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4"/>
  </p:notesMasterIdLst>
  <p:sldIdLst>
    <p:sldId id="256" r:id="rId5"/>
    <p:sldId id="258" r:id="rId6"/>
    <p:sldId id="275" r:id="rId7"/>
    <p:sldId id="266" r:id="rId8"/>
    <p:sldId id="276" r:id="rId9"/>
    <p:sldId id="300" r:id="rId10"/>
    <p:sldId id="290" r:id="rId11"/>
    <p:sldId id="278" r:id="rId12"/>
    <p:sldId id="306" r:id="rId13"/>
    <p:sldId id="267" r:id="rId14"/>
    <p:sldId id="314" r:id="rId15"/>
    <p:sldId id="315" r:id="rId16"/>
    <p:sldId id="316" r:id="rId17"/>
    <p:sldId id="268" r:id="rId18"/>
    <p:sldId id="309" r:id="rId19"/>
    <p:sldId id="281" r:id="rId20"/>
    <p:sldId id="310" r:id="rId21"/>
    <p:sldId id="311" r:id="rId22"/>
    <p:sldId id="313" r:id="rId23"/>
  </p:sldIdLst>
  <p:sldSz cx="9144000" cy="5143500" type="screen16x9"/>
  <p:notesSz cx="6858000" cy="9144000"/>
  <p:embeddedFontLst>
    <p:embeddedFont>
      <p:font typeface="DFPOP1-W9" panose="020B0604020202020204" charset="-128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Arial-Rounded" panose="020B0500000000000000" charset="0"/>
      <p:regular r:id="rId30"/>
    </p:embeddedFont>
    <p:embeddedFont>
      <p:font typeface="Arial-SGK-TV" panose="020B0604020202020204" charset="0"/>
      <p:regular r:id="rId31"/>
      <p:bold r:id="rId32"/>
      <p:italic r:id="rId33"/>
    </p:embeddedFont>
    <p:embeddedFont>
      <p:font typeface="宋体" panose="02010600030101010101" pitchFamily="2" charset="-122"/>
      <p:regular r:id="rId34"/>
    </p:embeddedFont>
  </p:embeddedFontLst>
  <p:custDataLst>
    <p:tags r:id="rId35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56"/>
          </p14:sldIdLst>
        </p14:section>
        <p14:section name="Tiết 1" id="{694160BE-F2C5-4F1F-9227-A8A060926D5B}">
          <p14:sldIdLst>
            <p14:sldId id="258"/>
            <p14:sldId id="275"/>
            <p14:sldId id="266"/>
            <p14:sldId id="276"/>
            <p14:sldId id="300"/>
            <p14:sldId id="290"/>
            <p14:sldId id="278"/>
            <p14:sldId id="306"/>
          </p14:sldIdLst>
        </p14:section>
        <p14:section name="Tiết 2" id="{47239A1A-9B72-4DA5-96A7-F8786F163078}">
          <p14:sldIdLst>
            <p14:sldId id="267"/>
            <p14:sldId id="314"/>
            <p14:sldId id="315"/>
            <p14:sldId id="316"/>
            <p14:sldId id="268"/>
            <p14:sldId id="309"/>
            <p14:sldId id="281"/>
            <p14:sldId id="310"/>
            <p14:sldId id="311"/>
            <p14:sldId id="3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9933FF"/>
    <a:srgbClr val="EF2A19"/>
    <a:srgbClr val="F56636"/>
    <a:srgbClr val="E6E6E6"/>
    <a:srgbClr val="F14420"/>
    <a:srgbClr val="4CA420"/>
    <a:srgbClr val="679C31"/>
    <a:srgbClr val="920000"/>
    <a:srgbClr val="A925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4364" autoAdjust="0"/>
  </p:normalViewPr>
  <p:slideViewPr>
    <p:cSldViewPr snapToGrid="0">
      <p:cViewPr varScale="1">
        <p:scale>
          <a:sx n="92" d="100"/>
          <a:sy n="92" d="100"/>
        </p:scale>
        <p:origin x="738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font" Target="fonts/font10.fntdata"/><Relationship Id="rId63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5.fntdata"/><Relationship Id="rId62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4.fntdata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ags" Target="tags/tag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2023/5/10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79146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6433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vi-V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88630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33096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208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35003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70847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85281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22599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1650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368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5942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8595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2731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1016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0610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24578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0276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2023/5/10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2023/5/10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2023/5/10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2023/5/10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2023/5/10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2023/5/10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2023/5/10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2023/5/10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2023/5/10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2023/5/10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2023/5/10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2023/5/10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72" y="321272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2109623" y="2783096"/>
            <a:ext cx="4880613" cy="694222"/>
            <a:chOff x="2273580" y="2727523"/>
            <a:chExt cx="4880613" cy="694222"/>
          </a:xfrm>
        </p:grpSpPr>
        <p:sp>
          <p:nvSpPr>
            <p:cNvPr id="93" name="文本框 92"/>
            <p:cNvSpPr txBox="1"/>
            <p:nvPr/>
          </p:nvSpPr>
          <p:spPr>
            <a:xfrm>
              <a:off x="2281392" y="2727523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 err="1" smtClean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Cây</a:t>
              </a:r>
              <a:r>
                <a:rPr lang="en-US" altLang="zh-CN" sz="3600" dirty="0" smtClean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 smtClean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liễu</a:t>
              </a:r>
              <a:r>
                <a:rPr lang="en-US" altLang="zh-CN" sz="3600" dirty="0" smtClean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 smtClean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dẻo</a:t>
              </a:r>
              <a:r>
                <a:rPr lang="en-US" altLang="zh-CN" sz="3600" dirty="0" smtClean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 smtClean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dai</a:t>
              </a:r>
              <a:endParaRPr lang="zh-CN" altLang="en-US" sz="3600" dirty="0">
                <a:ln w="1016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2273580" y="2730805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 err="1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Cây</a:t>
              </a:r>
              <a:r>
                <a:rPr lang="en-US" altLang="zh-CN" sz="3600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liễu</a:t>
              </a:r>
              <a:r>
                <a:rPr lang="en-US" altLang="zh-CN" sz="3600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dẻo</a:t>
              </a:r>
              <a:r>
                <a:rPr lang="en-US" altLang="zh-CN" sz="3600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dai</a:t>
              </a:r>
              <a:endParaRPr lang="zh-CN" altLang="en-US" sz="3600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2281392" y="2734406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 err="1" smtClean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Cây</a:t>
              </a:r>
              <a:r>
                <a:rPr lang="en-US" altLang="zh-CN" sz="3600" dirty="0" smtClean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 smtClean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liễu</a:t>
              </a:r>
              <a:r>
                <a:rPr lang="en-US" altLang="zh-CN" sz="3600" dirty="0" smtClean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 smtClean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dẻo</a:t>
              </a:r>
              <a:r>
                <a:rPr lang="en-US" altLang="zh-CN" sz="3600" dirty="0" smtClean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 smtClean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dai</a:t>
              </a:r>
              <a:endParaRPr lang="zh-CN" altLang="en-US" sz="3600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3809810" y="1610151"/>
            <a:ext cx="1634522" cy="943727"/>
            <a:chOff x="3282361" y="1815065"/>
            <a:chExt cx="1634522" cy="943727"/>
          </a:xfrm>
        </p:grpSpPr>
        <p:sp>
          <p:nvSpPr>
            <p:cNvPr id="94" name="矩形 93"/>
            <p:cNvSpPr/>
            <p:nvPr/>
          </p:nvSpPr>
          <p:spPr>
            <a:xfrm>
              <a:off x="3295926" y="1815065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5400" b="1" dirty="0" smtClean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5</a:t>
              </a:r>
              <a:endParaRPr lang="zh-CN" altLang="en-US" sz="4800" b="1" dirty="0">
                <a:ln w="1079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3295926" y="1822431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5400" b="1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5</a:t>
              </a:r>
              <a:endParaRPr lang="zh-CN" altLang="en-US" sz="4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3282361" y="1835462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5400" b="1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5400" b="1" dirty="0" smtClean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5</a:t>
              </a:r>
              <a:endParaRPr lang="zh-CN" altLang="en-US" sz="48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0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3" dur="1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75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75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7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08020" y="412124"/>
            <a:ext cx="8078307" cy="35394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dẻo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dai</a:t>
            </a:r>
            <a:endParaRPr lang="en-US" sz="3200" dirty="0" smtClean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  <a:p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Trời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nổi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to.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ngừng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lắc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lư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vậy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Nam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rất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lo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sẽ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bị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gãy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Nam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hỏi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ơi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mềm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yếu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thế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liệu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bị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gãy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ạ?</a:t>
            </a:r>
          </a:p>
          <a:p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  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1467" y="3791279"/>
            <a:ext cx="8396623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Thân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đặc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điểm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Thân</a:t>
            </a:r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to </a:t>
            </a:r>
            <a:r>
              <a:rPr lang="en-US" sz="2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nhưng</a:t>
            </a:r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dẻo</a:t>
            </a:r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dai</a:t>
            </a:r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9231" y="412124"/>
            <a:ext cx="176850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Đoạn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1: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6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08020" y="553789"/>
            <a:ext cx="8078307" cy="32932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mỉm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cười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đáp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yên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tâm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sẽ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sao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đâu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!</a:t>
            </a:r>
          </a:p>
          <a:p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giải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thích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thêm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:</a:t>
            </a:r>
          </a:p>
          <a:p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- 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Thân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tuy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to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nhưng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dẻo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dai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Cành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mềm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mại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thể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chuyển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động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theo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chiều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Vì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vậy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dễ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bị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gãy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còn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loài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dễ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trồng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Chỉ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cần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cắm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cành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xuống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đất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nó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thể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nhanh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chóng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mọc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non.</a:t>
            </a:r>
            <a:endParaRPr lang="en-US" sz="26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200" y="-18106"/>
            <a:ext cx="1768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Đoạn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2: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846998"/>
            <a:ext cx="100496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 startAt="2"/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Cành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đặc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điểm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Cành</a:t>
            </a:r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mềm</a:t>
            </a:r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mại</a:t>
            </a:r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thể</a:t>
            </a:r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chuyển</a:t>
            </a:r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động</a:t>
            </a:r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theo</a:t>
            </a:r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chiều</a:t>
            </a:r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858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08020" y="553789"/>
            <a:ext cx="8078307" cy="32932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mỉm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cười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đáp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yên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tâm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sẽ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sao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đâu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!</a:t>
            </a:r>
          </a:p>
          <a:p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giải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thích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thêm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:</a:t>
            </a:r>
          </a:p>
          <a:p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- 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Thân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tuy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to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nhưng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dẻo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dai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Cành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mềm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mại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thể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chuyển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động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theo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chiều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Vì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vậy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dễ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bị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gãy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còn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loài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dễ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trồng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Chỉ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cần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cắm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cành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xuống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đất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nó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thể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nhanh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chóng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mọc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non.</a:t>
            </a:r>
            <a:endParaRPr lang="en-US" sz="26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200" y="-18106"/>
            <a:ext cx="1768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Đoạn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2: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8020" y="3846998"/>
            <a:ext cx="8632949" cy="12926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lphaLcParenR" startAt="3"/>
            </a:pPr>
            <a:r>
              <a:rPr lang="en-US" sz="2600" dirty="0" err="1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Vì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sao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nói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loài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dễ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trồng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  <a:p>
            <a:r>
              <a:rPr lang="en-US" sz="26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-    </a:t>
            </a:r>
            <a:r>
              <a:rPr lang="en-US" sz="26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6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26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loài</a:t>
            </a:r>
            <a:r>
              <a:rPr lang="en-US" sz="26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6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dễ</a:t>
            </a:r>
            <a:r>
              <a:rPr lang="en-US" sz="26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trồng</a:t>
            </a:r>
            <a:r>
              <a:rPr lang="en-US" sz="26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vì</a:t>
            </a:r>
            <a:r>
              <a:rPr lang="en-US" sz="26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chỉ</a:t>
            </a:r>
            <a:r>
              <a:rPr lang="en-US" sz="26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cần</a:t>
            </a:r>
            <a:r>
              <a:rPr lang="en-US" sz="26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cắm</a:t>
            </a:r>
            <a:r>
              <a:rPr lang="en-US" sz="26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cành</a:t>
            </a:r>
            <a:r>
              <a:rPr lang="en-US" sz="26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xuống</a:t>
            </a:r>
            <a:r>
              <a:rPr lang="en-US" sz="26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đất</a:t>
            </a:r>
            <a:r>
              <a:rPr lang="en-US" sz="26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6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nó</a:t>
            </a:r>
            <a:r>
              <a:rPr lang="en-US" sz="26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6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thể</a:t>
            </a:r>
            <a:r>
              <a:rPr lang="en-US" sz="26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mọc</a:t>
            </a:r>
            <a:r>
              <a:rPr lang="en-US" sz="26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26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6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non.</a:t>
            </a:r>
            <a:endParaRPr lang="en-US" sz="26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1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34561" y="207946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4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386366" y="179984"/>
            <a:ext cx="8203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1</a:t>
            </a:r>
            <a:r>
              <a:rPr lang="en-US" altLang="zh-CN" sz="3600" b="1" dirty="0" smtClean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. </a:t>
            </a:r>
            <a:r>
              <a:rPr lang="en-US" altLang="zh-CN" sz="3600" b="1" dirty="0" err="1" smtClean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Viết</a:t>
            </a:r>
            <a:r>
              <a:rPr lang="en-US" altLang="zh-CN" sz="3600" b="1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từ</a:t>
            </a:r>
            <a:r>
              <a:rPr lang="en-US" altLang="zh-CN" sz="3600" b="1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ngữ</a:t>
            </a:r>
            <a:r>
              <a:rPr lang="en-US" altLang="zh-CN" sz="3600" b="1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: </a:t>
            </a:r>
            <a:r>
              <a:rPr lang="en-US" altLang="zh-CN" sz="2400" b="1" dirty="0" smtClean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(</a:t>
            </a:r>
            <a:r>
              <a:rPr lang="en-US" altLang="zh-CN" sz="2400" b="1" dirty="0" err="1" smtClean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Vở</a:t>
            </a:r>
            <a:r>
              <a:rPr lang="en-US" altLang="zh-CN" sz="2400" b="1" dirty="0" smtClean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Tập</a:t>
            </a:r>
            <a:r>
              <a:rPr lang="en-US" altLang="zh-CN" sz="2400" b="1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Viết</a:t>
            </a:r>
            <a:r>
              <a:rPr lang="en-US" altLang="zh-CN" sz="2400" b="1" dirty="0" smtClean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Trang</a:t>
            </a:r>
            <a:r>
              <a:rPr lang="en-US" altLang="zh-CN" sz="2400" b="1" dirty="0" smtClean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36)</a:t>
            </a:r>
            <a:endParaRPr lang="zh-CN" altLang="en-US" sz="2400" b="1" dirty="0">
              <a:solidFill>
                <a:srgbClr val="4CA420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335" y="972668"/>
            <a:ext cx="8653463" cy="218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42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90152" y="205742"/>
            <a:ext cx="89326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 smtClean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2. </a:t>
            </a:r>
            <a:r>
              <a:rPr lang="en-US" altLang="zh-CN" sz="3600" b="1" dirty="0" err="1" smtClean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Viết</a:t>
            </a:r>
            <a:r>
              <a:rPr lang="en-US" altLang="zh-CN" sz="3600" b="1" dirty="0" smtClean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câu</a:t>
            </a:r>
            <a:r>
              <a:rPr lang="en-US" altLang="zh-CN" sz="3600" b="1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trả</a:t>
            </a:r>
            <a:r>
              <a:rPr lang="en-US" altLang="zh-CN" sz="3600" b="1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lời</a:t>
            </a:r>
            <a:r>
              <a:rPr lang="en-US" altLang="zh-CN" sz="3600" b="1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cho</a:t>
            </a:r>
            <a:r>
              <a:rPr lang="en-US" altLang="zh-CN" sz="3600" b="1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câu</a:t>
            </a:r>
            <a:r>
              <a:rPr lang="en-US" altLang="zh-CN" sz="3600" b="1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hỏi</a:t>
            </a:r>
            <a:r>
              <a:rPr lang="en-US" altLang="zh-CN" sz="3600" b="1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600" b="1" dirty="0" smtClean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a</a:t>
            </a:r>
            <a:r>
              <a:rPr lang="vi-VN" altLang="zh-CN" sz="3600" b="1" dirty="0" smtClean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và b</a:t>
            </a:r>
            <a:r>
              <a:rPr lang="en-US" altLang="zh-CN" sz="3600" b="1" dirty="0" smtClean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600" b="1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ở </a:t>
            </a:r>
            <a:r>
              <a:rPr lang="en-US" altLang="zh-CN" sz="3600" b="1" dirty="0" err="1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mục</a:t>
            </a:r>
            <a:r>
              <a:rPr lang="en-US" altLang="zh-CN" sz="3600" b="1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600" b="1" dirty="0" smtClean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3</a:t>
            </a:r>
          </a:p>
          <a:p>
            <a:r>
              <a:rPr lang="en-US" altLang="zh-CN" sz="2400" b="1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(</a:t>
            </a:r>
            <a:r>
              <a:rPr lang="en-US" altLang="zh-CN" sz="2400" b="1" dirty="0" err="1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Vở</a:t>
            </a:r>
            <a:r>
              <a:rPr lang="en-US" altLang="zh-CN" sz="2400" b="1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Tập</a:t>
            </a:r>
            <a:r>
              <a:rPr lang="en-US" altLang="zh-CN" sz="2400" b="1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Viết</a:t>
            </a:r>
            <a:r>
              <a:rPr lang="en-US" altLang="zh-CN" sz="2400" b="1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Trang</a:t>
            </a:r>
            <a:r>
              <a:rPr lang="en-US" altLang="zh-CN" sz="2400" b="1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400" b="1" dirty="0" smtClean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37)</a:t>
            </a:r>
            <a:endParaRPr lang="zh-CN" altLang="en-US" sz="2400" b="1" dirty="0">
              <a:solidFill>
                <a:srgbClr val="4CA420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  <a:p>
            <a:endParaRPr lang="zh-CN" altLang="en-US" sz="3600" b="1" dirty="0">
              <a:solidFill>
                <a:srgbClr val="4CA420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B87E5EA-B738-483C-BD90-0802211D530F}"/>
              </a:ext>
            </a:extLst>
          </p:cNvPr>
          <p:cNvSpPr/>
          <p:nvPr/>
        </p:nvSpPr>
        <p:spPr>
          <a:xfrm>
            <a:off x="0" y="1390681"/>
            <a:ext cx="35434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zh-CN" sz="4400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- Thân cây liễu</a:t>
            </a:r>
            <a:endParaRPr lang="zh-CN" altLang="en-US" sz="4400" b="1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</p:txBody>
      </p:sp>
      <p:sp>
        <p:nvSpPr>
          <p:cNvPr id="10" name="矩形 8">
            <a:extLst>
              <a:ext uri="{FF2B5EF4-FFF2-40B4-BE49-F238E27FC236}">
                <a16:creationId xmlns:a16="http://schemas.microsoft.com/office/drawing/2014/main" id="{6AC064CB-F32F-40DB-A8F8-D2BDF9EB5902}"/>
              </a:ext>
            </a:extLst>
          </p:cNvPr>
          <p:cNvSpPr/>
          <p:nvPr/>
        </p:nvSpPr>
        <p:spPr>
          <a:xfrm>
            <a:off x="3411898" y="1388755"/>
            <a:ext cx="32263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(…).</a:t>
            </a:r>
            <a:endParaRPr lang="zh-CN" altLang="en-US" sz="4000" b="1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40914BD5-55B4-4A73-8F34-EF6C6547B99C}"/>
              </a:ext>
            </a:extLst>
          </p:cNvPr>
          <p:cNvSpPr/>
          <p:nvPr/>
        </p:nvSpPr>
        <p:spPr>
          <a:xfrm>
            <a:off x="3452856" y="1378365"/>
            <a:ext cx="55219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dẻo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dai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7B87E5EA-B738-483C-BD90-0802211D530F}"/>
              </a:ext>
            </a:extLst>
          </p:cNvPr>
          <p:cNvSpPr/>
          <p:nvPr/>
        </p:nvSpPr>
        <p:spPr>
          <a:xfrm>
            <a:off x="20196" y="2171050"/>
            <a:ext cx="38978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zh-CN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-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liễu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zh-CN" altLang="en-US" sz="4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</p:txBody>
      </p:sp>
      <p:sp>
        <p:nvSpPr>
          <p:cNvPr id="7" name="矩形 8">
            <a:extLst>
              <a:ext uri="{FF2B5EF4-FFF2-40B4-BE49-F238E27FC236}">
                <a16:creationId xmlns:a16="http://schemas.microsoft.com/office/drawing/2014/main" id="{6AC064CB-F32F-40DB-A8F8-D2BDF9EB5902}"/>
              </a:ext>
            </a:extLst>
          </p:cNvPr>
          <p:cNvSpPr/>
          <p:nvPr/>
        </p:nvSpPr>
        <p:spPr>
          <a:xfrm>
            <a:off x="2605819" y="2147090"/>
            <a:ext cx="32263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(…).</a:t>
            </a:r>
            <a:endParaRPr lang="zh-CN" altLang="en-US" sz="4000" b="1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</p:txBody>
      </p:sp>
      <p:sp>
        <p:nvSpPr>
          <p:cNvPr id="8" name="矩形 8">
            <a:extLst>
              <a:ext uri="{FF2B5EF4-FFF2-40B4-BE49-F238E27FC236}">
                <a16:creationId xmlns:a16="http://schemas.microsoft.com/office/drawing/2014/main" id="{40914BD5-55B4-4A73-8F34-EF6C6547B99C}"/>
              </a:ext>
            </a:extLst>
          </p:cNvPr>
          <p:cNvSpPr/>
          <p:nvPr/>
        </p:nvSpPr>
        <p:spPr>
          <a:xfrm>
            <a:off x="2613726" y="2158734"/>
            <a:ext cx="63610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mềm mại, có thể chuyển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100" y="2854976"/>
            <a:ext cx="6376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ộng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 chiều gió.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87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0" grpId="1"/>
      <p:bldP spid="11" grpId="0"/>
      <p:bldP spid="6" grpId="0"/>
      <p:bldP spid="7" grpId="0"/>
      <p:bldP spid="7" grpId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52"/>
          <a:stretch/>
        </p:blipFill>
        <p:spPr>
          <a:xfrm>
            <a:off x="257576" y="1156638"/>
            <a:ext cx="8646757" cy="2901035"/>
          </a:xfrm>
          <a:prstGeom prst="rect">
            <a:avLst/>
          </a:prstGeom>
        </p:spPr>
      </p:pic>
      <p:sp>
        <p:nvSpPr>
          <p:cNvPr id="3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90152" y="295892"/>
            <a:ext cx="89326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 smtClean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2. </a:t>
            </a:r>
            <a:r>
              <a:rPr lang="en-US" altLang="zh-CN" sz="3600" b="1" dirty="0" err="1" smtClean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Viết</a:t>
            </a:r>
            <a:r>
              <a:rPr lang="en-US" altLang="zh-CN" sz="3600" b="1" dirty="0" smtClean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câu</a:t>
            </a:r>
            <a:r>
              <a:rPr lang="en-US" altLang="zh-CN" sz="3600" b="1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trả</a:t>
            </a:r>
            <a:r>
              <a:rPr lang="en-US" altLang="zh-CN" sz="3600" b="1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lời</a:t>
            </a:r>
            <a:r>
              <a:rPr lang="en-US" altLang="zh-CN" sz="3600" b="1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cho</a:t>
            </a:r>
            <a:r>
              <a:rPr lang="en-US" altLang="zh-CN" sz="3600" b="1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câu</a:t>
            </a:r>
            <a:r>
              <a:rPr lang="en-US" altLang="zh-CN" sz="3600" b="1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hỏi</a:t>
            </a:r>
            <a:r>
              <a:rPr lang="en-US" altLang="zh-CN" sz="3600" b="1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600" b="1" dirty="0" smtClean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a</a:t>
            </a:r>
            <a:r>
              <a:rPr lang="vi-VN" altLang="zh-CN" sz="3600" b="1" dirty="0" smtClean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và b</a:t>
            </a:r>
            <a:r>
              <a:rPr lang="en-US" altLang="zh-CN" sz="3600" b="1" dirty="0" smtClean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600" b="1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ở </a:t>
            </a:r>
            <a:r>
              <a:rPr lang="en-US" altLang="zh-CN" sz="3600" b="1" dirty="0" err="1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mục</a:t>
            </a:r>
            <a:r>
              <a:rPr lang="en-US" altLang="zh-CN" sz="3600" b="1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3</a:t>
            </a:r>
            <a:endParaRPr lang="zh-CN" altLang="en-US" sz="3600" b="1" dirty="0">
              <a:solidFill>
                <a:srgbClr val="4CA420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57576" y="1918952"/>
            <a:ext cx="167425" cy="0"/>
          </a:xfrm>
          <a:prstGeom prst="line">
            <a:avLst/>
          </a:prstGeom>
          <a:ln w="28575">
            <a:solidFill>
              <a:srgbClr val="99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55428" y="2625149"/>
            <a:ext cx="167425" cy="0"/>
          </a:xfrm>
          <a:prstGeom prst="line">
            <a:avLst/>
          </a:prstGeom>
          <a:ln w="28575">
            <a:solidFill>
              <a:srgbClr val="99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316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33005" y="1534648"/>
            <a:ext cx="35884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Định</a:t>
            </a:r>
            <a:r>
              <a:rPr lang="vi-VN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hướng học tập </a:t>
            </a:r>
            <a:r>
              <a:rPr lang="vi-VN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tiếp theo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65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7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7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8575" y="1479021"/>
            <a:ext cx="85583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F56636"/>
                </a:solidFill>
              </a:rPr>
              <a:t>XIN CHÀO VÀ HẸN GẶP </a:t>
            </a:r>
            <a:r>
              <a:rPr lang="vi-VN" sz="5400" b="1" dirty="0" smtClean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F56636"/>
                </a:solidFill>
              </a:rPr>
              <a:t>LẠI!</a:t>
            </a:r>
            <a:endParaRPr lang="en-US" sz="5400" b="1" cap="none" spc="0" dirty="0">
              <a:ln w="22225">
                <a:solidFill>
                  <a:srgbClr val="00B050"/>
                </a:solidFill>
                <a:prstDash val="solid"/>
              </a:ln>
              <a:solidFill>
                <a:srgbClr val="F56636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5802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319176" y="203637"/>
            <a:ext cx="3196533" cy="30469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1. </a:t>
            </a:r>
            <a:r>
              <a:rPr lang="en-US" sz="3200" b="1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Quan</a:t>
            </a:r>
            <a:r>
              <a:rPr lang="en-US" sz="3200" b="1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sát</a:t>
            </a:r>
            <a:r>
              <a:rPr lang="en-US" sz="3200" b="1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tranh</a:t>
            </a:r>
            <a:r>
              <a:rPr lang="en-US" sz="3200" b="1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3200" b="1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nói</a:t>
            </a:r>
            <a:r>
              <a:rPr lang="en-US" sz="3200" b="1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về</a:t>
            </a:r>
            <a:r>
              <a:rPr lang="en-US" sz="3200" b="1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điểm</a:t>
            </a:r>
            <a:r>
              <a:rPr lang="en-US" sz="3200" b="1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khác</a:t>
            </a:r>
            <a:r>
              <a:rPr lang="en-US" sz="3200" b="1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nhau</a:t>
            </a:r>
            <a:r>
              <a:rPr lang="en-US" sz="3200" b="1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giữa</a:t>
            </a:r>
            <a:r>
              <a:rPr lang="en-US" sz="3200" b="1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hai</a:t>
            </a:r>
            <a:r>
              <a:rPr lang="en-US" sz="3200" b="1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3200" b="1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3200" b="1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tranh</a:t>
            </a:r>
            <a:r>
              <a:rPr lang="en-US" sz="3200" b="1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.</a:t>
            </a:r>
            <a:endParaRPr lang="en-US" sz="3200" b="1" dirty="0">
              <a:solidFill>
                <a:srgbClr val="4CA42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3" y="329765"/>
            <a:ext cx="5341698" cy="3485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693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9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5191" y="11421"/>
            <a:ext cx="8078307" cy="53860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dẻo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dai</a:t>
            </a:r>
            <a:endParaRPr lang="en-US" sz="3200" b="1" dirty="0" smtClean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Trời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nổi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to.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ngừng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lắc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lư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vậy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, Nam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rất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lo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sẽ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bị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gãy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. Nam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hỏi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ơi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mềm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yếu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thế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liệu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bị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gãy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ạ?</a:t>
            </a:r>
          </a:p>
          <a:p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mỉm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cười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đáp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yên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tâm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sẽ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sao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đâu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!</a:t>
            </a:r>
          </a:p>
          <a:p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giải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thích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thêm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:</a:t>
            </a:r>
          </a:p>
          <a:p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- 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Thân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tuy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to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nhưng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dẻo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dai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Cành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mềm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mại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thể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chuyển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động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theo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chiều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Vì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vậy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dễ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bị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gãy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còn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loài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dễ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trồng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Chỉ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cần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cắm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cành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xuống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đất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nó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thể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nhanh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chóng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mọc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non.</a:t>
            </a:r>
          </a:p>
          <a:p>
            <a:pPr algn="r"/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(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Hải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An)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50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2312" y="0"/>
            <a:ext cx="8404111" cy="50167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dẻo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dai</a:t>
            </a:r>
            <a:endParaRPr lang="en-US" sz="3200" dirty="0" smtClean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Trời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nổi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to.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ngừng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lắc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lư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vậy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, Nam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rất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lo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sẽ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bị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gãy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. Nam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hỏi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ơi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mềm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yếu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thế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liệu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bị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gãy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ạ?</a:t>
            </a:r>
          </a:p>
          <a:p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mỉm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cười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đáp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yên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tâm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sẽ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sao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đâu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!</a:t>
            </a:r>
          </a:p>
          <a:p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giải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thích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thêm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:</a:t>
            </a:r>
          </a:p>
          <a:p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- 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Thân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tuy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to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nhưng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dẻo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dai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Cành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mềm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mại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thể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chuyển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động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theo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chiều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Vì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vậy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dễ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bị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gãy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còn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loài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dễ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trồng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Chỉ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cần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cắm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cành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xuống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đất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nó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thể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nhanh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chóng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mọc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non.</a:t>
            </a:r>
          </a:p>
          <a:p>
            <a:pPr algn="r"/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(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Hải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An)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2311" y="10831"/>
            <a:ext cx="8404111" cy="50167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dẻo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dai</a:t>
            </a:r>
            <a:endParaRPr lang="en-US" sz="3200" dirty="0" smtClean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Trời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nổi</a:t>
            </a:r>
            <a:r>
              <a:rPr lang="en-US" sz="2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2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to.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ngừng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lắc</a:t>
            </a:r>
            <a:r>
              <a:rPr lang="en-US" sz="2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lư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vậy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, Nam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rất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lo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sẽ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bị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gãy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. Nam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hỏi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ơi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mềm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yếu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thế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liệu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bị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gãy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ạ?</a:t>
            </a:r>
          </a:p>
          <a:p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mỉm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cười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đáp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yên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tâm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sẽ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sao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đâu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!</a:t>
            </a:r>
          </a:p>
          <a:p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giải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thích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thêm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:</a:t>
            </a:r>
          </a:p>
          <a:p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- 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Thân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tuy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to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nhưng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dẻo</a:t>
            </a:r>
            <a:r>
              <a:rPr lang="en-US" sz="2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dai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Cành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mềm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mại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thể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chuyển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động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theo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chiều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Vì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vậy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dễ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bị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gãy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còn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loài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dễ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trồng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Chỉ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cần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cắm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cành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xuống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đất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nó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thể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nhanh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chóng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mọc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non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.</a:t>
            </a:r>
          </a:p>
          <a:p>
            <a:pPr algn="r"/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(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Hải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An)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09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1420" y="435550"/>
            <a:ext cx="3096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Đọc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câu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dài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:</a:t>
            </a:r>
            <a:endParaRPr lang="en-US" sz="32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4736" y="1231470"/>
            <a:ext cx="8428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-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Thân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tuy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to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nhưng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dẻo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dai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8801" y="2153886"/>
            <a:ext cx="84048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-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Chỉ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cần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cắm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xuống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đất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nó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thể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nhanh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chóng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mọc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non.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3326235" y="1278348"/>
            <a:ext cx="136360" cy="4411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5598433" y="1277180"/>
            <a:ext cx="136358" cy="4154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2232767" y="2257725"/>
            <a:ext cx="136358" cy="4154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5081379" y="2276997"/>
            <a:ext cx="136358" cy="4154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6954358" y="2217121"/>
            <a:ext cx="136358" cy="3885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754717" y="2700242"/>
            <a:ext cx="124657" cy="4782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876" y="3451669"/>
            <a:ext cx="2576506" cy="1584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58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2262" y="0"/>
            <a:ext cx="8078307" cy="50167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dẻo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dai</a:t>
            </a:r>
            <a:endParaRPr lang="en-US" sz="3200" dirty="0" smtClean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Trời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nổi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to.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ngừng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lắc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lư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vậy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, Nam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rất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lo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sẽ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bị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gãy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. Nam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hỏi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ơi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mềm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yếu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thế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liệu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bị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gãy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ạ?</a:t>
            </a:r>
          </a:p>
          <a:p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mỉm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cười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đáp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yên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tâm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sẽ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sao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đâu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!</a:t>
            </a:r>
          </a:p>
          <a:p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giải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thích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thêm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:</a:t>
            </a:r>
          </a:p>
          <a:p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- 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Thân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tuy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to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nhưng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dẻo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dai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Cành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mềm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mại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thể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chuyển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động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theo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chiều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Vì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vậy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dễ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bị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gãy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còn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loài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dễ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trồng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Chỉ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cần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cắm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cành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xuống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đất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nó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thể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nhanh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chóng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mọc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non.                                                                       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(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Hải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An)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364678" y="652133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382262" y="1776752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973953" y="1661375"/>
            <a:ext cx="99545" cy="3230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2023321" y="1659227"/>
            <a:ext cx="99545" cy="3230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1070286" y="4556975"/>
            <a:ext cx="99545" cy="3230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119654" y="4554827"/>
            <a:ext cx="99545" cy="3230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176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6554" y="0"/>
            <a:ext cx="8078307" cy="50167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dẻo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dai</a:t>
            </a:r>
            <a:endParaRPr lang="en-US" sz="3200" dirty="0" smtClean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Trời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nổi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to.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ngừng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lắc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lư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vậy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, Nam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rất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lo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sẽ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bị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gãy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. Nam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hỏi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ơi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mềm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yếu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thế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liệu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bị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gãy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ạ?</a:t>
            </a:r>
          </a:p>
          <a:p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mỉm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cười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đáp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yên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tâm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sẽ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sao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đâu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!</a:t>
            </a:r>
          </a:p>
          <a:p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giải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thích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thêm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:</a:t>
            </a:r>
          </a:p>
          <a:p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- 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Thân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tuy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to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nhưng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dẻo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dai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Cành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mềm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mại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thể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chuyển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động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theo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chiều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Vì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vậy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dễ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bị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gãy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còn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loài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dễ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trồng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Chỉ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cần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cắm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cành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xuống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đất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nó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thể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nhanh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chóng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mọc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non.                                                                  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(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Hải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An)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75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00BBF27-AEA7-4E39-9873-833F6E66B524}">
  <ds:schemaRefs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microsoft.com/office/infopath/2007/PartnerControls"/>
    <ds:schemaRef ds:uri="2954521b-b4ab-4ce3-8aa8-8bfa99a4c36e"/>
    <ds:schemaRef ds:uri="http://www.w3.org/XML/1998/namespace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902</TotalTime>
  <Words>1167</Words>
  <Application>Microsoft Office PowerPoint</Application>
  <PresentationFormat>On-screen Show (16:9)</PresentationFormat>
  <Paragraphs>112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DFPOP1-W9</vt:lpstr>
      <vt:lpstr>Calibri</vt:lpstr>
      <vt:lpstr>Arial-Rounded</vt:lpstr>
      <vt:lpstr>Arial-SGK-TV</vt:lpstr>
      <vt:lpstr>Times New Roman</vt:lpstr>
      <vt:lpstr>Arial</vt:lpstr>
      <vt:lpstr>华康少女文字W5</vt:lpstr>
      <vt:lpstr>宋体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10P030921</cp:lastModifiedBy>
  <cp:revision>70</cp:revision>
  <dcterms:created xsi:type="dcterms:W3CDTF">2020-08-13T09:19:08Z</dcterms:created>
  <dcterms:modified xsi:type="dcterms:W3CDTF">2023-05-10T07:56:43Z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