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84" r:id="rId2"/>
    <p:sldMasterId id="2147483696" r:id="rId3"/>
  </p:sldMasterIdLst>
  <p:notesMasterIdLst>
    <p:notesMasterId r:id="rId15"/>
  </p:notesMasterIdLst>
  <p:sldIdLst>
    <p:sldId id="559" r:id="rId4"/>
    <p:sldId id="560" r:id="rId5"/>
    <p:sldId id="557" r:id="rId6"/>
    <p:sldId id="552" r:id="rId7"/>
    <p:sldId id="563" r:id="rId8"/>
    <p:sldId id="282" r:id="rId9"/>
    <p:sldId id="260" r:id="rId10"/>
    <p:sldId id="262" r:id="rId11"/>
    <p:sldId id="568" r:id="rId12"/>
    <p:sldId id="561" r:id="rId13"/>
    <p:sldId id="476" r:id="rId14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FC3"/>
    <a:srgbClr val="3D77A8"/>
    <a:srgbClr val="4A88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72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599DF8-CF2C-46B0-8DBE-0AAA45020DAA}" type="datetimeFigureOut">
              <a:rPr lang="vi-VN" smtClean="0"/>
              <a:t>19/12/2021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5B269C-18C9-4D38-966A-B2438EDBB7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93169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04093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preserve="1" userDrawn="1">
  <p:cSld name="1_Section header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823E994F-4FCF-4A9F-BB15-DF78F9F6B7A0}"/>
              </a:ext>
            </a:extLst>
          </p:cNvPr>
          <p:cNvSpPr txBox="1"/>
          <p:nvPr userDrawn="1"/>
        </p:nvSpPr>
        <p:spPr>
          <a:xfrm>
            <a:off x="3684663" y="6634701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49FDBB5-A5A6-4316-8393-3F5017974D4E}"/>
              </a:ext>
            </a:extLst>
          </p:cNvPr>
          <p:cNvSpPr txBox="1"/>
          <p:nvPr userDrawn="1"/>
        </p:nvSpPr>
        <p:spPr>
          <a:xfrm>
            <a:off x="4051885" y="5025030"/>
            <a:ext cx="7976326" cy="171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KÍNH TRỌNG</a:t>
            </a:r>
            <a:r>
              <a:rPr kumimoji="0" lang="en-US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</a:t>
            </a: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THẦY GIÁO, CÔ GIÁO VÀ YÊU QUÝ BẠN BÈ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0659454" y="555574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2</a:t>
            </a:r>
          </a:p>
        </p:txBody>
      </p:sp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xmlns="" id="{1615A6E5-55AE-4AF3-8171-CF240090A2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16288" y="471706"/>
            <a:ext cx="5501158" cy="5501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762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173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654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5929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0731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0097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8244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8481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9920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253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39100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preserve="1" userDrawn="1">
  <p:cSld name="Title and bod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20000"/>
                <a:lumOff val="8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FCC409D7-DEED-4CFC-8307-14A64DE36C48}"/>
              </a:ext>
            </a:extLst>
          </p:cNvPr>
          <p:cNvGrpSpPr/>
          <p:nvPr userDrawn="1"/>
        </p:nvGrpSpPr>
        <p:grpSpPr>
          <a:xfrm>
            <a:off x="340636" y="254000"/>
            <a:ext cx="2816950" cy="1489289"/>
            <a:chOff x="569798" y="1124402"/>
            <a:chExt cx="2816950" cy="148928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74376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3366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175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2045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00418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7943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6253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9958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60086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6334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preserve="1" userDrawn="1">
  <p:cSld name="1_Title and bod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20000"/>
                <a:lumOff val="8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90E6472D-54EF-4287-864C-0208D6E93C5C}"/>
              </a:ext>
            </a:extLst>
          </p:cNvPr>
          <p:cNvGrpSpPr/>
          <p:nvPr userDrawn="1"/>
        </p:nvGrpSpPr>
        <p:grpSpPr>
          <a:xfrm>
            <a:off x="433342" y="358589"/>
            <a:ext cx="2816950" cy="1288726"/>
            <a:chOff x="500062" y="2851475"/>
            <a:chExt cx="2816950" cy="128872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13844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preserve="1" userDrawn="1">
  <p:cSld name="1_Title and bod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20000"/>
                <a:lumOff val="8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428A1BE0-E469-4869-8417-DE9B9EC6F2B4}"/>
              </a:ext>
            </a:extLst>
          </p:cNvPr>
          <p:cNvGrpSpPr/>
          <p:nvPr userDrawn="1"/>
        </p:nvGrpSpPr>
        <p:grpSpPr>
          <a:xfrm>
            <a:off x="309388" y="254280"/>
            <a:ext cx="2677424" cy="1274454"/>
            <a:chOff x="479771" y="4186500"/>
            <a:chExt cx="2677424" cy="127445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8A137115-0E6C-4EB8-9AFF-E91DFB9C9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9771" y="4186500"/>
              <a:ext cx="2677424" cy="127445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99733AAB-E5E3-46A1-9F4E-0452DF37F2DF}"/>
                </a:ext>
              </a:extLst>
            </p:cNvPr>
            <p:cNvSpPr txBox="1"/>
            <p:nvPr/>
          </p:nvSpPr>
          <p:spPr>
            <a:xfrm>
              <a:off x="1148949" y="4550361"/>
              <a:ext cx="17972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VẬN DỤNG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20770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76508074"/>
      </p:ext>
    </p:extLst>
  </p:cSld>
  <p:clrMapOvr>
    <a:masterClrMapping/>
  </p:clrMapOvr>
  <p:transition spd="slow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58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650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817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682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537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6" r:id="rId3"/>
    <p:sldLayoutId id="2147483657" r:id="rId4"/>
    <p:sldLayoutId id="2147483655" r:id="rId5"/>
    <p:sldLayoutId id="2147483708" r:id="rId6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947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xmlns="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382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28" y="320722"/>
            <a:ext cx="4162567" cy="638715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01446" y="1405719"/>
            <a:ext cx="73453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smtClean="0"/>
              <a:t>MÔN ĐẠO ĐỨC LỚP 2</a:t>
            </a:r>
          </a:p>
          <a:p>
            <a:r>
              <a:rPr lang="vi-VN" sz="3200" smtClean="0"/>
              <a:t>BỘ SÁCH KẾT NỐI TRI THỨC VỚI CUỘC SỐNG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4260304030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629"/>
            <a:ext cx="12192000" cy="6727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555513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xmlns="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69509" y="-2667000"/>
            <a:ext cx="6858000" cy="12192000"/>
          </a:xfrm>
          <a:prstGeom prst="rect">
            <a:avLst/>
          </a:prstGeom>
        </p:spPr>
      </p:pic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xmlns="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xmlns="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930555" y="2274837"/>
            <a:ext cx="623702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smtClean="0">
                <a:solidFill>
                  <a:srgbClr val="FF0000"/>
                </a:solidFill>
              </a:rPr>
              <a:t>CHÚC CÁC EM CHĂM NGOAN, HỌC GIỎI.</a:t>
            </a:r>
            <a:endParaRPr lang="en-US" sz="48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4521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F7528BB-C807-4990-B2CC-745F75C402D8}"/>
              </a:ext>
            </a:extLst>
          </p:cNvPr>
          <p:cNvSpPr txBox="1"/>
          <p:nvPr/>
        </p:nvSpPr>
        <p:spPr>
          <a:xfrm>
            <a:off x="-191068" y="398060"/>
            <a:ext cx="126241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u="sng" dirty="0" smtClean="0">
                <a:solidFill>
                  <a:schemeClr val="bg2"/>
                </a:solidFill>
                <a:latin typeface="+mj-lt"/>
              </a:rPr>
              <a:t>CHỦ ĐỀ 8</a:t>
            </a:r>
            <a:r>
              <a:rPr lang="vi-VN" sz="5400" dirty="0" smtClean="0">
                <a:solidFill>
                  <a:schemeClr val="bg2"/>
                </a:solidFill>
                <a:latin typeface="+mj-lt"/>
              </a:rPr>
              <a:t>: </a:t>
            </a:r>
            <a:r>
              <a:rPr lang="vi-VN" sz="5400" b="1" dirty="0" smtClean="0">
                <a:solidFill>
                  <a:srgbClr val="FF0000"/>
                </a:solidFill>
                <a:latin typeface="+mj-lt"/>
              </a:rPr>
              <a:t>TUÂN THỦ QUY ĐỊNH </a:t>
            </a:r>
          </a:p>
          <a:p>
            <a:pPr algn="ctr"/>
            <a:r>
              <a:rPr lang="vi-VN" sz="5400" b="1" dirty="0" smtClean="0">
                <a:solidFill>
                  <a:srgbClr val="FF0000"/>
                </a:solidFill>
                <a:latin typeface="+mj-lt"/>
              </a:rPr>
              <a:t>NƠI CÔNG CỘNG</a:t>
            </a:r>
            <a:endParaRPr lang="vi-VN" sz="5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2595156"/>
            <a:ext cx="120100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u="sng" dirty="0" smtClean="0">
                <a:ln>
                  <a:solidFill>
                    <a:srgbClr val="3D77A8"/>
                  </a:solidFill>
                </a:ln>
                <a:solidFill>
                  <a:schemeClr val="bg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 15</a:t>
            </a:r>
            <a:r>
              <a:rPr lang="vi-VN" sz="4800" b="1" dirty="0" smtClean="0">
                <a:ln>
                  <a:solidFill>
                    <a:srgbClr val="3D77A8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EM TUÂN THỦ QUY ĐỊNH NƠI CÔNG CỘNG</a:t>
            </a:r>
            <a:endParaRPr lang="en-US" sz="4800" b="1" dirty="0">
              <a:ln>
                <a:solidFill>
                  <a:srgbClr val="3D77A8"/>
                </a:solidFill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F7528BB-C807-4990-B2CC-745F75C402D8}"/>
              </a:ext>
            </a:extLst>
          </p:cNvPr>
          <p:cNvSpPr txBox="1"/>
          <p:nvPr/>
        </p:nvSpPr>
        <p:spPr>
          <a:xfrm>
            <a:off x="5175922" y="4145921"/>
            <a:ext cx="18901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smtClean="0">
                <a:solidFill>
                  <a:srgbClr val="002060"/>
                </a:solidFill>
                <a:latin typeface="+mj-lt"/>
              </a:rPr>
              <a:t>Tiết 1</a:t>
            </a:r>
            <a:endParaRPr lang="vi-VN" sz="54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60235500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F7528BB-C807-4990-B2CC-745F75C402D8}"/>
              </a:ext>
            </a:extLst>
          </p:cNvPr>
          <p:cNvSpPr txBox="1"/>
          <p:nvPr/>
        </p:nvSpPr>
        <p:spPr>
          <a:xfrm>
            <a:off x="196484" y="928667"/>
            <a:ext cx="92075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>
                <a:solidFill>
                  <a:srgbClr val="FF0000"/>
                </a:solidFill>
              </a:rPr>
              <a:t>  MỤC TIÊU CẦN ĐẠT: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1809" y="1599508"/>
            <a:ext cx="1147321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>
                <a:solidFill>
                  <a:schemeClr val="bg2"/>
                </a:solidFill>
              </a:rPr>
              <a:t>- Nêu được vì sao cần tuân thủ quy định nơi công cộng.</a:t>
            </a:r>
          </a:p>
          <a:p>
            <a:r>
              <a:rPr lang="vi-VN" sz="3200" dirty="0" smtClean="0">
                <a:solidFill>
                  <a:schemeClr val="bg2"/>
                </a:solidFill>
              </a:rPr>
              <a:t>- Thực hiện được các hành vi phù hợp để tuân thủ quy định nơi công cộng.</a:t>
            </a:r>
          </a:p>
          <a:p>
            <a:r>
              <a:rPr lang="vi-VN" sz="3200" dirty="0" smtClean="0">
                <a:solidFill>
                  <a:schemeClr val="bg2"/>
                </a:solidFill>
              </a:rPr>
              <a:t>- Đồng tình với lời nói, hành động tuân thủ quy định nơi công cộng; không đồng tình với những lời nói, hành động vi phạm quy định nơi công cộng.</a:t>
            </a:r>
          </a:p>
          <a:p>
            <a:r>
              <a:rPr lang="vi-VN" sz="3200" dirty="0" smtClean="0">
                <a:solidFill>
                  <a:schemeClr val="bg2"/>
                </a:solidFill>
              </a:rPr>
              <a:t>- Rèn năng lực điều chỉnh hành vi, phát triển bản thân, tìm hiểu và tham gia các hoạt động xã hội phù hợp.</a:t>
            </a:r>
          </a:p>
          <a:p>
            <a:r>
              <a:rPr lang="vi-VN" sz="3200" dirty="0" smtClean="0">
                <a:solidFill>
                  <a:schemeClr val="bg2"/>
                </a:solidFill>
              </a:rPr>
              <a:t>- Hình thành phẩm chất trách nhiệm, rèn luyện các chuẩn hành vi pháp luật.</a:t>
            </a:r>
            <a:endParaRPr lang="en-US" sz="3200" dirty="0">
              <a:solidFill>
                <a:schemeClr val="bg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218364" y="0"/>
            <a:ext cx="126135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u="sng" dirty="0" smtClean="0">
                <a:ln>
                  <a:solidFill>
                    <a:srgbClr val="3D77A8"/>
                  </a:solidFill>
                </a:ln>
                <a:solidFill>
                  <a:schemeClr val="bg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 15</a:t>
            </a:r>
            <a:r>
              <a:rPr lang="vi-VN" sz="3200" b="1" dirty="0" smtClean="0">
                <a:ln>
                  <a:solidFill>
                    <a:srgbClr val="3D77A8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EM TUÂN THỦ QUY ĐỊNH NƠI CÔNG CỘNG</a:t>
            </a:r>
            <a:endParaRPr lang="en-US" sz="3200" b="1" dirty="0">
              <a:ln>
                <a:solidFill>
                  <a:srgbClr val="3D77A8"/>
                </a:solidFill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798520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8" descr="E:\Hinh nen pp\1486100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17493" y="1111567"/>
            <a:ext cx="525653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itle 1"/>
          <p:cNvSpPr txBox="1">
            <a:spLocks/>
          </p:cNvSpPr>
          <p:nvPr/>
        </p:nvSpPr>
        <p:spPr bwMode="auto">
          <a:xfrm>
            <a:off x="3546796" y="1673542"/>
            <a:ext cx="3597924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en-US" sz="5400" b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Khởi</a:t>
            </a:r>
            <a:r>
              <a:rPr lang="en-US" altLang="en-US" sz="54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động</a:t>
            </a:r>
            <a:endParaRPr lang="en-US" altLang="en-US" sz="5400" b="1" dirty="0">
              <a:solidFill>
                <a:srgbClr val="00206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78340" y="4248179"/>
            <a:ext cx="92834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nghe bài hát “ </a:t>
            </a:r>
            <a:r>
              <a:rPr lang="en-US" sz="4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 chơi vườn hoa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( Nhạc và lời : Văn Tấn)</a:t>
            </a:r>
            <a:endParaRPr lang="vi-VN" sz="4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a Choi Vuon Ho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16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-551543"/>
            <a:ext cx="12191365" cy="82441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67261" y="1942779"/>
            <a:ext cx="8057478" cy="1084217"/>
          </a:xfrm>
        </p:spPr>
        <p:txBody>
          <a:bodyPr>
            <a:noAutofit/>
          </a:bodyPr>
          <a:lstStyle/>
          <a:p>
            <a:r>
              <a:rPr lang="en-US" sz="4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nhỏ trong bài hát </a:t>
            </a:r>
            <a:r>
              <a:rPr lang="en-US" sz="4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 tuân thủ quy định nơi công cộng như thế nào ?</a:t>
            </a:r>
            <a:endParaRPr lang="en-US" sz="44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/>
          <p:cNvSpPr>
            <a:spLocks noGrp="1"/>
          </p:cNvSpPr>
          <p:nvPr/>
        </p:nvSpPr>
        <p:spPr>
          <a:xfrm>
            <a:off x="1825707" y="3909003"/>
            <a:ext cx="8057478" cy="159865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 </a:t>
            </a:r>
            <a:r>
              <a:rPr lang="en-US" sz="4800" b="1" dirty="0" smtClean="0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nhỏ tuân thủ quy định  nơi công cộng rất tốt. Bạn không hái hoa khi đến thăm vườn hoa.</a:t>
            </a:r>
            <a:endParaRPr kumimoji="0" lang="en-US" sz="4800" b="1" i="0" u="none" strike="noStrike" kern="1200" cap="none" spc="0" normalizeH="0" baseline="0" noProof="0" dirty="0">
              <a:ln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227798" y="242741"/>
            <a:ext cx="8551826" cy="732161"/>
            <a:chOff x="553145" y="2079533"/>
            <a:chExt cx="6629823" cy="732161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FF42F663-F3A2-4AB3-B9A5-6F4D44B3BC5B}"/>
                </a:ext>
              </a:extLst>
            </p:cNvPr>
            <p:cNvSpPr/>
            <p:nvPr/>
          </p:nvSpPr>
          <p:spPr>
            <a:xfrm>
              <a:off x="553145" y="2094101"/>
              <a:ext cx="542815" cy="717593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+mj-lt"/>
                </a:rPr>
                <a:t>1</a:t>
              </a:r>
              <a:endParaRPr lang="vi-VN" sz="32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BC025334-9B63-44D3-957B-00AB8843D486}"/>
                </a:ext>
              </a:extLst>
            </p:cNvPr>
            <p:cNvSpPr txBox="1"/>
            <p:nvPr/>
          </p:nvSpPr>
          <p:spPr>
            <a:xfrm>
              <a:off x="1095960" y="2079533"/>
              <a:ext cx="60870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36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sát</a:t>
              </a:r>
              <a:r>
                <a:rPr lang="en-US" sz="36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36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6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36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36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6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36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vi-VN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TextBox 5">
            <a:extLst>
              <a:ext uri="{FF2B5EF4-FFF2-40B4-BE49-F238E27FC236}">
                <a16:creationId xmlns:a16="http://schemas.microsoft.com/office/drawing/2014/main" xmlns="" id="{BB7D67E0-087D-48D8-9C5B-ACE53AFE7505}"/>
              </a:ext>
            </a:extLst>
          </p:cNvPr>
          <p:cNvSpPr txBox="1"/>
          <p:nvPr/>
        </p:nvSpPr>
        <p:spPr>
          <a:xfrm>
            <a:off x="288971" y="3025875"/>
            <a:ext cx="259805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Nêu </a:t>
            </a:r>
            <a:r>
              <a:rPr lang="en-US" sz="3200" b="1" dirty="0" smtClean="0">
                <a:solidFill>
                  <a:srgbClr val="FF0000"/>
                </a:solidFill>
              </a:rPr>
              <a:t>những quy định cần tuân thủ ở nơi công cộng trong các tranh </a:t>
            </a:r>
            <a:r>
              <a:rPr lang="en-US" sz="3200" b="1" dirty="0" smtClean="0">
                <a:solidFill>
                  <a:srgbClr val="FF0000"/>
                </a:solidFill>
              </a:rPr>
              <a:t>trên.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8BC5D2D-D039-4AB6-AA00-D3310D94C54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2904"/>
            <a:ext cx="2816950" cy="148928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27F1D03-CF96-43A1-94DF-E7D051B287F9}"/>
              </a:ext>
            </a:extLst>
          </p:cNvPr>
          <p:cNvSpPr txBox="1"/>
          <p:nvPr/>
        </p:nvSpPr>
        <p:spPr>
          <a:xfrm>
            <a:off x="695769" y="636700"/>
            <a:ext cx="17844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>
                <a:solidFill>
                  <a:schemeClr val="accent2"/>
                </a:solidFill>
                <a:latin typeface="+mj-lt"/>
              </a:rPr>
              <a:t>KHÁM PHÁ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2719" y="974902"/>
            <a:ext cx="4162311" cy="32161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5030" y="974902"/>
            <a:ext cx="4104594" cy="308909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2719" y="4064000"/>
            <a:ext cx="4162311" cy="291669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75030" y="3947886"/>
            <a:ext cx="4226684" cy="2910114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501487" y="1814462"/>
            <a:ext cx="758470" cy="1049143"/>
          </a:xfrm>
          <a:prstGeom prst="ellipse">
            <a:avLst/>
          </a:prstGeom>
          <a:solidFill>
            <a:srgbClr val="FF5C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+mj-l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58060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237759" y="315273"/>
            <a:ext cx="8584893" cy="568179"/>
            <a:chOff x="376427" y="1890814"/>
            <a:chExt cx="8349494" cy="56817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FF42F663-F3A2-4AB3-B9A5-6F4D44B3BC5B}"/>
                </a:ext>
              </a:extLst>
            </p:cNvPr>
            <p:cNvSpPr/>
            <p:nvPr/>
          </p:nvSpPr>
          <p:spPr>
            <a:xfrm>
              <a:off x="376427" y="1890814"/>
              <a:ext cx="531692" cy="568179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+mj-lt"/>
                </a:rPr>
                <a:t>2</a:t>
              </a:r>
              <a:endParaRPr lang="vi-VN" sz="32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BC025334-9B63-44D3-957B-00AB8843D486}"/>
                </a:ext>
              </a:extLst>
            </p:cNvPr>
            <p:cNvSpPr txBox="1"/>
            <p:nvPr/>
          </p:nvSpPr>
          <p:spPr>
            <a:xfrm>
              <a:off x="966867" y="1890814"/>
              <a:ext cx="77590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rgbClr val="00B050"/>
                  </a:solidFill>
                </a:rPr>
                <a:t>Đọc tình huống và trả lời câu hỏi: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8BC5D2D-D039-4AB6-AA00-D3310D94C54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44427"/>
            <a:ext cx="2816950" cy="148928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27F1D03-CF96-43A1-94DF-E7D051B287F9}"/>
              </a:ext>
            </a:extLst>
          </p:cNvPr>
          <p:cNvSpPr txBox="1"/>
          <p:nvPr/>
        </p:nvSpPr>
        <p:spPr>
          <a:xfrm>
            <a:off x="695769" y="636700"/>
            <a:ext cx="17844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>
                <a:solidFill>
                  <a:schemeClr val="accent2"/>
                </a:solidFill>
                <a:latin typeface="+mj-lt"/>
              </a:rPr>
              <a:t>KHÁM PHÁ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5771" y="1159920"/>
            <a:ext cx="5655940" cy="534248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3339" y="883453"/>
            <a:ext cx="6064559" cy="561894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88280" y="883452"/>
            <a:ext cx="6759618" cy="566390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05250" y="838493"/>
            <a:ext cx="7617402" cy="601950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04994" y="3361319"/>
            <a:ext cx="268438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Những việc làm trên sẽ gây ra hậu quả gì?</a:t>
            </a:r>
            <a:endParaRPr lang="vi-VN" sz="3200" dirty="0"/>
          </a:p>
        </p:txBody>
      </p:sp>
      <p:sp>
        <p:nvSpPr>
          <p:cNvPr id="17" name="Oval 16"/>
          <p:cNvSpPr/>
          <p:nvPr/>
        </p:nvSpPr>
        <p:spPr>
          <a:xfrm>
            <a:off x="404994" y="2125989"/>
            <a:ext cx="758470" cy="1049143"/>
          </a:xfrm>
          <a:prstGeom prst="ellipse">
            <a:avLst/>
          </a:prstGeom>
          <a:solidFill>
            <a:srgbClr val="FF5C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+mj-l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00530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237759" y="315273"/>
            <a:ext cx="8584893" cy="568179"/>
            <a:chOff x="376427" y="1890814"/>
            <a:chExt cx="8349494" cy="56817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FF42F663-F3A2-4AB3-B9A5-6F4D44B3BC5B}"/>
                </a:ext>
              </a:extLst>
            </p:cNvPr>
            <p:cNvSpPr/>
            <p:nvPr/>
          </p:nvSpPr>
          <p:spPr>
            <a:xfrm>
              <a:off x="376427" y="1890814"/>
              <a:ext cx="531692" cy="568179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+mj-lt"/>
                </a:rPr>
                <a:t>2</a:t>
              </a:r>
              <a:endParaRPr lang="vi-VN" sz="32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BC025334-9B63-44D3-957B-00AB8843D486}"/>
                </a:ext>
              </a:extLst>
            </p:cNvPr>
            <p:cNvSpPr txBox="1"/>
            <p:nvPr/>
          </p:nvSpPr>
          <p:spPr>
            <a:xfrm>
              <a:off x="966867" y="1890814"/>
              <a:ext cx="77590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rgbClr val="00B050"/>
                  </a:solidFill>
                </a:rPr>
                <a:t>Đọc tình huống và trả lời câu hỏi: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8BC5D2D-D039-4AB6-AA00-D3310D94C54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44427"/>
            <a:ext cx="2816950" cy="14892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27F1D03-CF96-43A1-94DF-E7D051B287F9}"/>
              </a:ext>
            </a:extLst>
          </p:cNvPr>
          <p:cNvSpPr txBox="1"/>
          <p:nvPr/>
        </p:nvSpPr>
        <p:spPr>
          <a:xfrm>
            <a:off x="695769" y="636700"/>
            <a:ext cx="17844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>
                <a:solidFill>
                  <a:schemeClr val="accent2"/>
                </a:solidFill>
                <a:latin typeface="+mj-lt"/>
              </a:rPr>
              <a:t>KHÁM PHÁ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237759" y="2650560"/>
            <a:ext cx="74302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Theo em, việc tuân thủ quy định nơi công cộng có ích lợi gì?</a:t>
            </a:r>
            <a:endParaRPr lang="vi-VN" sz="4000" dirty="0">
              <a:solidFill>
                <a:srgbClr val="FF000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2248238" y="2295441"/>
            <a:ext cx="758470" cy="1049143"/>
          </a:xfrm>
          <a:prstGeom prst="ellipse">
            <a:avLst/>
          </a:prstGeom>
          <a:solidFill>
            <a:srgbClr val="FF5C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+mj-l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5745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</p:bldLst>
  </p:timing>
</p:sld>
</file>

<file path=ppt/theme/theme1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349</TotalTime>
  <Words>328</Words>
  <Application>Microsoft Office PowerPoint</Application>
  <PresentationFormat>Widescreen</PresentationFormat>
  <Paragraphs>36</Paragraphs>
  <Slides>11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SimSun</vt:lpstr>
      <vt:lpstr>Arial</vt:lpstr>
      <vt:lpstr>Calibri</vt:lpstr>
      <vt:lpstr>Calibri Light</vt:lpstr>
      <vt:lpstr>Times New Roman</vt:lpstr>
      <vt:lpstr>UTM Cookies</vt:lpstr>
      <vt:lpstr>等线</vt:lpstr>
      <vt:lpstr>Cute Sticker by Slidesgo</vt:lpstr>
      <vt:lpstr>3_Office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Bạn nhỏ trong bài hát đã tuân thủ quy định nơi công cộng như thế nào ?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My PC</cp:lastModifiedBy>
  <cp:revision>66</cp:revision>
  <cp:lastPrinted>2021-10-15T12:48:30Z</cp:lastPrinted>
  <dcterms:created xsi:type="dcterms:W3CDTF">2021-06-11T02:39:36Z</dcterms:created>
  <dcterms:modified xsi:type="dcterms:W3CDTF">2021-12-19T10:53:28Z</dcterms:modified>
</cp:coreProperties>
</file>