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88" r:id="rId2"/>
    <p:sldId id="317" r:id="rId3"/>
    <p:sldId id="389" r:id="rId4"/>
    <p:sldId id="354" r:id="rId5"/>
    <p:sldId id="399" r:id="rId6"/>
    <p:sldId id="424" r:id="rId7"/>
    <p:sldId id="391" r:id="rId8"/>
    <p:sldId id="401" r:id="rId9"/>
    <p:sldId id="393" r:id="rId10"/>
    <p:sldId id="397" r:id="rId11"/>
    <p:sldId id="394" r:id="rId12"/>
    <p:sldId id="395" r:id="rId13"/>
    <p:sldId id="366" r:id="rId14"/>
    <p:sldId id="365" r:id="rId15"/>
    <p:sldId id="403" r:id="rId16"/>
    <p:sldId id="402" r:id="rId17"/>
    <p:sldId id="404" r:id="rId18"/>
    <p:sldId id="408" r:id="rId19"/>
    <p:sldId id="407" r:id="rId20"/>
    <p:sldId id="414" r:id="rId21"/>
    <p:sldId id="411" r:id="rId22"/>
    <p:sldId id="410" r:id="rId23"/>
    <p:sldId id="406" r:id="rId24"/>
    <p:sldId id="413" r:id="rId25"/>
    <p:sldId id="376" r:id="rId26"/>
    <p:sldId id="362" r:id="rId27"/>
    <p:sldId id="416" r:id="rId28"/>
    <p:sldId id="417" r:id="rId29"/>
    <p:sldId id="421" r:id="rId30"/>
    <p:sldId id="418" r:id="rId31"/>
    <p:sldId id="378" r:id="rId32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900"/>
    <a:srgbClr val="660066"/>
    <a:srgbClr val="00CCFF"/>
    <a:srgbClr val="00FFFF"/>
    <a:srgbClr val="CC0066"/>
    <a:srgbClr val="FFCC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D0DB1-9308-4E42-844F-1161AFA3DE9F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6C9D7-4C2C-4CFA-8AD9-B71C2BE3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97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99A15-A3DE-4E7A-BEF7-480F0B5E5C49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0BABD-E056-4236-B2A0-4B4EBD566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8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AC257-6774-4AA9-9DEE-7EAEBC49E98B}" type="datetimeFigureOut">
              <a:rPr lang="en-US" smtClean="0"/>
              <a:pPr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92C20-7BC9-424C-98EA-783030943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 Desktop Wallpapers · Gallery · Computers &#10; Vista Desktop flower them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5300" y="1676400"/>
            <a:ext cx="8534400" cy="1905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7200" b="1" dirty="0" err="1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200" b="1" dirty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cap="none" spc="0" dirty="0">
              <a:ln w="3155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153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trực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tuyến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4900" y="3657600"/>
            <a:ext cx="7010400" cy="1107996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</p:spTree>
    <p:extLst>
      <p:ext uri="{BB962C8B-B14F-4D97-AF65-F5344CB8AC3E}">
        <p14:creationId xmlns:p14="http://schemas.microsoft.com/office/powerpoint/2010/main" val="1002820293"/>
      </p:ext>
    </p:extLst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&amp;T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2353"/>
            <a:ext cx="8305800" cy="578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13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33388" y="-366713"/>
            <a:ext cx="11049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31894" y="-411956"/>
            <a:ext cx="11049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79475"/>
            <a:ext cx="8686800" cy="57388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3"/>
          <p:cNvSpPr txBox="1">
            <a:spLocks noChangeArrowheads="1"/>
          </p:cNvSpPr>
          <p:nvPr/>
        </p:nvSpPr>
        <p:spPr bwMode="auto">
          <a:xfrm>
            <a:off x="2819400" y="381000"/>
            <a:ext cx="3200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Tầng rừng giữa</a:t>
            </a:r>
          </a:p>
        </p:txBody>
      </p:sp>
    </p:spTree>
    <p:extLst>
      <p:ext uri="{BB962C8B-B14F-4D97-AF65-F5344CB8AC3E}">
        <p14:creationId xmlns:p14="http://schemas.microsoft.com/office/powerpoint/2010/main" val="262573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33388" y="-366713"/>
            <a:ext cx="11049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31894" y="-411956"/>
            <a:ext cx="11049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9475"/>
            <a:ext cx="8991600" cy="59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3"/>
          <p:cNvSpPr txBox="1">
            <a:spLocks noChangeArrowheads="1"/>
          </p:cNvSpPr>
          <p:nvPr/>
        </p:nvSpPr>
        <p:spPr bwMode="auto">
          <a:xfrm>
            <a:off x="2819400" y="381000"/>
            <a:ext cx="3200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Tầng rừng cao </a:t>
            </a:r>
          </a:p>
        </p:txBody>
      </p:sp>
    </p:spTree>
    <p:extLst>
      <p:ext uri="{BB962C8B-B14F-4D97-AF65-F5344CB8AC3E}">
        <p14:creationId xmlns:p14="http://schemas.microsoft.com/office/powerpoint/2010/main" val="273620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7700" y="1600200"/>
            <a:ext cx="8001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ĐỌC BÀI VĂN:</a:t>
            </a:r>
          </a:p>
          <a:p>
            <a:pPr algn="just"/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4780894"/>
            <a:ext cx="8077200" cy="207710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 NHÓM </a:t>
            </a:r>
          </a:p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0039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143000" y="2179320"/>
            <a:ext cx="7391400" cy="1752600"/>
          </a:xfrm>
          <a:prstGeom prst="cloudCallout">
            <a:avLst>
              <a:gd name="adj1" fmla="val -36437"/>
              <a:gd name="adj2" fmla="val 83769"/>
            </a:avLst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6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4572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571500" y="4343400"/>
            <a:ext cx="8382000" cy="2209800"/>
          </a:xfrm>
          <a:prstGeom prst="flowChartAlternateProcess">
            <a:avLst/>
          </a:prstGeom>
          <a:gradFill rotWithShape="1">
            <a:gsLst>
              <a:gs pos="0">
                <a:srgbClr val="FFFF00">
                  <a:alpha val="39998"/>
                </a:srgbClr>
              </a:gs>
              <a:gs pos="100000">
                <a:srgbClr val="CC00FF">
                  <a:alpha val="39998"/>
                </a:srgbClr>
              </a:gs>
            </a:gsLst>
            <a:path path="shape">
              <a:fillToRect l="50000" t="50000" r="50000" b="50000"/>
            </a:path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Thảo quả báo hiệu vào mùa bằng mùi thơm</a:t>
            </a:r>
          </a:p>
          <a:p>
            <a:pPr algn="just"/>
            <a:r>
              <a:rPr lang="en-US" sz="3200" b="1">
                <a:latin typeface="Times New Roman" pitchFamily="18" charset="0"/>
                <a:cs typeface="Times New Roman" pitchFamily="18" charset="0"/>
              </a:rPr>
              <a:t> đặc biệt quyến rũ và lan xa, làm cho gió thơm, </a:t>
            </a:r>
          </a:p>
          <a:p>
            <a:pPr algn="just"/>
            <a:r>
              <a:rPr lang="en-US" sz="3200" b="1">
                <a:latin typeface="Times New Roman" pitchFamily="18" charset="0"/>
                <a:cs typeface="Times New Roman" pitchFamily="18" charset="0"/>
              </a:rPr>
              <a:t>cây cỏ thơm, đất trời thơm, từng nếp áo, </a:t>
            </a:r>
          </a:p>
          <a:p>
            <a:pPr algn="just"/>
            <a:r>
              <a:rPr lang="en-US" sz="3200" b="1">
                <a:latin typeface="Times New Roman" pitchFamily="18" charset="0"/>
                <a:cs typeface="Times New Roman" pitchFamily="18" charset="0"/>
              </a:rPr>
              <a:t>nếp khăn của người đi rừng cũng thơm.</a:t>
            </a:r>
          </a:p>
        </p:txBody>
      </p:sp>
    </p:spTree>
    <p:extLst>
      <p:ext uri="{BB962C8B-B14F-4D97-AF65-F5344CB8AC3E}">
        <p14:creationId xmlns:p14="http://schemas.microsoft.com/office/powerpoint/2010/main" val="10039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609600" y="2057400"/>
            <a:ext cx="7848600" cy="2057400"/>
          </a:xfrm>
          <a:prstGeom prst="cloudCallout">
            <a:avLst>
              <a:gd name="adj1" fmla="val -31095"/>
              <a:gd name="adj2" fmla="val 61885"/>
            </a:avLst>
          </a:prstGeom>
          <a:solidFill>
            <a:srgbClr val="00CCFF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4343400"/>
            <a:ext cx="6629400" cy="584775"/>
          </a:xfrm>
          <a:prstGeom prst="rec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500" y="4983540"/>
            <a:ext cx="7848600" cy="1569660"/>
          </a:xfrm>
          <a:prstGeom prst="rect">
            <a:avLst/>
          </a:prstGeom>
          <a:solidFill>
            <a:srgbClr val="009900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4267200" y="5410200"/>
            <a:ext cx="1638300" cy="358170"/>
          </a:xfrm>
          <a:prstGeom prst="ellipse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019300" y="6195030"/>
            <a:ext cx="2019300" cy="358170"/>
          </a:xfrm>
          <a:prstGeom prst="ellipse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-152400" y="2047220"/>
            <a:ext cx="4914900" cy="2372380"/>
          </a:xfrm>
          <a:prstGeom prst="cloudCallout">
            <a:avLst>
              <a:gd name="adj1" fmla="val 45310"/>
              <a:gd name="adj2" fmla="val 60834"/>
            </a:avLst>
          </a:prstGeom>
          <a:solidFill>
            <a:srgbClr val="0000FF"/>
          </a:solidFill>
          <a:ln w="28575">
            <a:solidFill>
              <a:srgbClr val="FFFF00"/>
            </a:solidFill>
            <a:prstDash val="dash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09600" y="4572000"/>
            <a:ext cx="7543800" cy="1981200"/>
          </a:xfrm>
          <a:prstGeom prst="rect">
            <a:avLst/>
          </a:prstGeom>
          <a:ln>
            <a:solidFill>
              <a:srgbClr val="0099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nhấn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876800" y="1905000"/>
            <a:ext cx="4191000" cy="2133600"/>
          </a:xfrm>
          <a:prstGeom prst="cloudCallout">
            <a:avLst>
              <a:gd name="adj1" fmla="val -52940"/>
              <a:gd name="adj2" fmla="val 71396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7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8" name="Oval 7"/>
          <p:cNvSpPr/>
          <p:nvPr/>
        </p:nvSpPr>
        <p:spPr>
          <a:xfrm>
            <a:off x="304800" y="2209800"/>
            <a:ext cx="6934200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9" name="Down Arrow 8"/>
          <p:cNvSpPr/>
          <p:nvPr/>
        </p:nvSpPr>
        <p:spPr>
          <a:xfrm>
            <a:off x="3886200" y="34290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1714500" y="3733800"/>
            <a:ext cx="4686300" cy="2971800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7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0" y="2133600"/>
            <a:ext cx="7467600" cy="1905000"/>
          </a:xfrm>
          <a:prstGeom prst="cloudCallout">
            <a:avLst>
              <a:gd name="adj1" fmla="val 18306"/>
              <a:gd name="adj2" fmla="val 75167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0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95400" y="4572000"/>
            <a:ext cx="7162800" cy="1905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Qua một năm, hạt thảo quả đã thành cây. Một </a:t>
            </a:r>
          </a:p>
          <a:p>
            <a:r>
              <a:rPr lang="en-US" sz="2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năm sau nữa, mỗi thân lẻ đâm thêm hai nhánh </a:t>
            </a:r>
          </a:p>
          <a:p>
            <a:r>
              <a:rPr lang="en-US" sz="2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mới. Thoáng cái, thảo quả đã thành khóm lan</a:t>
            </a:r>
          </a:p>
          <a:p>
            <a:r>
              <a:rPr lang="en-US" sz="2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tỏa, vươn ngọn, xòe lá, lấn chiếm không gian.</a:t>
            </a:r>
          </a:p>
        </p:txBody>
      </p:sp>
    </p:spTree>
    <p:extLst>
      <p:ext uri="{BB962C8B-B14F-4D97-AF65-F5344CB8AC3E}">
        <p14:creationId xmlns:p14="http://schemas.microsoft.com/office/powerpoint/2010/main" val="9311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286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pic>
        <p:nvPicPr>
          <p:cNvPr id="7" name="Picture 19" descr="ANd9GcQJb9ebjuDCywnRVMOuei3_tvBWB6VavPuxr3a_wZYn60hvk_T0S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1042988"/>
            <a:ext cx="3893348" cy="2690812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thaoqua27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012508"/>
            <a:ext cx="4572000" cy="2690812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ANd9GcTOBSpguyT9-LXi7Uya7F__vEri9JS7_tuxhX6-MMCEJRvBEA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954308" cy="309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BX11_Y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38862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1788677" y="1183600"/>
            <a:ext cx="376954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6059569" y="3982700"/>
            <a:ext cx="376954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6033371" y="1127700"/>
            <a:ext cx="376954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1819157" y="3886200"/>
            <a:ext cx="376954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11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1295400" y="1066800"/>
            <a:ext cx="26116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8191500" y="1981200"/>
            <a:ext cx="457200" cy="533400"/>
          </a:xfrm>
          <a:prstGeom prst="star5">
            <a:avLst/>
          </a:prstGeom>
          <a:solidFill>
            <a:srgbClr val="FFCC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28600" y="3657600"/>
            <a:ext cx="4572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228600" y="1981200"/>
            <a:ext cx="457200" cy="533400"/>
          </a:xfrm>
          <a:prstGeom prst="star5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8191500" y="3523476"/>
            <a:ext cx="457200" cy="533400"/>
          </a:xfrm>
          <a:prstGeom prst="star5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304800" y="5181600"/>
            <a:ext cx="457200" cy="533400"/>
          </a:xfrm>
          <a:prstGeom prst="star5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8382000" y="5123676"/>
            <a:ext cx="457200" cy="5334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74.2096" end="19502.63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620799"/>
            <a:ext cx="7086600" cy="4703802"/>
          </a:xfrm>
          <a:prstGeom prst="rect">
            <a:avLst/>
          </a:prstGeom>
        </p:spPr>
      </p:pic>
      <p:pic>
        <p:nvPicPr>
          <p:cNvPr id="13" name="Picture 6" descr="bird"/>
          <p:cNvPicPr>
            <a:picLocks noChangeAspect="1" noChangeArrowheads="1" noCrop="1"/>
          </p:cNvPicPr>
          <p:nvPr/>
        </p:nvPicPr>
        <p:blipFill>
          <a:blip r:embed="rId6">
            <a:lum bright="-4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338">
            <a:off x="7243856" y="815741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bird"/>
          <p:cNvPicPr>
            <a:picLocks noChangeAspect="1" noChangeArrowheads="1" noCrop="1"/>
          </p:cNvPicPr>
          <p:nvPr/>
        </p:nvPicPr>
        <p:blipFill>
          <a:blip r:embed="rId6" cstate="print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344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ird"/>
          <p:cNvPicPr>
            <a:picLocks noChangeAspect="1" noChangeArrowheads="1" noCrop="1"/>
          </p:cNvPicPr>
          <p:nvPr/>
        </p:nvPicPr>
        <p:blipFill>
          <a:blip r:embed="rId6" cstate="print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25">
            <a:off x="188509" y="5676561"/>
            <a:ext cx="1287436" cy="12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ird"/>
          <p:cNvPicPr>
            <a:picLocks noChangeAspect="1" noChangeArrowheads="1" noCrop="1"/>
          </p:cNvPicPr>
          <p:nvPr/>
        </p:nvPicPr>
        <p:blipFill>
          <a:blip r:embed="rId7" cstate="print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065" flipH="1">
            <a:off x="3643939" y="1767840"/>
            <a:ext cx="381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ird"/>
          <p:cNvPicPr>
            <a:picLocks noChangeAspect="1" noChangeArrowheads="1" noCrop="1"/>
          </p:cNvPicPr>
          <p:nvPr/>
        </p:nvPicPr>
        <p:blipFill>
          <a:blip r:embed="rId6" cstate="print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065" flipH="1">
            <a:off x="7633378" y="5649029"/>
            <a:ext cx="1227573" cy="9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bird"/>
          <p:cNvPicPr>
            <a:picLocks noChangeAspect="1" noChangeArrowheads="1" noCrop="1"/>
          </p:cNvPicPr>
          <p:nvPr/>
        </p:nvPicPr>
        <p:blipFill>
          <a:blip r:embed="rId7" cstate="print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065" flipH="1">
            <a:off x="7137564" y="1828800"/>
            <a:ext cx="381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bird"/>
          <p:cNvPicPr>
            <a:picLocks noChangeAspect="1" noChangeArrowheads="1" noCrop="1"/>
          </p:cNvPicPr>
          <p:nvPr/>
        </p:nvPicPr>
        <p:blipFill>
          <a:blip r:embed="rId7" cstate="print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065" flipH="1">
            <a:off x="1319210" y="2012294"/>
            <a:ext cx="381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bird"/>
          <p:cNvPicPr>
            <a:picLocks noChangeAspect="1" noChangeArrowheads="1" noCrop="1"/>
          </p:cNvPicPr>
          <p:nvPr/>
        </p:nvPicPr>
        <p:blipFill>
          <a:blip r:embed="rId6" cstate="print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065" flipH="1">
            <a:off x="3856811" y="5912374"/>
            <a:ext cx="912118" cy="7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bird"/>
          <p:cNvPicPr>
            <a:picLocks noChangeAspect="1" noChangeArrowheads="1" noCrop="1"/>
          </p:cNvPicPr>
          <p:nvPr/>
        </p:nvPicPr>
        <p:blipFill>
          <a:blip r:embed="rId6" cstate="print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065" flipH="1">
            <a:off x="4101171" y="1156407"/>
            <a:ext cx="1097923" cy="8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3d butterfl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05" y="1125499"/>
            <a:ext cx="849086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3d butterfl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06" y="1236820"/>
            <a:ext cx="857012" cy="4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3d butterfl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30" y="2360900"/>
            <a:ext cx="857012" cy="4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3d butterfl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14" y="3972700"/>
            <a:ext cx="849086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3d butterfl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92408"/>
            <a:ext cx="849086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3d butterfl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63" y="5892408"/>
            <a:ext cx="849086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8" name="Oval 7"/>
          <p:cNvSpPr/>
          <p:nvPr/>
        </p:nvSpPr>
        <p:spPr>
          <a:xfrm>
            <a:off x="304800" y="2209800"/>
            <a:ext cx="6934200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9" name="Down Arrow 8"/>
          <p:cNvSpPr/>
          <p:nvPr/>
        </p:nvSpPr>
        <p:spPr>
          <a:xfrm>
            <a:off x="3886200" y="34290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1447800" y="3581400"/>
            <a:ext cx="5257800" cy="3124200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3400" y="2209800"/>
            <a:ext cx="7010400" cy="579438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u="sng" dirty="0" err="1">
                <a:solidFill>
                  <a:srgbClr val="FFFF00"/>
                </a:solidFill>
              </a:rPr>
              <a:t>Câu</a:t>
            </a:r>
            <a:r>
              <a:rPr lang="en-US" sz="3200" i="1" u="sng" dirty="0">
                <a:solidFill>
                  <a:srgbClr val="FFFF00"/>
                </a:solidFill>
              </a:rPr>
              <a:t> 3</a:t>
            </a:r>
            <a:r>
              <a:rPr lang="en-US" sz="3200" i="1" dirty="0">
                <a:solidFill>
                  <a:srgbClr val="FFFF00"/>
                </a:solidFill>
              </a:rPr>
              <a:t>: </a:t>
            </a:r>
            <a:r>
              <a:rPr lang="en-US" sz="3200" i="1" dirty="0" err="1">
                <a:solidFill>
                  <a:srgbClr val="FFFF00"/>
                </a:solidFill>
              </a:rPr>
              <a:t>Hoa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thảo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quả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nảy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ra</a:t>
            </a:r>
            <a:r>
              <a:rPr lang="en-US" sz="3200" i="1" dirty="0">
                <a:solidFill>
                  <a:srgbClr val="FFFF00"/>
                </a:solidFill>
              </a:rPr>
              <a:t> ở </a:t>
            </a:r>
            <a:r>
              <a:rPr lang="en-US" sz="3200" i="1" dirty="0" err="1">
                <a:solidFill>
                  <a:srgbClr val="FFFF00"/>
                </a:solidFill>
              </a:rPr>
              <a:t>đâu</a:t>
            </a:r>
            <a:r>
              <a:rPr lang="en-US" sz="3200" i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219200" y="2819876"/>
            <a:ext cx="7239000" cy="10668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chemeClr val="bg1"/>
                </a:solidFill>
              </a:rPr>
              <a:t>- </a:t>
            </a:r>
            <a:r>
              <a:rPr lang="en-US" sz="3200" i="1" dirty="0" err="1">
                <a:solidFill>
                  <a:schemeClr val="bg1"/>
                </a:solidFill>
              </a:rPr>
              <a:t>Hoa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thảo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quả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nảy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dưới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gốc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cây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kín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đáo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và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lặng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lẽ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11" name="Picture 9" descr="Hoa thao qua[1]"/>
          <p:cNvPicPr>
            <a:picLocks noChangeAspect="1" noChangeArrowheads="1"/>
          </p:cNvPicPr>
          <p:nvPr/>
        </p:nvPicPr>
        <p:blipFill>
          <a:blip r:embed="rId2">
            <a:lum bright="-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581400" cy="28194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small_33693_fw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77640"/>
            <a:ext cx="4083231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53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371600" y="2057400"/>
            <a:ext cx="7467600" cy="1676400"/>
          </a:xfrm>
          <a:prstGeom prst="cloudCallout">
            <a:avLst>
              <a:gd name="adj1" fmla="val -20102"/>
              <a:gd name="adj2" fmla="val 83111"/>
            </a:avLst>
          </a:prstGeom>
          <a:solidFill>
            <a:srgbClr val="99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28600" y="4191000"/>
            <a:ext cx="876300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nắng.Rừng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rừng.Rừng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053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0"/>
            <a:ext cx="33528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5583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772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143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pic>
        <p:nvPicPr>
          <p:cNvPr id="7" name="Picture 8" descr="2009_08_24_113003_Thao%20qua%202[1]"/>
          <p:cNvPicPr>
            <a:picLocks noChangeAspect="1" noChangeArrowheads="1"/>
          </p:cNvPicPr>
          <p:nvPr/>
        </p:nvPicPr>
        <p:blipFill>
          <a:blip r:embed="rId2">
            <a:lum bright="10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352800"/>
            <a:ext cx="4648200" cy="3476624"/>
          </a:xfrm>
          <a:prstGeom prst="rect">
            <a:avLst/>
          </a:prstGeom>
          <a:noFill/>
          <a:ln w="539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inhdang\Desktop\thao q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2862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-15240" y="2209800"/>
            <a:ext cx="477774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Left Arrow Callout 7"/>
          <p:cNvSpPr/>
          <p:nvPr/>
        </p:nvSpPr>
        <p:spPr>
          <a:xfrm>
            <a:off x="4762500" y="2085320"/>
            <a:ext cx="4000500" cy="990600"/>
          </a:xfrm>
          <a:prstGeom prst="leftArrowCallou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1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3314700" y="1752600"/>
            <a:ext cx="0" cy="4038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7200" y="16002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4400" y="162389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400" y="212342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3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36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endParaRPr lang="en-US" sz="3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40" y="2667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3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4840" y="3200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3810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sz="3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ót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2116573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Chin San</a:t>
            </a: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lựng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nồng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3810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685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9906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29000" y="4706361"/>
            <a:ext cx="5715000" cy="1618239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1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2296180"/>
            <a:ext cx="4724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 ĐỌC DIỂN CẢM</a:t>
            </a:r>
          </a:p>
        </p:txBody>
      </p:sp>
      <p:sp>
        <p:nvSpPr>
          <p:cNvPr id="13" name="Oval 12"/>
          <p:cNvSpPr/>
          <p:nvPr/>
        </p:nvSpPr>
        <p:spPr>
          <a:xfrm>
            <a:off x="2743200" y="3200400"/>
            <a:ext cx="3390900" cy="1219200"/>
          </a:xfrm>
          <a:prstGeom prst="ellipse">
            <a:avLst/>
          </a:prstGeom>
          <a:solidFill>
            <a:srgbClr val="009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</p:spTree>
    <p:extLst>
      <p:ext uri="{BB962C8B-B14F-4D97-AF65-F5344CB8AC3E}">
        <p14:creationId xmlns:p14="http://schemas.microsoft.com/office/powerpoint/2010/main" val="20020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95600" y="0"/>
            <a:ext cx="3390900" cy="609600"/>
          </a:xfrm>
          <a:prstGeom prst="ellipse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786289"/>
            <a:ext cx="8763000" cy="55383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Đản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thướt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bay qua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quyến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triền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lựng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Chin San.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9600" y="4191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971800" y="3429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867400" y="25908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514600" y="25908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00800" y="18288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153400" y="10668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305800" y="10668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67200" y="4191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86000" y="4191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133600" y="4191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379220" y="4953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295400" y="4953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315200" y="4191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62800" y="4191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86600" y="569976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181600" y="571500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629400" y="496824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934200" y="5684520"/>
            <a:ext cx="76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6000" y="152400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5000" y="22860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07480" y="233172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24200" y="3886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66800" y="38862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52800" y="46482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02680" y="4648200"/>
            <a:ext cx="807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200" y="54102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9560" y="6202680"/>
            <a:ext cx="14630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8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2553325"/>
            <a:ext cx="4724400" cy="1446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 ĐỌC </a:t>
            </a:r>
          </a:p>
          <a:p>
            <a:pPr algn="ctr"/>
            <a:r>
              <a:rPr lang="en-US" sz="4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DIỂN CẢM</a:t>
            </a:r>
          </a:p>
        </p:txBody>
      </p:sp>
    </p:spTree>
    <p:extLst>
      <p:ext uri="{BB962C8B-B14F-4D97-AF65-F5344CB8AC3E}">
        <p14:creationId xmlns:p14="http://schemas.microsoft.com/office/powerpoint/2010/main" val="187285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2553325"/>
            <a:ext cx="4724400" cy="1446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DIỂN CẢM</a:t>
            </a:r>
          </a:p>
          <a:p>
            <a:pPr algn="ctr"/>
            <a:r>
              <a:rPr lang="en-US" sz="4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 BÀI</a:t>
            </a:r>
          </a:p>
        </p:txBody>
      </p:sp>
    </p:spTree>
    <p:extLst>
      <p:ext uri="{BB962C8B-B14F-4D97-AF65-F5344CB8AC3E}">
        <p14:creationId xmlns:p14="http://schemas.microsoft.com/office/powerpoint/2010/main" val="23680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33600" y="2143720"/>
            <a:ext cx="4724400" cy="1066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400" y="3429000"/>
            <a:ext cx="8305800" cy="2590799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hdang\Desktop\636506772927374164_mù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30480"/>
            <a:ext cx="911352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73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9906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47800" y="1905000"/>
            <a:ext cx="6324600" cy="461665"/>
          </a:xfrm>
          <a:prstGeom prst="rect">
            <a:avLst/>
          </a:prstGeom>
          <a:solidFill>
            <a:srgbClr val="0099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GIÁO DỤC BẢO VỆ MÔI TRƯỜNG</a:t>
            </a:r>
          </a:p>
        </p:txBody>
      </p:sp>
      <p:pic>
        <p:nvPicPr>
          <p:cNvPr id="13" name="Picture 2" descr="C:\Users\linhdang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44" y="2413001"/>
            <a:ext cx="2977356" cy="23494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linhdang\Desktop\IMG_89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44" y="4762500"/>
            <a:ext cx="2977356" cy="2095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linhdang\Desktop\170222_BV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90" y="4316759"/>
            <a:ext cx="2677954" cy="25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linhdang\Desktop\Chayrung232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" y="4316760"/>
            <a:ext cx="3429000" cy="25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linhdang\Desktop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23176"/>
            <a:ext cx="3444240" cy="19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linhdang\Desktop\1614011_-_copy_ebmv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90" y="2323176"/>
            <a:ext cx="2677954" cy="19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400" y="2431628"/>
            <a:ext cx="2362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689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3600" y="2590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 rot="10800000">
            <a:off x="457200" y="2438400"/>
            <a:ext cx="8229600" cy="1600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chemeClr val="bg1"/>
              </a:gs>
            </a:gsLst>
            <a:lin ang="18900000" scaled="1"/>
          </a:gradFill>
          <a:ln w="76200">
            <a:pattFill prst="lgConfetti">
              <a:fgClr>
                <a:srgbClr val="CC0000"/>
              </a:fgClr>
              <a:bgClr>
                <a:srgbClr val="00CC00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3000" y="4191000"/>
            <a:ext cx="6934200" cy="1815882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Hoïc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baøi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luyeän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ñoïc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dieãn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caûm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baøi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vaên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vöøa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hoïc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Xem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baøi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.</a:t>
            </a:r>
            <a:endParaRPr lang="en-US" sz="3200" i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3200400" y="2971800"/>
            <a:ext cx="2819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</a:t>
            </a:r>
            <a:endParaRPr lang="en-US" sz="3600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</p:spTree>
    <p:extLst>
      <p:ext uri="{BB962C8B-B14F-4D97-AF65-F5344CB8AC3E}">
        <p14:creationId xmlns:p14="http://schemas.microsoft.com/office/powerpoint/2010/main" val="5605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237125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Oval 6"/>
          <p:cNvSpPr/>
          <p:nvPr/>
        </p:nvSpPr>
        <p:spPr>
          <a:xfrm>
            <a:off x="1600200" y="2362200"/>
            <a:ext cx="5943600" cy="2362200"/>
          </a:xfrm>
          <a:prstGeom prst="ellipse">
            <a:avLst/>
          </a:prstGeom>
          <a:solidFill>
            <a:srgbClr val="FF00FF"/>
          </a:solidFill>
          <a:ln>
            <a:solidFill>
              <a:srgbClr val="FF0000"/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 SGK TRANG 113, 114</a:t>
            </a:r>
          </a:p>
        </p:txBody>
      </p:sp>
    </p:spTree>
    <p:extLst>
      <p:ext uri="{BB962C8B-B14F-4D97-AF65-F5344CB8AC3E}">
        <p14:creationId xmlns:p14="http://schemas.microsoft.com/office/powerpoint/2010/main" val="32075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3505200" y="1938873"/>
            <a:ext cx="76200" cy="45381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3400" y="19151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0600" y="193887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" y="2438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Đản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" y="311521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-Chin San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" y="3886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648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-chon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chót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39240" y="3039011"/>
            <a:ext cx="53340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8200" y="3039011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8200" y="3115211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14500" y="4495800"/>
            <a:ext cx="533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3400" y="5181600"/>
            <a:ext cx="45720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97380" y="3645873"/>
            <a:ext cx="464820" cy="898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43000" y="3654862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3400" y="3657600"/>
            <a:ext cx="53340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3000" y="3733800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20240" y="3724811"/>
            <a:ext cx="441960" cy="898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22120" y="4572000"/>
            <a:ext cx="533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0200" y="5209342"/>
            <a:ext cx="38862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28700" y="5181600"/>
            <a:ext cx="3276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28700" y="5257800"/>
            <a:ext cx="3429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65020" y="5181600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72640" y="5252324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73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3505200" y="1938873"/>
            <a:ext cx="76200" cy="45381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3400" y="19151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0600" y="193887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609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TẬP ĐỌC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06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 THẢO QUẢ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1600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MA VĂN KHÁNG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" y="2438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Đản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" y="311521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-Chin San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" y="3886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648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-chon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chót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39240" y="3039011"/>
            <a:ext cx="53340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8200" y="3039011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8200" y="3115211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14500" y="4495800"/>
            <a:ext cx="533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3400" y="5181600"/>
            <a:ext cx="45720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97380" y="3645873"/>
            <a:ext cx="464820" cy="898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43000" y="3654862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3400" y="3657600"/>
            <a:ext cx="53340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3000" y="3733800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20240" y="3724811"/>
            <a:ext cx="441960" cy="898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22120" y="4572000"/>
            <a:ext cx="533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0200" y="5209342"/>
            <a:ext cx="388620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28700" y="5181600"/>
            <a:ext cx="3276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28700" y="5257800"/>
            <a:ext cx="3429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65020" y="5181600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72640" y="5252324"/>
            <a:ext cx="266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33800" y="2431553"/>
            <a:ext cx="396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Chin San</a:t>
            </a: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inhdang\Desktop\11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5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3" name="Picture 5" descr="n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67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n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48200"/>
            <a:ext cx="18510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5" name="Picture 7" descr="nen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49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6" name="Picture 8" descr="n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22225"/>
            <a:ext cx="2209800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9" name="Picture 21" descr="bandoviet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37" name="Freeform 29"/>
          <p:cNvSpPr>
            <a:spLocks/>
          </p:cNvSpPr>
          <p:nvPr/>
        </p:nvSpPr>
        <p:spPr bwMode="auto">
          <a:xfrm>
            <a:off x="2085658" y="304800"/>
            <a:ext cx="1419542" cy="1066800"/>
          </a:xfrm>
          <a:custGeom>
            <a:avLst/>
            <a:gdLst>
              <a:gd name="T0" fmla="*/ 73 w 325"/>
              <a:gd name="T1" fmla="*/ 112 h 436"/>
              <a:gd name="T2" fmla="*/ 82 w 325"/>
              <a:gd name="T3" fmla="*/ 85 h 436"/>
              <a:gd name="T4" fmla="*/ 82 w 325"/>
              <a:gd name="T5" fmla="*/ 57 h 436"/>
              <a:gd name="T6" fmla="*/ 91 w 325"/>
              <a:gd name="T7" fmla="*/ 85 h 436"/>
              <a:gd name="T8" fmla="*/ 146 w 325"/>
              <a:gd name="T9" fmla="*/ 103 h 436"/>
              <a:gd name="T10" fmla="*/ 201 w 325"/>
              <a:gd name="T11" fmla="*/ 195 h 436"/>
              <a:gd name="T12" fmla="*/ 265 w 325"/>
              <a:gd name="T13" fmla="*/ 295 h 436"/>
              <a:gd name="T14" fmla="*/ 320 w 325"/>
              <a:gd name="T15" fmla="*/ 332 h 436"/>
              <a:gd name="T16" fmla="*/ 228 w 325"/>
              <a:gd name="T17" fmla="*/ 414 h 436"/>
              <a:gd name="T18" fmla="*/ 146 w 325"/>
              <a:gd name="T19" fmla="*/ 313 h 436"/>
              <a:gd name="T20" fmla="*/ 73 w 325"/>
              <a:gd name="T21" fmla="*/ 332 h 436"/>
              <a:gd name="T22" fmla="*/ 0 w 325"/>
              <a:gd name="T23" fmla="*/ 222 h 436"/>
              <a:gd name="T24" fmla="*/ 9 w 325"/>
              <a:gd name="T25" fmla="*/ 158 h 436"/>
              <a:gd name="T26" fmla="*/ 27 w 325"/>
              <a:gd name="T27" fmla="*/ 85 h 436"/>
              <a:gd name="T28" fmla="*/ 82 w 325"/>
              <a:gd name="T29" fmla="*/ 121 h 436"/>
              <a:gd name="T30" fmla="*/ 110 w 325"/>
              <a:gd name="T31" fmla="*/ 112 h 436"/>
              <a:gd name="T32" fmla="*/ 73 w 325"/>
              <a:gd name="T33" fmla="*/ 112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5" h="436">
                <a:moveTo>
                  <a:pt x="73" y="112"/>
                </a:moveTo>
                <a:cubicBezTo>
                  <a:pt x="76" y="103"/>
                  <a:pt x="83" y="94"/>
                  <a:pt x="82" y="85"/>
                </a:cubicBezTo>
                <a:cubicBezTo>
                  <a:pt x="78" y="45"/>
                  <a:pt x="44" y="0"/>
                  <a:pt x="82" y="57"/>
                </a:cubicBezTo>
                <a:cubicBezTo>
                  <a:pt x="85" y="66"/>
                  <a:pt x="83" y="79"/>
                  <a:pt x="91" y="85"/>
                </a:cubicBezTo>
                <a:cubicBezTo>
                  <a:pt x="107" y="96"/>
                  <a:pt x="146" y="103"/>
                  <a:pt x="146" y="103"/>
                </a:cubicBezTo>
                <a:cubicBezTo>
                  <a:pt x="165" y="161"/>
                  <a:pt x="164" y="156"/>
                  <a:pt x="201" y="195"/>
                </a:cubicBezTo>
                <a:cubicBezTo>
                  <a:pt x="226" y="270"/>
                  <a:pt x="206" y="236"/>
                  <a:pt x="265" y="295"/>
                </a:cubicBezTo>
                <a:cubicBezTo>
                  <a:pt x="281" y="311"/>
                  <a:pt x="320" y="332"/>
                  <a:pt x="320" y="332"/>
                </a:cubicBezTo>
                <a:cubicBezTo>
                  <a:pt x="309" y="436"/>
                  <a:pt x="325" y="430"/>
                  <a:pt x="228" y="414"/>
                </a:cubicBezTo>
                <a:cubicBezTo>
                  <a:pt x="195" y="365"/>
                  <a:pt x="211" y="336"/>
                  <a:pt x="146" y="313"/>
                </a:cubicBezTo>
                <a:cubicBezTo>
                  <a:pt x="121" y="340"/>
                  <a:pt x="108" y="344"/>
                  <a:pt x="73" y="332"/>
                </a:cubicBezTo>
                <a:cubicBezTo>
                  <a:pt x="39" y="296"/>
                  <a:pt x="34" y="256"/>
                  <a:pt x="0" y="222"/>
                </a:cubicBezTo>
                <a:cubicBezTo>
                  <a:pt x="3" y="201"/>
                  <a:pt x="5" y="179"/>
                  <a:pt x="9" y="158"/>
                </a:cubicBezTo>
                <a:cubicBezTo>
                  <a:pt x="14" y="133"/>
                  <a:pt x="27" y="85"/>
                  <a:pt x="27" y="85"/>
                </a:cubicBezTo>
                <a:cubicBezTo>
                  <a:pt x="45" y="97"/>
                  <a:pt x="64" y="109"/>
                  <a:pt x="82" y="121"/>
                </a:cubicBezTo>
                <a:cubicBezTo>
                  <a:pt x="90" y="126"/>
                  <a:pt x="117" y="119"/>
                  <a:pt x="110" y="112"/>
                </a:cubicBezTo>
                <a:cubicBezTo>
                  <a:pt x="101" y="103"/>
                  <a:pt x="85" y="112"/>
                  <a:pt x="73" y="11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9038" name="Text Box 30"/>
          <p:cNvSpPr txBox="1">
            <a:spLocks noChangeArrowheads="1"/>
          </p:cNvSpPr>
          <p:nvPr/>
        </p:nvSpPr>
        <p:spPr bwMode="auto">
          <a:xfrm>
            <a:off x="762000" y="2362200"/>
            <a:ext cx="144780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039" name="Line 31"/>
          <p:cNvSpPr>
            <a:spLocks noChangeShapeType="1"/>
          </p:cNvSpPr>
          <p:nvPr/>
        </p:nvSpPr>
        <p:spPr bwMode="auto">
          <a:xfrm flipV="1">
            <a:off x="1981200" y="1143000"/>
            <a:ext cx="699929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5" name="Picture 3" descr="C:\Users\linhdang\Desktop\thao qu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24200"/>
            <a:ext cx="279542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linhdang\Desktop\112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87" y="101838"/>
            <a:ext cx="3393572" cy="25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6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9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37" grpId="0" animBg="1"/>
      <p:bldP spid="299038" grpId="0" animBg="1"/>
      <p:bldP spid="2990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33388" y="-366713"/>
            <a:ext cx="11049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31894" y="-411956"/>
            <a:ext cx="11049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13"/>
          <p:cNvSpPr txBox="1">
            <a:spLocks noChangeArrowheads="1"/>
          </p:cNvSpPr>
          <p:nvPr/>
        </p:nvSpPr>
        <p:spPr bwMode="auto">
          <a:xfrm>
            <a:off x="3048000" y="263525"/>
            <a:ext cx="3200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Tầng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thấp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" name="Picture 8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82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</TotalTime>
  <Words>1023</Words>
  <Application>Microsoft Office PowerPoint</Application>
  <PresentationFormat>On-screen Show (4:3)</PresentationFormat>
  <Paragraphs>190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admin</cp:lastModifiedBy>
  <cp:revision>674</cp:revision>
  <cp:lastPrinted>2018-11-04T03:05:01Z</cp:lastPrinted>
  <dcterms:created xsi:type="dcterms:W3CDTF">2013-03-13T14:38:10Z</dcterms:created>
  <dcterms:modified xsi:type="dcterms:W3CDTF">2022-02-13T16:32:04Z</dcterms:modified>
</cp:coreProperties>
</file>