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8" r:id="rId2"/>
    <p:sldId id="257" r:id="rId3"/>
    <p:sldId id="262" r:id="rId4"/>
    <p:sldId id="264" r:id="rId5"/>
    <p:sldId id="270" r:id="rId6"/>
    <p:sldId id="259" r:id="rId7"/>
    <p:sldId id="266" r:id="rId8"/>
    <p:sldId id="260" r:id="rId9"/>
    <p:sldId id="267" r:id="rId10"/>
    <p:sldId id="271" r:id="rId11"/>
    <p:sldId id="273" r:id="rId12"/>
    <p:sldId id="274" r:id="rId13"/>
    <p:sldId id="268" r:id="rId14"/>
    <p:sldId id="277" r:id="rId15"/>
    <p:sldId id="278" r:id="rId16"/>
    <p:sldId id="296" r:id="rId17"/>
    <p:sldId id="280" r:id="rId18"/>
    <p:sldId id="295" r:id="rId19"/>
    <p:sldId id="282" r:id="rId20"/>
    <p:sldId id="297" r:id="rId21"/>
    <p:sldId id="284" r:id="rId22"/>
    <p:sldId id="298" r:id="rId23"/>
    <p:sldId id="286" r:id="rId24"/>
    <p:sldId id="299" r:id="rId25"/>
    <p:sldId id="288" r:id="rId26"/>
    <p:sldId id="300" r:id="rId27"/>
    <p:sldId id="290" r:id="rId28"/>
    <p:sldId id="291" r:id="rId29"/>
    <p:sldId id="302" r:id="rId30"/>
    <p:sldId id="293" r:id="rId31"/>
    <p:sldId id="272" r:id="rId32"/>
    <p:sldId id="275" r:id="rId33"/>
    <p:sldId id="294" r:id="rId34"/>
    <p:sldId id="256" r:id="rId35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EA1EA1"/>
    <a:srgbClr val="FED25F"/>
    <a:srgbClr val="0D99A1"/>
    <a:srgbClr val="F4860C"/>
    <a:srgbClr val="D5B4F6"/>
    <a:srgbClr val="CFA98D"/>
    <a:srgbClr val="E0C8B6"/>
    <a:srgbClr val="EAD9CC"/>
    <a:srgbClr val="785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906" y="9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5C1F9-F5F1-45C3-A07C-07909B67066D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FDD0F-D319-44AD-BC6C-C5AB358FF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018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09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0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408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</a:t>
            </a:r>
            <a:r>
              <a:rPr lang="en-US" baseline="0"/>
              <a:t> vào tên sông để biết đáp án chính xác ko </a:t>
            </a:r>
            <a:r>
              <a:rPr lang="en-US" baseline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308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</a:t>
            </a:r>
            <a:r>
              <a:rPr lang="en-US" baseline="0"/>
              <a:t> vào tên sông để biết đáp án chính xác ko </a:t>
            </a:r>
            <a:r>
              <a:rPr lang="en-US" baseline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77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</a:t>
            </a:r>
            <a:r>
              <a:rPr lang="en-US" baseline="0"/>
              <a:t> vào tên sông để biết đáp án chính xác ko </a:t>
            </a:r>
            <a:r>
              <a:rPr lang="en-US" baseline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582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</a:t>
            </a:r>
            <a:r>
              <a:rPr lang="en-US" baseline="0"/>
              <a:t> vào tên sông để biết đáp án chính xác ko </a:t>
            </a:r>
            <a:r>
              <a:rPr lang="en-US" baseline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813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</a:t>
            </a:r>
            <a:r>
              <a:rPr lang="en-US" baseline="0"/>
              <a:t> vào tên sông để biết đáp án chính xác ko </a:t>
            </a:r>
            <a:r>
              <a:rPr lang="en-US" baseline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671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</a:t>
            </a:r>
            <a:r>
              <a:rPr lang="en-US" baseline="0"/>
              <a:t> vào tên sông để biết đáp án chính xác ko </a:t>
            </a:r>
            <a:r>
              <a:rPr lang="en-US" baseline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525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</a:t>
            </a:r>
            <a:r>
              <a:rPr lang="en-US" baseline="0"/>
              <a:t> vào tên sông để biết đáp án chính xác ko </a:t>
            </a:r>
            <a:r>
              <a:rPr lang="en-US" baseline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76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</a:t>
            </a:r>
            <a:r>
              <a:rPr lang="en-US" baseline="0"/>
              <a:t> vào tên sông để biết đáp án chính xác ko </a:t>
            </a:r>
            <a:r>
              <a:rPr lang="en-US" baseline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354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891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65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12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75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18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30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88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43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30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9355" y="4597432"/>
            <a:ext cx="1001125" cy="54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5096" y="4564482"/>
            <a:ext cx="1267850" cy="579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483" y="4693059"/>
            <a:ext cx="885348" cy="4504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97866" y="4641002"/>
            <a:ext cx="742822" cy="5024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6758" y="4575335"/>
            <a:ext cx="980542" cy="5681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39500" y="4260949"/>
            <a:ext cx="1071056" cy="8825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59147" y="4565310"/>
            <a:ext cx="733006" cy="578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481BA-38B0-4D82-9D6B-49D674A355D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FC22-9305-480F-8F81-7492A88E69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/>
          <a:srcRect l="2087" r="2227"/>
          <a:stretch>
            <a:fillRect/>
          </a:stretch>
        </p:blipFill>
        <p:spPr>
          <a:xfrm>
            <a:off x="0" y="0"/>
            <a:ext cx="9142249" cy="5144485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8A8E76-D871-4E11-82D8-3C15447D39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14289" y="1846326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A5725F-6C2A-4CE4-A37E-675117279A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689" y="619506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50520D-8F50-4F77-A776-44EE130ED7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911" y="-1872234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F7998AE-C9F8-4E40-B0F1-1C616B98F81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9360" y="-18673935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22C09E-345D-449A-B0D7-DD6371FDEB49}"/>
              </a:ext>
            </a:extLst>
          </p:cNvPr>
          <p:cNvSpPr txBox="1"/>
          <p:nvPr userDrawn="1"/>
        </p:nvSpPr>
        <p:spPr>
          <a:xfrm>
            <a:off x="1033101" y="665048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F269A8-0F2A-48AC-A740-68FA4D8C64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311" y="18768060"/>
            <a:ext cx="1881378" cy="162530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348589" y="-10749"/>
            <a:ext cx="7954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</a:rPr>
              <a:t>ktuts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rruba KT" panose="020406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21" Type="http://schemas.openxmlformats.org/officeDocument/2006/relationships/image" Target="../media/image3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8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3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19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3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19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0" y="1372815"/>
            <a:ext cx="5083339" cy="5708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66" y="3187140"/>
            <a:ext cx="975562" cy="207974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9161" y="1781166"/>
            <a:ext cx="8358132" cy="1877437"/>
          </a:xfrm>
          <a:prstGeom prst="roundRect">
            <a:avLst/>
          </a:prstGeom>
          <a:solidFill>
            <a:srgbClr val="CFA9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/>
          <a:srcRect l="4998" t="15617" r="86270" b="72163"/>
          <a:stretch>
            <a:fillRect/>
          </a:stretch>
        </p:blipFill>
        <p:spPr>
          <a:xfrm>
            <a:off x="190078" y="4156538"/>
            <a:ext cx="1060109" cy="106010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l="68865" t="10373" r="17299" b="77407"/>
          <a:stretch>
            <a:fillRect/>
          </a:stretch>
        </p:blipFill>
        <p:spPr>
          <a:xfrm>
            <a:off x="7653163" y="3684038"/>
            <a:ext cx="1159965" cy="73206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/>
          <a:srcRect l="46471" t="-5318" r="39693" b="93098"/>
          <a:stretch>
            <a:fillRect/>
          </a:stretch>
        </p:blipFill>
        <p:spPr>
          <a:xfrm>
            <a:off x="7653163" y="-156262"/>
            <a:ext cx="1159965" cy="7320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14" y="575804"/>
            <a:ext cx="2665860" cy="7775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8942" y="595273"/>
            <a:ext cx="2601902" cy="73860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05016" y="267089"/>
            <a:ext cx="1988311" cy="9036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5000">
                <a:latin typeface="UTM Arruba KT" panose="02040603050506020204" pitchFamily="18" charset="0"/>
              </a:rPr>
              <a:t>LTVC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32432" y="1824208"/>
            <a:ext cx="78050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MRVT</a:t>
            </a:r>
          </a:p>
          <a:p>
            <a:pPr algn="ctr"/>
            <a:r>
              <a:rPr lang="en-US" altLang="zh-CN" sz="5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Du lịch – Thám hiểm</a:t>
            </a:r>
            <a:endParaRPr lang="zh-CN" altLang="en-US" sz="5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6" name="文本框 32"/>
          <p:cNvSpPr txBox="1"/>
          <p:nvPr/>
        </p:nvSpPr>
        <p:spPr>
          <a:xfrm>
            <a:off x="590673" y="1781166"/>
            <a:ext cx="78050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b="1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MRVT</a:t>
            </a:r>
          </a:p>
          <a:p>
            <a:pPr algn="ctr"/>
            <a:r>
              <a:rPr lang="en-US" altLang="zh-CN" sz="5800" b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Du lịch – Thám hiểm</a:t>
            </a:r>
            <a:endParaRPr lang="zh-CN" altLang="en-US" sz="5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954" flipH="1">
            <a:off x="-3795697" y="3971687"/>
            <a:ext cx="4619625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93827E-6 L 1.33247 -1.2117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15" y="-6058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3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69319" y="-165960"/>
            <a:ext cx="4562597" cy="5049098"/>
            <a:chOff x="2040872" y="-243069"/>
            <a:chExt cx="4562597" cy="5049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7" t="48806" r="7939" b="2587"/>
            <a:stretch/>
          </p:blipFill>
          <p:spPr>
            <a:xfrm>
              <a:off x="2040872" y="-243069"/>
              <a:ext cx="4562597" cy="5049098"/>
            </a:xfrm>
            <a:prstGeom prst="rect">
              <a:avLst/>
            </a:prstGeom>
          </p:spPr>
        </p:pic>
        <p:sp>
          <p:nvSpPr>
            <p:cNvPr id="31" name="文本框 41"/>
            <p:cNvSpPr txBox="1"/>
            <p:nvPr/>
          </p:nvSpPr>
          <p:spPr>
            <a:xfrm>
              <a:off x="3057778" y="2240007"/>
              <a:ext cx="25287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0" b="1">
                  <a:ln w="3175">
                    <a:noFill/>
                  </a:ln>
                  <a:solidFill>
                    <a:srgbClr val="FED25F"/>
                  </a:solidFill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LUYỆN TẬP</a:t>
              </a:r>
              <a:endParaRPr lang="zh-CN" altLang="en-US" sz="5000" b="1" dirty="0">
                <a:ln w="3175">
                  <a:noFill/>
                </a:ln>
                <a:solidFill>
                  <a:srgbClr val="FED25F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55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3652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1946150"/>
            <a:ext cx="2992043" cy="2992043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2655821" y="684162"/>
            <a:ext cx="5909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Em hiểu câu </a:t>
            </a:r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Đi một ngày đàng, học một sàng khôn </a:t>
            </a:r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nghĩa là gì?</a:t>
            </a:r>
            <a:endParaRPr lang="en-US" altLang="zh-CN" sz="3200" b="1" i="1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2" y="115995"/>
            <a:ext cx="2316280" cy="2316280"/>
          </a:xfrm>
          <a:prstGeom prst="rect">
            <a:avLst/>
          </a:prstGeom>
        </p:spPr>
      </p:pic>
      <p:sp>
        <p:nvSpPr>
          <p:cNvPr id="31" name="文本框 41"/>
          <p:cNvSpPr txBox="1"/>
          <p:nvPr/>
        </p:nvSpPr>
        <p:spPr>
          <a:xfrm>
            <a:off x="1784072" y="2493668"/>
            <a:ext cx="6834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Chúng </a:t>
            </a:r>
            <a:r>
              <a:rPr lang="vi-VN" altLang="zh-CN" sz="32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ta </a:t>
            </a:r>
            <a:r>
              <a:rPr lang="en-US" altLang="zh-CN" sz="32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phải </a:t>
            </a:r>
            <a:r>
              <a:rPr lang="vi-VN" altLang="zh-CN" sz="32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chịu khó đi nhiều nơi để học hỏi, để mở rộng tầm hiểu biết của mình. </a:t>
            </a:r>
          </a:p>
        </p:txBody>
      </p:sp>
    </p:spTree>
    <p:extLst>
      <p:ext uri="{BB962C8B-B14F-4D97-AF65-F5344CB8AC3E}">
        <p14:creationId xmlns:p14="http://schemas.microsoft.com/office/powerpoint/2010/main" val="108949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3652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1946150"/>
            <a:ext cx="2992043" cy="2992043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2655821" y="684162"/>
            <a:ext cx="5909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Tìm những câu thành ngữ, tục ngữ, ca dao có ý nghĩa tương tự.</a:t>
            </a:r>
            <a:endParaRPr lang="en-US" altLang="zh-CN" sz="3200" b="1" i="1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文本框 41"/>
          <p:cNvSpPr txBox="1"/>
          <p:nvPr/>
        </p:nvSpPr>
        <p:spPr>
          <a:xfrm>
            <a:off x="1784072" y="2631314"/>
            <a:ext cx="683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Đi một buổi chợ học một mớ khôn.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2" y="115995"/>
            <a:ext cx="2316280" cy="2316280"/>
          </a:xfrm>
          <a:prstGeom prst="rect">
            <a:avLst/>
          </a:prstGeom>
        </p:spPr>
      </p:pic>
      <p:sp>
        <p:nvSpPr>
          <p:cNvPr id="38" name="文本框 41"/>
          <p:cNvSpPr txBox="1"/>
          <p:nvPr/>
        </p:nvSpPr>
        <p:spPr>
          <a:xfrm>
            <a:off x="1751384" y="3596536"/>
            <a:ext cx="6834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		Đi cho biết đó biết đây</a:t>
            </a:r>
          </a:p>
          <a:p>
            <a:pPr algn="just"/>
            <a:r>
              <a:rPr lang="en-US" altLang="zh-CN" sz="28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Ở nhà với mẹ biết ngày nào khôn.</a:t>
            </a:r>
          </a:p>
        </p:txBody>
      </p:sp>
    </p:spTree>
    <p:extLst>
      <p:ext uri="{BB962C8B-B14F-4D97-AF65-F5344CB8AC3E}">
        <p14:creationId xmlns:p14="http://schemas.microsoft.com/office/powerpoint/2010/main" val="369823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1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1576"/>
            <a:ext cx="9144000" cy="515507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05461" y="3189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300" y="2574738"/>
            <a:ext cx="2684410" cy="2427910"/>
            <a:chOff x="-67546" y="2515564"/>
            <a:chExt cx="2684410" cy="24279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sp>
        <p:nvSpPr>
          <p:cNvPr id="31" name="文本框 41"/>
          <p:cNvSpPr txBox="1"/>
          <p:nvPr/>
        </p:nvSpPr>
        <p:spPr>
          <a:xfrm>
            <a:off x="3724017" y="904286"/>
            <a:ext cx="2332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CÙNG EM</a:t>
            </a:r>
            <a:endParaRPr lang="en-US" altLang="zh-CN" sz="3200" b="1" i="1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3" name="文本框 41"/>
          <p:cNvSpPr txBox="1"/>
          <p:nvPr/>
        </p:nvSpPr>
        <p:spPr>
          <a:xfrm>
            <a:off x="949764" y="1581034"/>
            <a:ext cx="78813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500" b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inh Map" panose="00000400000000000000" pitchFamily="2" charset="0"/>
                <a:ea typeface="微软雅黑" panose="020B0503020204020204" pitchFamily="34" charset="-122"/>
              </a:rPr>
              <a:t>DU LỊCH</a:t>
            </a:r>
          </a:p>
          <a:p>
            <a:pPr algn="ctr">
              <a:lnSpc>
                <a:spcPct val="150000"/>
              </a:lnSpc>
            </a:pPr>
            <a:r>
              <a:rPr lang="en-US" altLang="zh-CN" sz="4500" b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inh Map" panose="00000400000000000000" pitchFamily="2" charset="0"/>
                <a:ea typeface="微软雅黑" panose="020B0503020204020204" pitchFamily="34" charset="-122"/>
              </a:rPr>
              <a:t>SÔNG NƯỚC</a:t>
            </a:r>
            <a:endParaRPr lang="en-US" altLang="zh-CN" sz="4500" b="1" i="1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37" name="文本框 41"/>
          <p:cNvSpPr txBox="1"/>
          <p:nvPr/>
        </p:nvSpPr>
        <p:spPr>
          <a:xfrm>
            <a:off x="903464" y="1561082"/>
            <a:ext cx="78813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5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VN Minh Map" panose="00000400000000000000" pitchFamily="2" charset="0"/>
                <a:ea typeface="微软雅黑" panose="020B0503020204020204" pitchFamily="34" charset="-122"/>
              </a:rPr>
              <a:t>DU LỊCH</a:t>
            </a:r>
          </a:p>
          <a:p>
            <a:pPr algn="ctr">
              <a:lnSpc>
                <a:spcPct val="150000"/>
              </a:lnSpc>
            </a:pPr>
            <a:r>
              <a:rPr lang="en-US" altLang="zh-CN" sz="45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VN Minh Map" panose="00000400000000000000" pitchFamily="2" charset="0"/>
                <a:ea typeface="微软雅黑" panose="020B0503020204020204" pitchFamily="34" charset="-122"/>
              </a:rPr>
              <a:t>SÔNG NƯỚC</a:t>
            </a:r>
            <a:endParaRPr lang="en-US" altLang="zh-CN" sz="4500" b="1" i="1">
              <a:ln w="3175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89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3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1576"/>
            <a:ext cx="9144000" cy="515507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3189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0241"/>
            <a:ext cx="4088672" cy="51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77454" y="565063"/>
            <a:ext cx="4246959" cy="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C00000"/>
                </a:solidFill>
                <a:latin typeface="UTM Avo" panose="02040603050506020204" pitchFamily="18" charset="0"/>
              </a:rPr>
              <a:t>Sông gì đỏ nặng phù sa?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1" y="141685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0" y="1720029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09" y="1033479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6" y="4438085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4657155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210450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269354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0" y="5847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29" y="9379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89" y="694391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98908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1627071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461557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445354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86765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4" y="781893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6" y="4236229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7" y="3776272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2705122"/>
            <a:ext cx="2684410" cy="2427910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1622551"/>
            <a:ext cx="2042160" cy="3698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1751126"/>
            <a:ext cx="212344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44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78510" y="168752"/>
            <a:ext cx="3580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pic>
        <p:nvPicPr>
          <p:cNvPr id="41987" name="Picture 5" descr="S⌠ng H_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44153"/>
            <a:ext cx="8915400" cy="42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1576"/>
            <a:ext cx="9144000" cy="515507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3189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0241"/>
            <a:ext cx="4088672" cy="51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77454" y="565063"/>
            <a:ext cx="4246959" cy="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C00000"/>
                </a:solidFill>
                <a:latin typeface="UTM Avo" panose="02040603050506020204" pitchFamily="18" charset="0"/>
              </a:rPr>
              <a:t>Sông gì lại hoá được ra chín rồng?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1" y="141685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0" y="1720029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09" y="1033479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6" y="4438085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4657155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210450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269354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0" y="5847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29" y="9379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89" y="694391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98908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1627071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461557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445354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86765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4" y="781893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6" y="4236229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7" y="3776272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2705122"/>
            <a:ext cx="2684410" cy="2427910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1622551"/>
            <a:ext cx="2042160" cy="3698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1751126"/>
            <a:ext cx="212344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08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30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SÔNG CỬU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0"/>
            <a:ext cx="8915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394942" y="168752"/>
            <a:ext cx="4354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</p:spTree>
    <p:extLst>
      <p:ext uri="{BB962C8B-B14F-4D97-AF65-F5344CB8AC3E}">
        <p14:creationId xmlns:p14="http://schemas.microsoft.com/office/powerpoint/2010/main" val="29665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1576"/>
            <a:ext cx="9144000" cy="515507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3189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0241"/>
            <a:ext cx="4088672" cy="51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766784" y="707702"/>
            <a:ext cx="5394866" cy="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2200" b="1">
                <a:solidFill>
                  <a:srgbClr val="C00000"/>
                </a:solidFill>
                <a:latin typeface="UTM Avo" panose="02040603050506020204" pitchFamily="18" charset="0"/>
              </a:rPr>
              <a:t>Làng quan họ có con sông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200" b="1">
                <a:solidFill>
                  <a:srgbClr val="C00000"/>
                </a:solidFill>
                <a:latin typeface="UTM Avo" panose="02040603050506020204" pitchFamily="18" charset="0"/>
              </a:rPr>
              <a:t>Hỏi dòng sông ấy là sông tên gì?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1" y="141685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0" y="1720029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09" y="1033479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6" y="4438085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4657155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210450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269354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0" y="5847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29" y="9379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89" y="694391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98908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1627071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461557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445354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86765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4" y="781893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6" y="4236229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7" y="3776272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2705122"/>
            <a:ext cx="2684410" cy="2427910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1622551"/>
            <a:ext cx="2042160" cy="3698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1751126"/>
            <a:ext cx="212344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44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SÔNG C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97732"/>
            <a:ext cx="8915400" cy="42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67062" y="219552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CẦU</a:t>
            </a:r>
          </a:p>
        </p:txBody>
      </p:sp>
    </p:spTree>
    <p:extLst>
      <p:ext uri="{BB962C8B-B14F-4D97-AF65-F5344CB8AC3E}">
        <p14:creationId xmlns:p14="http://schemas.microsoft.com/office/powerpoint/2010/main" val="845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1788" y="1472668"/>
            <a:ext cx="3510710" cy="58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>
                <a:ln>
                  <a:solidFill>
                    <a:schemeClr val="bg1"/>
                  </a:solidFill>
                </a:ln>
                <a:solidFill>
                  <a:srgbClr val="785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785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853178" y="731184"/>
            <a:ext cx="3803892" cy="4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n w="3175"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KHỞI ĐỘNG</a:t>
            </a:r>
            <a:endParaRPr lang="zh-CN" altLang="en-US" sz="2400" b="1" dirty="0">
              <a:ln w="3175">
                <a:solidFill>
                  <a:schemeClr val="bg1"/>
                </a:solidFill>
              </a:ln>
              <a:solidFill>
                <a:srgbClr val="42B9AB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853178" y="1385216"/>
            <a:ext cx="3803892" cy="4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KHÁM PHÁ</a:t>
            </a:r>
            <a:endParaRPr lang="zh-CN" altLang="en-US" sz="2400" b="1" dirty="0">
              <a:ln w="31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853178" y="2039248"/>
            <a:ext cx="3803892" cy="4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n w="3175"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LUYỆN TẬP</a:t>
            </a:r>
            <a:endParaRPr lang="zh-CN" altLang="en-US" sz="2400" b="1" dirty="0">
              <a:ln w="3175">
                <a:solidFill>
                  <a:schemeClr val="bg1"/>
                </a:solidFill>
              </a:ln>
              <a:solidFill>
                <a:srgbClr val="42B9AB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853178" y="2693280"/>
            <a:ext cx="3803892" cy="4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VẬN DỤNG</a:t>
            </a:r>
            <a:endParaRPr lang="zh-CN" altLang="en-US" sz="2400" b="1" dirty="0">
              <a:ln w="31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703899" y="525731"/>
            <a:ext cx="92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703899" y="1180618"/>
            <a:ext cx="92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703899" y="1873605"/>
            <a:ext cx="92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03899" y="2528492"/>
            <a:ext cx="92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04</a:t>
            </a:r>
          </a:p>
        </p:txBody>
      </p:sp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50"/>
                            </p:stCondLst>
                            <p:childTnLst>
                              <p:par>
                                <p:cTn id="9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50"/>
                            </p:stCondLst>
                            <p:childTnLst>
                              <p:par>
                                <p:cTn id="1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3" grpId="0"/>
      <p:bldP spid="44" grpId="0"/>
      <p:bldP spid="45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1576"/>
            <a:ext cx="9144000" cy="515507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3189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0241"/>
            <a:ext cx="4088672" cy="51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992860" y="565063"/>
            <a:ext cx="4873950" cy="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C00000"/>
                </a:solidFill>
                <a:latin typeface="UTM Avo" panose="02040603050506020204" pitchFamily="18" charset="0"/>
              </a:rPr>
              <a:t>Sông tên xanh biếc sông chi?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1" y="141685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0" y="1720029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09" y="1033479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6" y="4438085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4657155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210450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269354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0" y="5847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29" y="9379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89" y="694391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98908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1627071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461557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445354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86765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4" y="781893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6" y="4236229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7" y="3776272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2705122"/>
            <a:ext cx="2684410" cy="2427910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1622551"/>
            <a:ext cx="2042160" cy="3698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1751126"/>
            <a:ext cx="212344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545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SÔNG 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89385"/>
            <a:ext cx="8915400" cy="4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08747" y="154623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LAM</a:t>
            </a:r>
          </a:p>
        </p:txBody>
      </p:sp>
    </p:spTree>
    <p:extLst>
      <p:ext uri="{BB962C8B-B14F-4D97-AF65-F5344CB8AC3E}">
        <p14:creationId xmlns:p14="http://schemas.microsoft.com/office/powerpoint/2010/main" val="42498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1576"/>
            <a:ext cx="9144000" cy="515507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3189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0241"/>
            <a:ext cx="4088672" cy="51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929186" y="623297"/>
            <a:ext cx="4985421" cy="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b="1">
                <a:solidFill>
                  <a:srgbClr val="C00000"/>
                </a:solidFill>
                <a:latin typeface="UTM Avo" panose="02040603050506020204" pitchFamily="18" charset="0"/>
              </a:rPr>
              <a:t>Sông gì tiếng vó ngựa phi vang trời?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1" y="141685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0" y="1720029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09" y="1033479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6" y="4438085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4657155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210450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269354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0" y="5847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29" y="9379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89" y="694391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98908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1627071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461557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445354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86765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4" y="781893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6" y="4236229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7" y="3776272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2705122"/>
            <a:ext cx="2684410" cy="2427910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1622551"/>
            <a:ext cx="2042160" cy="3698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1751126"/>
            <a:ext cx="212344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42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58" grpId="0" animBg="1"/>
      <p:bldP spid="2059" grpId="0" animBg="1"/>
      <p:bldP spid="2060" grpId="0" animBg="1"/>
      <p:bldP spid="2061" grpId="0" animBg="1"/>
      <p:bldP spid="2062" grpId="0" animBg="1"/>
      <p:bldP spid="2064" grpId="0" animBg="1"/>
      <p:bldP spid="3094" grpId="0" animBg="1"/>
      <p:bldP spid="30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SÔNG M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44153"/>
            <a:ext cx="8915400" cy="42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08747" y="195263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9900"/>
                </a:solidFill>
                <a:latin typeface="UTM Avo" panose="02040603050506020204" pitchFamily="18" charset="0"/>
              </a:rPr>
              <a:t>SÔNG MÃ</a:t>
            </a:r>
          </a:p>
        </p:txBody>
      </p:sp>
    </p:spTree>
    <p:extLst>
      <p:ext uri="{BB962C8B-B14F-4D97-AF65-F5344CB8AC3E}">
        <p14:creationId xmlns:p14="http://schemas.microsoft.com/office/powerpoint/2010/main" val="20332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1576"/>
            <a:ext cx="9144000" cy="515507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3189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0241"/>
            <a:ext cx="4088672" cy="51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58205" y="689211"/>
            <a:ext cx="5143260" cy="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2200" b="1">
                <a:solidFill>
                  <a:srgbClr val="C00000"/>
                </a:solidFill>
                <a:latin typeface="UTM Avo" panose="02040603050506020204" pitchFamily="18" charset="0"/>
              </a:rPr>
              <a:t>Sông gì chẳng thể nổi lên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200" b="1">
                <a:solidFill>
                  <a:srgbClr val="C00000"/>
                </a:solidFill>
                <a:latin typeface="UTM Avo" panose="02040603050506020204" pitchFamily="18" charset="0"/>
              </a:rPr>
              <a:t>Bởi tên của nó gắn liền dưới sâu?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1" y="141685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0" y="1720029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09" y="1033479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6" y="4438085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4657155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210450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269354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0" y="5847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29" y="9379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89" y="694391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98908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1627071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461557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445354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86765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4" y="781893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6" y="4236229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7" y="3776272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2705122"/>
            <a:ext cx="2684410" cy="2427910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1622551"/>
            <a:ext cx="2042160" cy="3698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1751126"/>
            <a:ext cx="212344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3738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SÔNG Đ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59657"/>
            <a:ext cx="8915400" cy="40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88110" y="266383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ĐÁY</a:t>
            </a:r>
          </a:p>
        </p:txBody>
      </p:sp>
    </p:spTree>
    <p:extLst>
      <p:ext uri="{BB962C8B-B14F-4D97-AF65-F5344CB8AC3E}">
        <p14:creationId xmlns:p14="http://schemas.microsoft.com/office/powerpoint/2010/main" val="42314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1576"/>
            <a:ext cx="9144000" cy="515507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3189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0241"/>
            <a:ext cx="4088672" cy="51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46869" y="623297"/>
            <a:ext cx="5344066" cy="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2200" b="1">
                <a:solidFill>
                  <a:srgbClr val="C00000"/>
                </a:solidFill>
                <a:latin typeface="UTM Avo" panose="02040603050506020204" pitchFamily="18" charset="0"/>
              </a:rPr>
              <a:t>Hai dòng sông trước sông sau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200" b="1">
                <a:solidFill>
                  <a:srgbClr val="C00000"/>
                </a:solidFill>
                <a:latin typeface="UTM Avo" panose="02040603050506020204" pitchFamily="18" charset="0"/>
              </a:rPr>
              <a:t>Hỏi hai sông ấy ở đâu? Sông nào?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1" y="141685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0" y="1720029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09" y="1033479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6" y="4438085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4657155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210450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269354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0" y="5847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29" y="9379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89" y="694391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98908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1627071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461557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445354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86765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4" y="781893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6" y="4236229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7" y="3776272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2705122"/>
            <a:ext cx="2684410" cy="2427910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1622551"/>
            <a:ext cx="2042160" cy="3698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1751126"/>
            <a:ext cx="212344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770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60" grpId="0" animBg="1"/>
      <p:bldP spid="2060" grpId="1" animBg="1"/>
      <p:bldP spid="2061" grpId="0" animBg="1"/>
      <p:bldP spid="206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SÔ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06078"/>
            <a:ext cx="8915400" cy="41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7310" y="195263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TIỀN</a:t>
            </a:r>
          </a:p>
        </p:txBody>
      </p:sp>
    </p:spTree>
    <p:extLst>
      <p:ext uri="{BB962C8B-B14F-4D97-AF65-F5344CB8AC3E}">
        <p14:creationId xmlns:p14="http://schemas.microsoft.com/office/powerpoint/2010/main" val="42213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7310" y="195263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pic>
        <p:nvPicPr>
          <p:cNvPr id="55299" name="Picture 5" descr="SÔNG HẬ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51310"/>
            <a:ext cx="8915400" cy="419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1576"/>
            <a:ext cx="9144000" cy="515507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3189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0241"/>
            <a:ext cx="4088672" cy="51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97047" y="633041"/>
            <a:ext cx="5124136" cy="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2000" b="1">
                <a:solidFill>
                  <a:srgbClr val="C00000"/>
                </a:solidFill>
                <a:latin typeface="UTM Avo" panose="02040603050506020204" pitchFamily="18" charset="0"/>
              </a:rPr>
              <a:t>Sông nào nơi ấy sóng trào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000" b="1">
                <a:solidFill>
                  <a:srgbClr val="C00000"/>
                </a:solidFill>
                <a:latin typeface="UTM Avo" panose="02040603050506020204" pitchFamily="18" charset="0"/>
              </a:rPr>
              <a:t>Vạn quân Nam Hán ta đào mồ chôn?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1" y="141685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0" y="1720029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09" y="1033479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6" y="4438085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4657155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210450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269354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0" y="5847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29" y="937968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89" y="694391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98908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1627071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461557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4453540"/>
            <a:ext cx="55594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867652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4" y="781893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6" y="4236229"/>
            <a:ext cx="54651" cy="54769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7" y="3776272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2705122"/>
            <a:ext cx="2684410" cy="2427910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1622551"/>
            <a:ext cx="2042160" cy="3698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1751126"/>
            <a:ext cx="212344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5862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30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40872" y="-243069"/>
            <a:ext cx="4562597" cy="5049098"/>
            <a:chOff x="2040872" y="-243069"/>
            <a:chExt cx="4562597" cy="5049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076" b="51393"/>
            <a:stretch/>
          </p:blipFill>
          <p:spPr>
            <a:xfrm>
              <a:off x="2040872" y="-243069"/>
              <a:ext cx="4562597" cy="5049098"/>
            </a:xfrm>
            <a:prstGeom prst="rect">
              <a:avLst/>
            </a:prstGeom>
          </p:spPr>
        </p:pic>
        <p:sp>
          <p:nvSpPr>
            <p:cNvPr id="31" name="文本框 41"/>
            <p:cNvSpPr txBox="1"/>
            <p:nvPr/>
          </p:nvSpPr>
          <p:spPr>
            <a:xfrm>
              <a:off x="3287105" y="2325727"/>
              <a:ext cx="25287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0" b="1">
                  <a:ln w="3175">
                    <a:noFill/>
                  </a:ln>
                  <a:solidFill>
                    <a:srgbClr val="F4860C"/>
                  </a:solidFill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KHỞI ĐỘNG</a:t>
              </a:r>
              <a:endParaRPr lang="zh-CN" altLang="en-US" sz="5000" b="1" dirty="0">
                <a:ln w="3175">
                  <a:noFill/>
                </a:ln>
                <a:solidFill>
                  <a:srgbClr val="F4860C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936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SÔNG BẠCH Đ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0"/>
            <a:ext cx="8915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458721" y="195263"/>
            <a:ext cx="4290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</p:spTree>
    <p:extLst>
      <p:ext uri="{BB962C8B-B14F-4D97-AF65-F5344CB8AC3E}">
        <p14:creationId xmlns:p14="http://schemas.microsoft.com/office/powerpoint/2010/main" val="29187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15747" y="0"/>
            <a:ext cx="4562597" cy="5049098"/>
            <a:chOff x="2073691" y="-223224"/>
            <a:chExt cx="4562597" cy="5049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1" t="50255" r="52065" b="1138"/>
            <a:stretch/>
          </p:blipFill>
          <p:spPr>
            <a:xfrm>
              <a:off x="2073691" y="-223224"/>
              <a:ext cx="4562597" cy="5049098"/>
            </a:xfrm>
            <a:prstGeom prst="rect">
              <a:avLst/>
            </a:prstGeom>
          </p:spPr>
        </p:pic>
        <p:sp>
          <p:nvSpPr>
            <p:cNvPr id="31" name="文本框 41"/>
            <p:cNvSpPr txBox="1"/>
            <p:nvPr/>
          </p:nvSpPr>
          <p:spPr>
            <a:xfrm>
              <a:off x="3057778" y="2073610"/>
              <a:ext cx="25287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0" b="1">
                  <a:ln w="3175">
                    <a:noFill/>
                  </a:ln>
                  <a:solidFill>
                    <a:srgbClr val="EA1EA1"/>
                  </a:solidFill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VẬN DỤNG</a:t>
              </a:r>
              <a:endParaRPr lang="zh-CN" altLang="en-US" sz="5000" b="1" dirty="0">
                <a:ln w="3175">
                  <a:noFill/>
                </a:ln>
                <a:solidFill>
                  <a:srgbClr val="EA1EA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97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3652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1946150"/>
            <a:ext cx="2992043" cy="2992043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842985" y="579537"/>
            <a:ext cx="7682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Điểm giống nhau giữa </a:t>
            </a:r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d</a:t>
            </a:r>
            <a:r>
              <a:rPr lang="vi-VN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u lịch</a:t>
            </a:r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 và </a:t>
            </a:r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thám hiểm </a:t>
            </a:r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là gì?</a:t>
            </a:r>
            <a:endParaRPr lang="zh-CN" altLang="en-US" sz="3200" b="1" dirty="0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4" y="3455285"/>
            <a:ext cx="1421515" cy="14215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75623" y="1819545"/>
            <a:ext cx="7907272" cy="523220"/>
            <a:chOff x="1375623" y="1819545"/>
            <a:chExt cx="7907272" cy="5232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31" r="65302" b="28810"/>
            <a:stretch/>
          </p:blipFill>
          <p:spPr>
            <a:xfrm>
              <a:off x="1375623" y="1820658"/>
              <a:ext cx="408449" cy="509225"/>
            </a:xfrm>
            <a:prstGeom prst="rect">
              <a:avLst/>
            </a:prstGeom>
          </p:spPr>
        </p:pic>
        <p:sp>
          <p:nvSpPr>
            <p:cNvPr id="39" name="文本框 41"/>
            <p:cNvSpPr txBox="1"/>
            <p:nvPr/>
          </p:nvSpPr>
          <p:spPr>
            <a:xfrm>
              <a:off x="1870438" y="1819545"/>
              <a:ext cx="741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Đều là chuyến đi xa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09170" y="2784387"/>
            <a:ext cx="7434829" cy="533001"/>
            <a:chOff x="1709170" y="2573949"/>
            <a:chExt cx="7434829" cy="53300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0" t="27931" r="34662" b="28810"/>
            <a:stretch/>
          </p:blipFill>
          <p:spPr>
            <a:xfrm>
              <a:off x="1709170" y="2573949"/>
              <a:ext cx="355600" cy="509225"/>
            </a:xfrm>
            <a:prstGeom prst="rect">
              <a:avLst/>
            </a:prstGeom>
          </p:spPr>
        </p:pic>
        <p:sp>
          <p:nvSpPr>
            <p:cNvPr id="46" name="文本框 41"/>
            <p:cNvSpPr txBox="1"/>
            <p:nvPr/>
          </p:nvSpPr>
          <p:spPr>
            <a:xfrm>
              <a:off x="2200146" y="2583730"/>
              <a:ext cx="69438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Đều là đi chơi xa để nghỉ ngơi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90928" y="3731644"/>
            <a:ext cx="5384655" cy="954107"/>
            <a:chOff x="2090928" y="3307858"/>
            <a:chExt cx="5384655" cy="95410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91" t="27931" r="4884" b="28810"/>
            <a:stretch/>
          </p:blipFill>
          <p:spPr>
            <a:xfrm>
              <a:off x="2090928" y="3326388"/>
              <a:ext cx="358140" cy="509225"/>
            </a:xfrm>
            <a:prstGeom prst="rect">
              <a:avLst/>
            </a:prstGeom>
          </p:spPr>
        </p:pic>
        <p:sp>
          <p:nvSpPr>
            <p:cNvPr id="47" name="文本框 41"/>
            <p:cNvSpPr txBox="1"/>
            <p:nvPr/>
          </p:nvSpPr>
          <p:spPr>
            <a:xfrm>
              <a:off x="2577373" y="3307858"/>
              <a:ext cx="48982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Đều là khám phá những nơi nguy hiểm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56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>
            <a:fillRect/>
          </a:stretch>
        </p:blipFill>
        <p:spPr bwMode="auto">
          <a:xfrm>
            <a:off x="781051" y="692944"/>
            <a:ext cx="7774781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/>
          <p:nvPr/>
        </p:nvGrpSpPr>
        <p:grpSpPr>
          <a:xfrm>
            <a:off x="531285" y="282094"/>
            <a:ext cx="4327684" cy="1194722"/>
            <a:chOff x="3960505" y="1852501"/>
            <a:chExt cx="4438650" cy="159296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Cloud Callout 2"/>
            <p:cNvSpPr/>
            <p:nvPr/>
          </p:nvSpPr>
          <p:spPr>
            <a:xfrm>
              <a:off x="3960505" y="1852501"/>
              <a:ext cx="4438650" cy="1592962"/>
            </a:xfrm>
            <a:prstGeom prst="cloudCallout">
              <a:avLst>
                <a:gd name="adj1" fmla="val 25949"/>
                <a:gd name="adj2" fmla="val 8342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94489" y="2213122"/>
              <a:ext cx="2683510" cy="7797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i="1">
                  <a:solidFill>
                    <a:srgbClr val="00B050"/>
                  </a:solidFill>
                  <a:latin typeface="UTM Avo" panose="02040603050506020204" pitchFamily="18" charset="0"/>
                </a:rPr>
                <a:t>Em nghĩ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855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0" y="1372815"/>
            <a:ext cx="5083339" cy="5708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66" y="3187140"/>
            <a:ext cx="975562" cy="207974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9161" y="2086815"/>
            <a:ext cx="8358132" cy="1235119"/>
          </a:xfrm>
          <a:prstGeom prst="roundRect">
            <a:avLst/>
          </a:prstGeom>
          <a:solidFill>
            <a:srgbClr val="CFA9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/>
          <a:srcRect l="4998" t="15617" r="86270" b="72163"/>
          <a:stretch>
            <a:fillRect/>
          </a:stretch>
        </p:blipFill>
        <p:spPr>
          <a:xfrm>
            <a:off x="190078" y="4156538"/>
            <a:ext cx="1060109" cy="106010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l="68865" t="10373" r="17299" b="77407"/>
          <a:stretch>
            <a:fillRect/>
          </a:stretch>
        </p:blipFill>
        <p:spPr>
          <a:xfrm>
            <a:off x="7653163" y="3684038"/>
            <a:ext cx="1159965" cy="73206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/>
          <a:srcRect l="46471" t="-5318" r="39693" b="93098"/>
          <a:stretch>
            <a:fillRect/>
          </a:stretch>
        </p:blipFill>
        <p:spPr>
          <a:xfrm>
            <a:off x="7653163" y="-156262"/>
            <a:ext cx="1159965" cy="7320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14" y="575804"/>
            <a:ext cx="2665860" cy="7775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8942" y="595273"/>
            <a:ext cx="2601902" cy="73860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05016" y="267089"/>
            <a:ext cx="1988311" cy="9036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5000">
                <a:latin typeface="UTM Arruba KT" panose="02040603050506020204" pitchFamily="18" charset="0"/>
              </a:rPr>
              <a:t>LTVC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45784" y="2245297"/>
            <a:ext cx="78050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Tạm biệt</a:t>
            </a:r>
          </a:p>
        </p:txBody>
      </p:sp>
      <p:sp>
        <p:nvSpPr>
          <p:cNvPr id="36" name="文本框 32"/>
          <p:cNvSpPr txBox="1"/>
          <p:nvPr/>
        </p:nvSpPr>
        <p:spPr>
          <a:xfrm>
            <a:off x="604025" y="2202255"/>
            <a:ext cx="78050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b="1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Tạm biệt</a:t>
            </a:r>
            <a:endParaRPr lang="zh-CN" altLang="en-US" sz="5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954" flipH="1">
            <a:off x="-3795697" y="3971687"/>
            <a:ext cx="4619625" cy="307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93827E-6 L 1.33247 -1.2117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15" y="-6058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3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54643"/>
            <a:ext cx="51435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63" y="0"/>
            <a:ext cx="51435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4332" r="59677" b="23713"/>
          <a:stretch/>
        </p:blipFill>
        <p:spPr>
          <a:xfrm>
            <a:off x="1967697" y="2839718"/>
            <a:ext cx="1169044" cy="133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2" y="164215"/>
            <a:ext cx="1472155" cy="147215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863537" y="743023"/>
            <a:ext cx="3127335" cy="80390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UTM Avo" panose="02040603050506020204" pitchFamily="18" charset="0"/>
              </a:rPr>
              <a:t>Năm sau, tớ sẽ đi du lịch Trái Đất.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92556" y="341069"/>
            <a:ext cx="2807943" cy="559223"/>
          </a:xfrm>
          <a:prstGeom prst="roundRect">
            <a:avLst/>
          </a:prstGeom>
          <a:solidFill>
            <a:srgbClr val="CFA98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UTM Avo" panose="02040603050506020204" pitchFamily="18" charset="0"/>
              </a:rPr>
              <a:t>Thám hiểm á…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08497" y="2267170"/>
            <a:ext cx="2376064" cy="559223"/>
          </a:xfrm>
          <a:prstGeom prst="roundRect">
            <a:avLst/>
          </a:prstGeom>
          <a:solidFill>
            <a:srgbClr val="D5B4F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UTM Avo" panose="02040603050506020204" pitchFamily="18" charset="0"/>
              </a:rPr>
              <a:t>Du lịch cơ!!!</a:t>
            </a:r>
          </a:p>
        </p:txBody>
      </p:sp>
    </p:spTree>
    <p:extLst>
      <p:ext uri="{BB962C8B-B14F-4D97-AF65-F5344CB8AC3E}">
        <p14:creationId xmlns:p14="http://schemas.microsoft.com/office/powerpoint/2010/main" val="42929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40872" y="-243069"/>
            <a:ext cx="4562597" cy="5049098"/>
            <a:chOff x="2040872" y="-243069"/>
            <a:chExt cx="4562597" cy="5049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7" t="446" r="7939" b="50947"/>
            <a:stretch/>
          </p:blipFill>
          <p:spPr>
            <a:xfrm>
              <a:off x="2040872" y="-243069"/>
              <a:ext cx="4562597" cy="5049098"/>
            </a:xfrm>
            <a:prstGeom prst="rect">
              <a:avLst/>
            </a:prstGeom>
          </p:spPr>
        </p:pic>
        <p:sp>
          <p:nvSpPr>
            <p:cNvPr id="31" name="文本框 41"/>
            <p:cNvSpPr txBox="1"/>
            <p:nvPr/>
          </p:nvSpPr>
          <p:spPr>
            <a:xfrm>
              <a:off x="3135221" y="2325727"/>
              <a:ext cx="25287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0" b="1">
                  <a:ln w="3175">
                    <a:noFill/>
                  </a:ln>
                  <a:solidFill>
                    <a:srgbClr val="0D99A1"/>
                  </a:solidFill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KHÁM PHÁ</a:t>
              </a:r>
              <a:endParaRPr lang="zh-CN" altLang="en-US" sz="5000" b="1" dirty="0">
                <a:ln w="3175">
                  <a:noFill/>
                </a:ln>
                <a:solidFill>
                  <a:srgbClr val="0D99A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19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3652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1946150"/>
            <a:ext cx="2992043" cy="2992043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842985" y="579537"/>
            <a:ext cx="7682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Những hoạt động nào được gọi là </a:t>
            </a:r>
            <a:r>
              <a:rPr lang="vi-VN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du lịch</a:t>
            </a:r>
            <a:r>
              <a:rPr lang="vi-VN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?</a:t>
            </a:r>
            <a:endParaRPr lang="zh-CN" altLang="en-US" sz="3200" b="1" dirty="0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4" y="3455285"/>
            <a:ext cx="1421515" cy="14215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75623" y="1819545"/>
            <a:ext cx="6614840" cy="523220"/>
            <a:chOff x="1375623" y="1819545"/>
            <a:chExt cx="6614840" cy="5232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31" r="65302" b="28810"/>
            <a:stretch/>
          </p:blipFill>
          <p:spPr>
            <a:xfrm>
              <a:off x="1375623" y="1820658"/>
              <a:ext cx="408449" cy="509225"/>
            </a:xfrm>
            <a:prstGeom prst="rect">
              <a:avLst/>
            </a:prstGeom>
          </p:spPr>
        </p:pic>
        <p:sp>
          <p:nvSpPr>
            <p:cNvPr id="39" name="文本框 41"/>
            <p:cNvSpPr txBox="1"/>
            <p:nvPr/>
          </p:nvSpPr>
          <p:spPr>
            <a:xfrm>
              <a:off x="1870439" y="1819545"/>
              <a:ext cx="6120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Đi chơi ở công viên gần nhà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09170" y="2784387"/>
            <a:ext cx="7434829" cy="533001"/>
            <a:chOff x="1709170" y="2573949"/>
            <a:chExt cx="7434829" cy="53300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0" t="27931" r="34662" b="28810"/>
            <a:stretch/>
          </p:blipFill>
          <p:spPr>
            <a:xfrm>
              <a:off x="1709170" y="2573949"/>
              <a:ext cx="355600" cy="509225"/>
            </a:xfrm>
            <a:prstGeom prst="rect">
              <a:avLst/>
            </a:prstGeom>
          </p:spPr>
        </p:pic>
        <p:sp>
          <p:nvSpPr>
            <p:cNvPr id="46" name="文本框 41"/>
            <p:cNvSpPr txBox="1"/>
            <p:nvPr/>
          </p:nvSpPr>
          <p:spPr>
            <a:xfrm>
              <a:off x="2200146" y="2583730"/>
              <a:ext cx="69438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Đi chơi xa để nghỉ ngơi ngắm cảnh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90928" y="3731644"/>
            <a:ext cx="4582840" cy="527755"/>
            <a:chOff x="2090928" y="3307858"/>
            <a:chExt cx="4582840" cy="52775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91" t="27931" r="4884" b="28810"/>
            <a:stretch/>
          </p:blipFill>
          <p:spPr>
            <a:xfrm>
              <a:off x="2090928" y="3326388"/>
              <a:ext cx="358140" cy="509225"/>
            </a:xfrm>
            <a:prstGeom prst="rect">
              <a:avLst/>
            </a:prstGeom>
          </p:spPr>
        </p:pic>
        <p:sp>
          <p:nvSpPr>
            <p:cNvPr id="47" name="文本框 41"/>
            <p:cNvSpPr txBox="1"/>
            <p:nvPr/>
          </p:nvSpPr>
          <p:spPr>
            <a:xfrm>
              <a:off x="2577373" y="3307858"/>
              <a:ext cx="4096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Đi làm việc xa nhà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7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3652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1946150"/>
            <a:ext cx="2992043" cy="2992043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2655821" y="684162"/>
            <a:ext cx="5955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Tìm những từ gần nghĩa với </a:t>
            </a:r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du lịch</a:t>
            </a:r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3" y="-154722"/>
            <a:ext cx="2316280" cy="231628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632404" y="2125935"/>
            <a:ext cx="697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Du ngoạn, tham quan, ngao du, nghỉ mát, thưởng ngoạn…</a:t>
            </a:r>
          </a:p>
        </p:txBody>
      </p:sp>
    </p:spTree>
    <p:extLst>
      <p:ext uri="{BB962C8B-B14F-4D97-AF65-F5344CB8AC3E}">
        <p14:creationId xmlns:p14="http://schemas.microsoft.com/office/powerpoint/2010/main" val="331734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3652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1946150"/>
            <a:ext cx="2992043" cy="2992043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842985" y="579537"/>
            <a:ext cx="768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Thám hiểm </a:t>
            </a:r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là gì</a:t>
            </a:r>
            <a:r>
              <a:rPr lang="vi-VN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?</a:t>
            </a:r>
            <a:endParaRPr lang="zh-CN" altLang="en-US" sz="3200" b="1" dirty="0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33721" y="1484269"/>
            <a:ext cx="7489418" cy="523220"/>
            <a:chOff x="1375623" y="1819545"/>
            <a:chExt cx="7489418" cy="5232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31" r="65302" b="28810"/>
            <a:stretch/>
          </p:blipFill>
          <p:spPr>
            <a:xfrm>
              <a:off x="1375623" y="1820658"/>
              <a:ext cx="408449" cy="509225"/>
            </a:xfrm>
            <a:prstGeom prst="rect">
              <a:avLst/>
            </a:prstGeom>
          </p:spPr>
        </p:pic>
        <p:sp>
          <p:nvSpPr>
            <p:cNvPr id="39" name="文本框 41"/>
            <p:cNvSpPr txBox="1"/>
            <p:nvPr/>
          </p:nvSpPr>
          <p:spPr>
            <a:xfrm>
              <a:off x="1870439" y="1819545"/>
              <a:ext cx="6994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Tìm hiểu về đời sống của nơi mình ở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67268" y="2449111"/>
            <a:ext cx="7434829" cy="533001"/>
            <a:chOff x="1709170" y="2573949"/>
            <a:chExt cx="7434829" cy="53300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0" t="27931" r="34662" b="28810"/>
            <a:stretch/>
          </p:blipFill>
          <p:spPr>
            <a:xfrm>
              <a:off x="1709170" y="2573949"/>
              <a:ext cx="355600" cy="509225"/>
            </a:xfrm>
            <a:prstGeom prst="rect">
              <a:avLst/>
            </a:prstGeom>
          </p:spPr>
        </p:pic>
        <p:sp>
          <p:nvSpPr>
            <p:cNvPr id="46" name="文本框 41"/>
            <p:cNvSpPr txBox="1"/>
            <p:nvPr/>
          </p:nvSpPr>
          <p:spPr>
            <a:xfrm>
              <a:off x="2200146" y="2583730"/>
              <a:ext cx="69438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Đi chơi xa để xem phong cảnh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49026" y="3396368"/>
            <a:ext cx="6569078" cy="954107"/>
            <a:chOff x="2090928" y="3307858"/>
            <a:chExt cx="6569078" cy="95410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91" t="27931" r="4884" b="28810"/>
            <a:stretch/>
          </p:blipFill>
          <p:spPr>
            <a:xfrm>
              <a:off x="2090928" y="3326388"/>
              <a:ext cx="358140" cy="509225"/>
            </a:xfrm>
            <a:prstGeom prst="rect">
              <a:avLst/>
            </a:prstGeom>
          </p:spPr>
        </p:pic>
        <p:sp>
          <p:nvSpPr>
            <p:cNvPr id="47" name="文本框 41"/>
            <p:cNvSpPr txBox="1"/>
            <p:nvPr/>
          </p:nvSpPr>
          <p:spPr>
            <a:xfrm>
              <a:off x="2577373" y="3307858"/>
              <a:ext cx="6082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Thăm dò, tìm hiểu những nơi xa lạ, khó khăn, có thể nguy hiểm.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6" r="24624" b="13648"/>
          <a:stretch/>
        </p:blipFill>
        <p:spPr>
          <a:xfrm>
            <a:off x="6800276" y="34259"/>
            <a:ext cx="920122" cy="14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4359348"/>
            <a:ext cx="927382" cy="784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" y="4441134"/>
            <a:ext cx="1265559" cy="671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3501153"/>
            <a:ext cx="1284696" cy="16423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3753128"/>
            <a:ext cx="885234" cy="13853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4005245"/>
            <a:ext cx="1644999" cy="11382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4440694"/>
            <a:ext cx="806652" cy="702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3426518"/>
            <a:ext cx="342880" cy="1714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19" y="3707868"/>
            <a:ext cx="440107" cy="206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3823091"/>
            <a:ext cx="385738" cy="1821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3512237"/>
            <a:ext cx="385738" cy="1821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3785504"/>
            <a:ext cx="342880" cy="17143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658273"/>
            <a:ext cx="2601902" cy="7386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337879"/>
            <a:ext cx="385738" cy="18215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34821"/>
            <a:ext cx="385738" cy="182154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4622776"/>
            <a:ext cx="235183" cy="52072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7" y="4487673"/>
            <a:ext cx="458009" cy="6508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4622776"/>
            <a:ext cx="581556" cy="52500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365277"/>
            <a:ext cx="8358132" cy="4511523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1946150"/>
            <a:ext cx="2992043" cy="2992043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2655821" y="684162"/>
            <a:ext cx="5909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Em hãy tìm những từ gần nghĩa với từ </a:t>
            </a:r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thám hiểm </a:t>
            </a:r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trong các từ sau:</a:t>
            </a:r>
            <a:endParaRPr lang="en-US" altLang="zh-CN" sz="3200" b="1" i="1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" y="-40734"/>
            <a:ext cx="2546197" cy="254619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586987" y="3682748"/>
            <a:ext cx="697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Khám phá, thăm dò, chinh phục, tìm tòi, khảo sát.</a:t>
            </a:r>
          </a:p>
        </p:txBody>
      </p:sp>
      <p:sp>
        <p:nvSpPr>
          <p:cNvPr id="31" name="文本框 41"/>
          <p:cNvSpPr txBox="1"/>
          <p:nvPr/>
        </p:nvSpPr>
        <p:spPr>
          <a:xfrm>
            <a:off x="1612631" y="2155263"/>
            <a:ext cx="7031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i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khám phá, chinh chiến, thăm dò, thám thính, chinh phục, tìm tòi, khảo sát,…</a:t>
            </a:r>
          </a:p>
        </p:txBody>
      </p:sp>
    </p:spTree>
    <p:extLst>
      <p:ext uri="{BB962C8B-B14F-4D97-AF65-F5344CB8AC3E}">
        <p14:creationId xmlns:p14="http://schemas.microsoft.com/office/powerpoint/2010/main" val="427257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42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604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828</Words>
  <Application>Microsoft Office PowerPoint</Application>
  <PresentationFormat>On-screen Show (16:9)</PresentationFormat>
  <Paragraphs>177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UTM Arruba KT</vt:lpstr>
      <vt:lpstr>等线</vt:lpstr>
      <vt:lpstr>UTM Avo</vt:lpstr>
      <vt:lpstr>Times New Roman</vt:lpstr>
      <vt:lpstr>Calibri</vt:lpstr>
      <vt:lpstr>UTM Loko</vt:lpstr>
      <vt:lpstr>UVN Minh Map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216042</dc:title>
  <dc:creator>lenovo</dc:creator>
  <cp:lastModifiedBy>Minh Diệp Đoàn</cp:lastModifiedBy>
  <cp:revision>372</cp:revision>
  <dcterms:created xsi:type="dcterms:W3CDTF">2017-07-14T06:33:00Z</dcterms:created>
  <dcterms:modified xsi:type="dcterms:W3CDTF">2023-04-06T14:59:13Z</dcterms:modified>
  <cp:version>Y03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D329D7A8D9464F2FAEF0C2C14C211CC7</vt:lpwstr>
  </property>
  <property fmtid="{D5CDD505-2E9C-101B-9397-08002B2CF9AE}" pid="3" name="KSOProductBuildVer">
    <vt:lpwstr>2052-11.1.0.11045</vt:lpwstr>
  </property>
</Properties>
</file>