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4"/>
  </p:notesMasterIdLst>
  <p:sldIdLst>
    <p:sldId id="653" r:id="rId2"/>
    <p:sldId id="619" r:id="rId3"/>
    <p:sldId id="651" r:id="rId4"/>
    <p:sldId id="620" r:id="rId5"/>
    <p:sldId id="622" r:id="rId6"/>
    <p:sldId id="623" r:id="rId7"/>
    <p:sldId id="624" r:id="rId8"/>
    <p:sldId id="625" r:id="rId9"/>
    <p:sldId id="626" r:id="rId10"/>
    <p:sldId id="627" r:id="rId11"/>
    <p:sldId id="628" r:id="rId12"/>
    <p:sldId id="629" r:id="rId13"/>
    <p:sldId id="650" r:id="rId14"/>
    <p:sldId id="631" r:id="rId15"/>
    <p:sldId id="632" r:id="rId16"/>
    <p:sldId id="633" r:id="rId17"/>
    <p:sldId id="635" r:id="rId18"/>
    <p:sldId id="636" r:id="rId19"/>
    <p:sldId id="637" r:id="rId20"/>
    <p:sldId id="638" r:id="rId21"/>
    <p:sldId id="639" r:id="rId22"/>
    <p:sldId id="640" r:id="rId23"/>
    <p:sldId id="642" r:id="rId24"/>
    <p:sldId id="643" r:id="rId25"/>
    <p:sldId id="644" r:id="rId26"/>
    <p:sldId id="645" r:id="rId27"/>
    <p:sldId id="646" r:id="rId28"/>
    <p:sldId id="647" r:id="rId29"/>
    <p:sldId id="648" r:id="rId30"/>
    <p:sldId id="649" r:id="rId31"/>
    <p:sldId id="375" r:id="rId32"/>
    <p:sldId id="364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99" d="100"/>
          <a:sy n="99" d="100"/>
        </p:scale>
        <p:origin x="99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62FBD3-D534-441C-BAA3-C09CF67BAD4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9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65C9E2A8-A4C6-45E5-B0C7-993BA2502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596CED15-8D8F-47DF-BAC1-9F2AF81CD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A9E4CF8A-42E5-4B43-AFE1-DC82A375E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C099A1B8-9FA3-4E1E-A8F8-C07798035A4D}" type="slidenum">
              <a:rPr lang="zh-CN" altLang="en-US">
                <a:latin typeface="VNI-Times" pitchFamily="2" charset="0"/>
                <a:cs typeface="Arial" panose="020B0604020202020204" pitchFamily="34" charset="0"/>
              </a:rPr>
              <a:pPr/>
              <a:t>3</a:t>
            </a:fld>
            <a:endParaRPr lang="zh-CN" altLang="en-US">
              <a:latin typeface="VNI-Time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5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CEE27A-3314-4DAE-954E-A4DD0E52A17C}" type="slidenum">
              <a:rPr lang="zh-CN" altLang="en-US" sz="1200">
                <a:solidFill>
                  <a:srgbClr val="000000"/>
                </a:solidFill>
              </a:rPr>
              <a:pPr/>
              <a:t>8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2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DF8F13-BC9E-4873-BB90-E62616009D7C}" type="slidenum">
              <a:rPr lang="zh-CN" altLang="en-US" sz="1200">
                <a:solidFill>
                  <a:srgbClr val="000000"/>
                </a:solidFill>
              </a:rPr>
              <a:pPr/>
              <a:t>26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FC9717-964A-457B-95A1-EA54155DFCB0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0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01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96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71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8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1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5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886" y="2600325"/>
            <a:ext cx="4259729" cy="1365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            LỚP : 4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27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0701" y="1185007"/>
            <a:ext cx="30754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96D141">
                        <a:shade val="20000"/>
                        <a:satMod val="200000"/>
                      </a:srgbClr>
                    </a:gs>
                    <a:gs pos="78000">
                      <a:srgbClr val="96D141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D141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《TẬP ĐỌC 》 </a:t>
            </a:r>
          </a:p>
        </p:txBody>
      </p:sp>
      <p:pic>
        <p:nvPicPr>
          <p:cNvPr id="43015" name="Picture 4" descr="ros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700"/>
            <a:ext cx="22098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ros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29" y="0"/>
            <a:ext cx="20320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0701" y="2343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1000" y="80952"/>
            <a:ext cx="6488112" cy="869950"/>
          </a:xfrm>
        </p:spPr>
        <p:txBody>
          <a:bodyPr/>
          <a:lstStyle/>
          <a:p>
            <a:pPr marL="182563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BIÊN</a:t>
            </a:r>
          </a:p>
        </p:txBody>
      </p:sp>
    </p:spTree>
    <p:extLst>
      <p:ext uri="{BB962C8B-B14F-4D97-AF65-F5344CB8AC3E}">
        <p14:creationId xmlns:p14="http://schemas.microsoft.com/office/powerpoint/2010/main" val="74353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123208"/>
              </p:ext>
            </p:extLst>
          </p:nvPr>
        </p:nvGraphicFramePr>
        <p:xfrm>
          <a:off x="1943100" y="1543050"/>
          <a:ext cx="5399485" cy="3456385"/>
        </p:xfrm>
        <a:graphic>
          <a:graphicData uri="http://schemas.openxmlformats.org/drawingml/2006/table">
            <a:tbl>
              <a:tblPr/>
              <a:tblGrid>
                <a:gridCol w="333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Luyện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đọc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UTM-Aov"/>
                      </a:endParaRP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Tìm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hiểu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bài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UTM-Aov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58" name="TextBox 1"/>
          <p:cNvSpPr txBox="1">
            <a:spLocks noChangeArrowheads="1"/>
          </p:cNvSpPr>
          <p:nvPr/>
        </p:nvSpPr>
        <p:spPr bwMode="auto">
          <a:xfrm>
            <a:off x="2057400" y="2114550"/>
            <a:ext cx="320040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1650" b="1">
                <a:solidFill>
                  <a:srgbClr val="7030A0"/>
                </a:solidFill>
                <a:latin typeface="UTM-Aov"/>
                <a:cs typeface="Times New Roman" panose="02020603050405020304" pitchFamily="18" charset="0"/>
              </a:rPr>
              <a:t>-Tuồng như: có vẻ như là, dường như</a:t>
            </a:r>
          </a:p>
          <a:p>
            <a:pPr algn="just"/>
            <a:endParaRPr lang="vi-VN" altLang="en-US" sz="1650" b="1">
              <a:solidFill>
                <a:srgbClr val="7030A0"/>
              </a:solidFill>
              <a:latin typeface="UTM-Aov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059781" y="2628900"/>
            <a:ext cx="320040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1650" b="1">
                <a:solidFill>
                  <a:srgbClr val="7030A0"/>
                </a:solidFill>
                <a:latin typeface="UTM-Aov"/>
                <a:cs typeface="Times New Roman" panose="02020603050405020304" pitchFamily="18" charset="0"/>
              </a:rPr>
              <a:t>-Khản đặc: (nói, kêu) gần như không ra tiếng</a:t>
            </a:r>
          </a:p>
          <a:p>
            <a:pPr algn="just"/>
            <a:endParaRPr lang="vi-VN" altLang="en-US" sz="1650" b="1">
              <a:solidFill>
                <a:srgbClr val="7030A0"/>
              </a:solidFill>
              <a:latin typeface="UTM-Aov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59781" y="3257550"/>
            <a:ext cx="3200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1650" b="1">
                <a:solidFill>
                  <a:srgbClr val="7030A0"/>
                </a:solidFill>
                <a:latin typeface="UTM-Aov"/>
                <a:cs typeface="Times New Roman" panose="02020603050405020304" pitchFamily="18" charset="0"/>
              </a:rPr>
              <a:t>-Bối rối: lúng túng, mất bình tĩnh, không biết nên xử lí thế nào.</a:t>
            </a:r>
          </a:p>
          <a:p>
            <a:pPr algn="just"/>
            <a:endParaRPr lang="vi-VN" altLang="en-US" sz="1650" b="1">
              <a:solidFill>
                <a:srgbClr val="7030A0"/>
              </a:solidFill>
              <a:latin typeface="UTM-Aov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059781" y="3943350"/>
            <a:ext cx="3200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1650" b="1">
                <a:solidFill>
                  <a:srgbClr val="7030A0"/>
                </a:solidFill>
                <a:latin typeface="UTM-Aov"/>
                <a:cs typeface="Times New Roman" panose="02020603050405020304" pitchFamily="18" charset="0"/>
              </a:rPr>
              <a:t>-Kính cẩn: tỏ rõ sự kính trọng bằng điệu bộ, cử chỉ, nét mặt rất nghiêm trang</a:t>
            </a:r>
          </a:p>
          <a:p>
            <a:pPr algn="just"/>
            <a:endParaRPr lang="vi-VN" altLang="en-US" sz="1650" b="1">
              <a:solidFill>
                <a:srgbClr val="7030A0"/>
              </a:solidFill>
              <a:latin typeface="UTM-Aov"/>
              <a:cs typeface="Times New Roman" panose="02020603050405020304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943100" y="171450"/>
            <a:ext cx="4875610" cy="803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79" u="sng" dirty="0" err="1">
                <a:latin typeface="UTM-Aov"/>
                <a:cs typeface="Times New Roman" panose="02020603050405020304" pitchFamily="18" charset="0"/>
              </a:rPr>
              <a:t>Tập</a:t>
            </a:r>
            <a:r>
              <a:rPr lang="en-US" altLang="en-US" sz="1579" u="sng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1579" u="sng" dirty="0" err="1">
                <a:latin typeface="UTM-Aov"/>
                <a:cs typeface="Times New Roman" panose="02020603050405020304" pitchFamily="18" charset="0"/>
              </a:rPr>
              <a:t>đọc</a:t>
            </a:r>
            <a:endParaRPr lang="en-US" altLang="en-US" sz="1579" u="sng" dirty="0">
              <a:latin typeface="UTM-Aov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79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Con </a:t>
            </a:r>
            <a:r>
              <a:rPr lang="en-US" altLang="en-US" sz="1579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sẻ</a:t>
            </a:r>
            <a:endParaRPr lang="en-US" altLang="en-US" sz="1579" b="1" dirty="0">
              <a:solidFill>
                <a:srgbClr val="C00000"/>
              </a:solidFill>
              <a:latin typeface="UTM-Aov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Theo </a:t>
            </a:r>
            <a:r>
              <a:rPr lang="en-US" altLang="en-US" sz="1466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Tuốc</a:t>
            </a: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– </a:t>
            </a:r>
            <a:r>
              <a:rPr lang="en-US" altLang="en-US" sz="1466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ghê</a:t>
            </a: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– </a:t>
            </a:r>
            <a:r>
              <a:rPr lang="en-US" altLang="en-US" sz="1466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nhép</a:t>
            </a: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955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/>
          <p:cNvSpPr>
            <a:spLocks noChangeShapeType="1"/>
          </p:cNvSpPr>
          <p:nvPr/>
        </p:nvSpPr>
        <p:spPr bwMode="auto">
          <a:xfrm>
            <a:off x="4343400" y="1375173"/>
            <a:ext cx="57150" cy="34254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885950" y="-104775"/>
            <a:ext cx="6172200" cy="1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b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altLang="en-US" sz="2625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625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5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b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US" altLang="en-US" sz="262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sẻ</a:t>
            </a:r>
            <a:endParaRPr lang="en-US" altLang="en-US" sz="2625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25" u="sng" dirty="0" err="1"/>
              <a:t>Luyện</a:t>
            </a:r>
            <a:r>
              <a:rPr lang="en-US" altLang="en-US" sz="2625" u="sng" dirty="0"/>
              <a:t> </a:t>
            </a:r>
            <a:r>
              <a:rPr lang="en-US" altLang="en-US" sz="2625" u="sng" dirty="0" err="1"/>
              <a:t>đọc</a:t>
            </a:r>
            <a:r>
              <a:rPr lang="en-US" altLang="en-US" sz="2625" dirty="0"/>
              <a:t>                    </a:t>
            </a:r>
            <a:r>
              <a:rPr lang="en-US" altLang="en-US" sz="2625" u="sng" dirty="0" err="1"/>
              <a:t>Tìm</a:t>
            </a:r>
            <a:r>
              <a:rPr lang="en-US" altLang="en-US" sz="2625" u="sng" dirty="0"/>
              <a:t> </a:t>
            </a:r>
            <a:r>
              <a:rPr lang="en-US" altLang="en-US" sz="2625" u="sng" dirty="0" err="1"/>
              <a:t>hiểu</a:t>
            </a:r>
            <a:r>
              <a:rPr lang="en-US" altLang="en-US" sz="2625" u="sng" dirty="0"/>
              <a:t> </a:t>
            </a:r>
            <a:r>
              <a:rPr lang="en-US" altLang="en-US" sz="2625" u="sng" dirty="0" err="1"/>
              <a:t>bài</a:t>
            </a:r>
            <a:endParaRPr lang="en-US" altLang="en-US" sz="2625" u="sng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5314950" y="1851423"/>
            <a:ext cx="2800350" cy="1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625"/>
              <a:t>Sẻ</a:t>
            </a:r>
          </a:p>
          <a:p>
            <a:pPr eaLnBrk="1" hangingPunct="1">
              <a:buFontTx/>
              <a:buChar char="-"/>
            </a:pPr>
            <a:endParaRPr lang="en-US" altLang="en-US" sz="2625"/>
          </a:p>
          <a:p>
            <a:pPr eaLnBrk="1" hangingPunct="1">
              <a:buFontTx/>
              <a:buChar char="-"/>
            </a:pPr>
            <a:endParaRPr lang="en-US" altLang="en-US" sz="2625"/>
          </a:p>
        </p:txBody>
      </p:sp>
      <p:sp>
        <p:nvSpPr>
          <p:cNvPr id="57349" name="TextBox 9"/>
          <p:cNvSpPr txBox="1">
            <a:spLocks noChangeArrowheads="1"/>
          </p:cNvSpPr>
          <p:nvPr/>
        </p:nvSpPr>
        <p:spPr bwMode="auto">
          <a:xfrm>
            <a:off x="1619250" y="1934766"/>
            <a:ext cx="18811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1575" b="1">
                <a:solidFill>
                  <a:srgbClr val="7030A0"/>
                </a:solidFill>
                <a:cs typeface="Times New Roman" panose="02020603050405020304" pitchFamily="18" charset="0"/>
              </a:rPr>
              <a:t>Tuồng như</a:t>
            </a:r>
          </a:p>
          <a:p>
            <a:r>
              <a:rPr lang="vi-VN" altLang="en-US" sz="1575" b="1">
                <a:solidFill>
                  <a:srgbClr val="7030A0"/>
                </a:solidFill>
                <a:cs typeface="Times New Roman" panose="02020603050405020304" pitchFamily="18" charset="0"/>
              </a:rPr>
              <a:t>Khản đặc</a:t>
            </a:r>
          </a:p>
          <a:p>
            <a:r>
              <a:rPr lang="vi-VN" altLang="en-US" sz="1575" b="1">
                <a:solidFill>
                  <a:srgbClr val="7030A0"/>
                </a:solidFill>
                <a:cs typeface="Times New Roman" panose="02020603050405020304" pitchFamily="18" charset="0"/>
              </a:rPr>
              <a:t>Bối rối</a:t>
            </a:r>
          </a:p>
          <a:p>
            <a:r>
              <a:rPr lang="vi-VN" altLang="en-US" sz="1575" b="1">
                <a:solidFill>
                  <a:srgbClr val="7030A0"/>
                </a:solidFill>
                <a:cs typeface="Times New Roman" panose="02020603050405020304" pitchFamily="18" charset="0"/>
              </a:rPr>
              <a:t>Kính cẩn</a:t>
            </a:r>
          </a:p>
        </p:txBody>
      </p:sp>
      <p:sp>
        <p:nvSpPr>
          <p:cNvPr id="57350" name="TextBox 10"/>
          <p:cNvSpPr txBox="1">
            <a:spLocks noChangeArrowheads="1"/>
          </p:cNvSpPr>
          <p:nvPr/>
        </p:nvSpPr>
        <p:spPr bwMode="auto">
          <a:xfrm>
            <a:off x="1277541" y="3133725"/>
            <a:ext cx="3000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    Bỗng/ từ trên cây cao gần đó, một con sẻ già có bộ ức đen nhánh </a:t>
            </a:r>
            <a:r>
              <a:rPr lang="en-US" altLang="en-US" sz="1800" b="1">
                <a:solidFill>
                  <a:srgbClr val="0000FF"/>
                </a:solidFill>
              </a:rPr>
              <a:t>lao xuống</a:t>
            </a:r>
            <a:r>
              <a:rPr lang="en-US" altLang="en-US" sz="1800" b="1">
                <a:solidFill>
                  <a:srgbClr val="FF0000"/>
                </a:solidFill>
              </a:rPr>
              <a:t> như hòn đá / rơi trước mõm con chó.</a:t>
            </a:r>
          </a:p>
        </p:txBody>
      </p:sp>
      <p:pic>
        <p:nvPicPr>
          <p:cNvPr id="143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35" y="2425303"/>
            <a:ext cx="3534965" cy="26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30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4343400" y="1375173"/>
            <a:ext cx="57150" cy="34254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5314950" y="1851423"/>
            <a:ext cx="2800350" cy="1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625"/>
              <a:t>Ức </a:t>
            </a:r>
          </a:p>
          <a:p>
            <a:pPr eaLnBrk="1" hangingPunct="1">
              <a:buFontTx/>
              <a:buChar char="-"/>
            </a:pPr>
            <a:endParaRPr lang="en-US" altLang="en-US" sz="2625"/>
          </a:p>
          <a:p>
            <a:pPr eaLnBrk="1" hangingPunct="1">
              <a:buFontTx/>
              <a:buChar char="-"/>
            </a:pPr>
            <a:endParaRPr lang="en-US" altLang="en-US" sz="2625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23" y="2240757"/>
            <a:ext cx="2640806" cy="19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4914901" y="3134916"/>
            <a:ext cx="1554956" cy="7334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43401" y="3631406"/>
            <a:ext cx="765572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/>
              <a:t>Ức</a:t>
            </a:r>
          </a:p>
        </p:txBody>
      </p:sp>
      <p:sp>
        <p:nvSpPr>
          <p:cNvPr id="58375" name="TextBox 9"/>
          <p:cNvSpPr txBox="1">
            <a:spLocks noChangeArrowheads="1"/>
          </p:cNvSpPr>
          <p:nvPr/>
        </p:nvSpPr>
        <p:spPr bwMode="auto">
          <a:xfrm>
            <a:off x="1619250" y="1934766"/>
            <a:ext cx="18811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1575" b="1">
                <a:solidFill>
                  <a:srgbClr val="7030A0"/>
                </a:solidFill>
                <a:cs typeface="Times New Roman" panose="02020603050405020304" pitchFamily="18" charset="0"/>
              </a:rPr>
              <a:t>Tuồng như</a:t>
            </a:r>
          </a:p>
          <a:p>
            <a:r>
              <a:rPr lang="vi-VN" altLang="en-US" sz="1575" b="1">
                <a:solidFill>
                  <a:srgbClr val="7030A0"/>
                </a:solidFill>
                <a:cs typeface="Times New Roman" panose="02020603050405020304" pitchFamily="18" charset="0"/>
              </a:rPr>
              <a:t>Khản đặc</a:t>
            </a:r>
          </a:p>
          <a:p>
            <a:r>
              <a:rPr lang="vi-VN" altLang="en-US" sz="1575" b="1">
                <a:solidFill>
                  <a:srgbClr val="7030A0"/>
                </a:solidFill>
                <a:cs typeface="Times New Roman" panose="02020603050405020304" pitchFamily="18" charset="0"/>
              </a:rPr>
              <a:t>Bối rối</a:t>
            </a:r>
          </a:p>
          <a:p>
            <a:r>
              <a:rPr lang="vi-VN" altLang="en-US" sz="1575" b="1">
                <a:solidFill>
                  <a:srgbClr val="7030A0"/>
                </a:solidFill>
                <a:cs typeface="Times New Roman" panose="02020603050405020304" pitchFamily="18" charset="0"/>
              </a:rPr>
              <a:t>Kính cẩn</a:t>
            </a:r>
            <a:endParaRPr lang="en-US" altLang="en-US" sz="1575" b="1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77541" y="3133725"/>
            <a:ext cx="3000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    Bỗng/ từ trên cây cao gần đó, một con sẻ già có bộ ức đen nhánh </a:t>
            </a:r>
            <a:r>
              <a:rPr lang="en-US" altLang="en-US" sz="1800" b="1">
                <a:solidFill>
                  <a:srgbClr val="0000FF"/>
                </a:solidFill>
              </a:rPr>
              <a:t>lao xuống</a:t>
            </a:r>
            <a:r>
              <a:rPr lang="en-US" altLang="en-US" sz="1800" b="1">
                <a:solidFill>
                  <a:srgbClr val="FF0000"/>
                </a:solidFill>
              </a:rPr>
              <a:t> như hòn đá / rơi trước mõm con chó.</a:t>
            </a:r>
          </a:p>
        </p:txBody>
      </p:sp>
      <p:sp>
        <p:nvSpPr>
          <p:cNvPr id="58377" name="Text Box 3"/>
          <p:cNvSpPr txBox="1">
            <a:spLocks noChangeArrowheads="1"/>
          </p:cNvSpPr>
          <p:nvPr/>
        </p:nvSpPr>
        <p:spPr bwMode="auto">
          <a:xfrm>
            <a:off x="1885950" y="-104775"/>
            <a:ext cx="6172200" cy="1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b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altLang="en-US" sz="2625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625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5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b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US" altLang="en-US" sz="262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sẻ</a:t>
            </a:r>
            <a:endParaRPr lang="en-US" altLang="en-US" sz="2625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25" u="sng" dirty="0" err="1"/>
              <a:t>Luyện</a:t>
            </a:r>
            <a:r>
              <a:rPr lang="en-US" altLang="en-US" sz="2625" u="sng" dirty="0"/>
              <a:t> </a:t>
            </a:r>
            <a:r>
              <a:rPr lang="en-US" altLang="en-US" sz="2625" u="sng" dirty="0" err="1"/>
              <a:t>đọc</a:t>
            </a:r>
            <a:r>
              <a:rPr lang="en-US" altLang="en-US" sz="2625" dirty="0"/>
              <a:t>                    </a:t>
            </a:r>
            <a:r>
              <a:rPr lang="en-US" altLang="en-US" sz="2625" u="sng" dirty="0" err="1"/>
              <a:t>Tìm</a:t>
            </a:r>
            <a:r>
              <a:rPr lang="en-US" altLang="en-US" sz="2625" u="sng" dirty="0"/>
              <a:t> </a:t>
            </a:r>
            <a:r>
              <a:rPr lang="en-US" altLang="en-US" sz="2625" u="sng" dirty="0" err="1"/>
              <a:t>hiểu</a:t>
            </a:r>
            <a:r>
              <a:rPr lang="en-US" altLang="en-US" sz="2625" u="sng" dirty="0"/>
              <a:t> </a:t>
            </a:r>
            <a:r>
              <a:rPr lang="en-US" altLang="en-US" sz="2625" u="sng" dirty="0" err="1"/>
              <a:t>bài</a:t>
            </a:r>
            <a:endParaRPr lang="en-US" altLang="en-US" sz="2625" u="sng" dirty="0"/>
          </a:p>
        </p:txBody>
      </p:sp>
    </p:spTree>
    <p:extLst>
      <p:ext uri="{BB962C8B-B14F-4D97-AF65-F5344CB8AC3E}">
        <p14:creationId xmlns:p14="http://schemas.microsoft.com/office/powerpoint/2010/main" val="3394721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0" y="1504950"/>
            <a:ext cx="25717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0" tIns="43960" rIns="87920" bIns="43960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FF0000"/>
              </a:solidFill>
              <a:latin typeface="UTM-Aov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0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UTM-Aov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latin typeface="UTM-Aov"/>
            </a:endParaRPr>
          </a:p>
        </p:txBody>
      </p:sp>
      <p:pic>
        <p:nvPicPr>
          <p:cNvPr id="6042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5"/>
            <a:ext cx="9144000" cy="509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 descr="Cachorro_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5649"/>
            <a:ext cx="2351485" cy="186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1076470" y="660732"/>
            <a:ext cx="5305153" cy="1388746"/>
            <a:chOff x="-118282" y="31632"/>
            <a:chExt cx="9431383" cy="24688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Cloud Callout 5"/>
            <p:cNvSpPr/>
            <p:nvPr/>
          </p:nvSpPr>
          <p:spPr>
            <a:xfrm>
              <a:off x="-118282" y="31632"/>
              <a:ext cx="9431383" cy="2468881"/>
            </a:xfrm>
            <a:prstGeom prst="cloudCallout">
              <a:avLst>
                <a:gd name="adj1" fmla="val -18756"/>
                <a:gd name="adj2" fmla="val 97762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50">
                <a:latin typeface="UTM-Aov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47158" y="691036"/>
              <a:ext cx="6074229" cy="173996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r>
                <a:rPr lang="vi-VN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TM-Aov"/>
                  <a:ea typeface="Times" pitchFamily="34" charset="0"/>
                  <a:cs typeface="Times New Roman" panose="02020603050405020304" pitchFamily="18" charset="0"/>
                </a:rPr>
                <a:t>1.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TM-Aov"/>
                  <a:ea typeface="Times" pitchFamily="34" charset="0"/>
                  <a:cs typeface="Times New Roman" panose="02020603050405020304" pitchFamily="18" charset="0"/>
                </a:rPr>
                <a:t>Trên đường đi, con chó thấy gì? </a:t>
              </a:r>
            </a:p>
            <a:p>
              <a:pPr algn="just"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TM-Aov"/>
                  <a:ea typeface="Times" pitchFamily="34" charset="0"/>
                  <a:cs typeface="Times New Roman" panose="02020603050405020304" pitchFamily="18" charset="0"/>
                </a:rPr>
                <a:t>Theo em, nó định làm gì?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59906" y="1653779"/>
            <a:ext cx="3990975" cy="2390775"/>
            <a:chOff x="4025531" y="2095001"/>
            <a:chExt cx="7095309" cy="4248675"/>
          </a:xfrm>
        </p:grpSpPr>
        <p:sp>
          <p:nvSpPr>
            <p:cNvPr id="8" name="Right Arrow 7"/>
            <p:cNvSpPr/>
            <p:nvPr/>
          </p:nvSpPr>
          <p:spPr>
            <a:xfrm>
              <a:off x="4025531" y="2095001"/>
              <a:ext cx="7095309" cy="424867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50">
                <a:latin typeface="UTM-Aov"/>
              </a:endParaRPr>
            </a:p>
          </p:txBody>
        </p:sp>
        <p:sp>
          <p:nvSpPr>
            <p:cNvPr id="60425" name="TextBox 8"/>
            <p:cNvSpPr txBox="1">
              <a:spLocks noChangeArrowheads="1"/>
            </p:cNvSpPr>
            <p:nvPr/>
          </p:nvSpPr>
          <p:spPr bwMode="auto">
            <a:xfrm>
              <a:off x="4140203" y="3255645"/>
              <a:ext cx="5799907" cy="188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Trên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đường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đi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, con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chó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đánh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hơi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thấy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một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chú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sẻ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non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vừa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rơi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từ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trên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tổ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xuống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.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Nó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định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tiến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lại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1575" b="1" dirty="0" err="1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gần</a:t>
              </a:r>
              <a:r>
                <a:rPr lang="en-US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vi-VN" altLang="en-US" sz="1575" b="1" dirty="0">
                  <a:solidFill>
                    <a:srgbClr val="990033"/>
                  </a:solidFill>
                  <a:latin typeface="UTM-Aov"/>
                  <a:cs typeface="Times New Roman" panose="02020603050405020304" pitchFamily="18" charset="0"/>
                </a:rPr>
                <a:t>sẻ non </a:t>
              </a:r>
              <a:endParaRPr lang="en-US" altLang="en-US" sz="1575" b="1" dirty="0">
                <a:solidFill>
                  <a:srgbClr val="990033"/>
                </a:solidFill>
                <a:latin typeface="UTM-Aov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914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4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7379" y="2397919"/>
            <a:ext cx="1569244" cy="991791"/>
          </a:xfrm>
        </p:spPr>
      </p:pic>
      <p:pic>
        <p:nvPicPr>
          <p:cNvPr id="6144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782366" y="772717"/>
            <a:ext cx="4923234" cy="1545431"/>
          </a:xfrm>
          <a:prstGeom prst="wedgeEllipseCallout">
            <a:avLst>
              <a:gd name="adj1" fmla="val 43794"/>
              <a:gd name="adj2" fmla="val 814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50"/>
          </a:p>
        </p:txBody>
      </p:sp>
      <p:sp>
        <p:nvSpPr>
          <p:cNvPr id="6" name="TextBox 5"/>
          <p:cNvSpPr txBox="1"/>
          <p:nvPr/>
        </p:nvSpPr>
        <p:spPr>
          <a:xfrm>
            <a:off x="2495550" y="1046560"/>
            <a:ext cx="3592116" cy="1027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47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57" y="2600325"/>
            <a:ext cx="1569244" cy="9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 descr="Picture3"/>
          <p:cNvSpPr txBox="1">
            <a:spLocks noChangeArrowheads="1"/>
          </p:cNvSpPr>
          <p:nvPr/>
        </p:nvSpPr>
        <p:spPr bwMode="auto">
          <a:xfrm>
            <a:off x="1441848" y="2849167"/>
            <a:ext cx="4988719" cy="152580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65000"/>
              </a:spcBef>
              <a:buFont typeface="Wingdings" panose="05000000000000000000" pitchFamily="2" charset="2"/>
              <a:buChar char="Ø"/>
            </a:pPr>
            <a:r>
              <a:rPr lang="en-US" altLang="en-US" sz="2025" b="1">
                <a:solidFill>
                  <a:srgbClr val="FF0000"/>
                </a:solidFill>
              </a:rPr>
              <a:t> Hình dáng bên ngoài của chú sẻ non được miêu tả qua những từ ngữ: mép vàng óng, trên đầu có một nhúm lông tơ.</a:t>
            </a:r>
          </a:p>
        </p:txBody>
      </p:sp>
    </p:spTree>
    <p:extLst>
      <p:ext uri="{BB962C8B-B14F-4D97-AF65-F5344CB8AC3E}">
        <p14:creationId xmlns:p14="http://schemas.microsoft.com/office/powerpoint/2010/main" val="4202948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14350"/>
            <a:ext cx="62293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2141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45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5"/>
            <a:ext cx="9143999" cy="515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09407" y="780855"/>
            <a:ext cx="5446200" cy="2427089"/>
            <a:chOff x="144" y="288"/>
            <a:chExt cx="5376" cy="271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AutoShape 5" descr="Dotted diamond"/>
            <p:cNvSpPr>
              <a:spLocks noChangeArrowheads="1"/>
            </p:cNvSpPr>
            <p:nvPr/>
          </p:nvSpPr>
          <p:spPr bwMode="auto">
            <a:xfrm>
              <a:off x="624" y="288"/>
              <a:ext cx="4896" cy="1056"/>
            </a:xfrm>
            <a:prstGeom prst="wedgeRoundRectCallout">
              <a:avLst>
                <a:gd name="adj1" fmla="val -42500"/>
                <a:gd name="adj2" fmla="val 98269"/>
                <a:gd name="adj3" fmla="val 1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r>
                <a:rPr lang="en-US" altLang="en-US" sz="2250" b="1" dirty="0">
                  <a:solidFill>
                    <a:srgbClr val="990099"/>
                  </a:solidFill>
                  <a:cs typeface="Arial" panose="020B0604020202020204" pitchFamily="34" charset="0"/>
                </a:rPr>
                <a:t>2 / </a:t>
              </a:r>
              <a:r>
                <a:rPr lang="en-US" altLang="en-US" sz="2250" b="1" dirty="0" err="1">
                  <a:solidFill>
                    <a:srgbClr val="990099"/>
                  </a:solidFill>
                  <a:cs typeface="Arial" panose="020B0604020202020204" pitchFamily="34" charset="0"/>
                </a:rPr>
                <a:t>Việc</a:t>
              </a:r>
              <a:r>
                <a:rPr lang="en-US" altLang="en-US" sz="2250" b="1" dirty="0">
                  <a:solidFill>
                    <a:srgbClr val="990099"/>
                  </a:solidFill>
                  <a:cs typeface="Arial" panose="020B0604020202020204" pitchFamily="34" charset="0"/>
                </a:rPr>
                <a:t> gì xảy ra khiến con </a:t>
              </a:r>
              <a:r>
                <a:rPr lang="en-US" altLang="en-US" sz="2250" b="1" dirty="0" err="1">
                  <a:solidFill>
                    <a:srgbClr val="990099"/>
                  </a:solidFill>
                  <a:cs typeface="Arial" panose="020B0604020202020204" pitchFamily="34" charset="0"/>
                </a:rPr>
                <a:t>chó</a:t>
              </a:r>
              <a:r>
                <a:rPr lang="en-US" altLang="en-US" sz="2250" b="1" dirty="0">
                  <a:solidFill>
                    <a:srgbClr val="990099"/>
                  </a:solidFill>
                  <a:cs typeface="Arial" panose="020B0604020202020204" pitchFamily="34" charset="0"/>
                </a:rPr>
                <a:t> </a:t>
              </a:r>
              <a:r>
                <a:rPr lang="vi-VN" altLang="en-US" sz="2250" b="1" dirty="0">
                  <a:solidFill>
                    <a:srgbClr val="990099"/>
                  </a:solidFill>
                  <a:cs typeface="Arial" panose="020B0604020202020204" pitchFamily="34" charset="0"/>
                </a:rPr>
                <a:t>đột ngột</a:t>
              </a:r>
              <a:r>
                <a:rPr lang="en-US" altLang="en-US" sz="2250" b="1" dirty="0">
                  <a:solidFill>
                    <a:srgbClr val="990099"/>
                  </a:solidFill>
                  <a:cs typeface="Arial" panose="020B0604020202020204" pitchFamily="34" charset="0"/>
                </a:rPr>
                <a:t> dừng lại ?</a:t>
              </a:r>
            </a:p>
          </p:txBody>
        </p:sp>
        <p:pic>
          <p:nvPicPr>
            <p:cNvPr id="7" name="Picture 6" descr="happyfac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776"/>
              <a:ext cx="864" cy="123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5119" y="1928812"/>
            <a:ext cx="3900488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250" b="1">
                <a:solidFill>
                  <a:srgbClr val="C00000"/>
                </a:solidFill>
              </a:rPr>
              <a:t>Đột nhiên, một con sẻ già từ trên cây lao xuống đất </a:t>
            </a:r>
            <a:r>
              <a:rPr lang="vi-VN" altLang="en-US" sz="2250" b="1">
                <a:solidFill>
                  <a:srgbClr val="C00000"/>
                </a:solidFill>
              </a:rPr>
              <a:t>như hòn đá.</a:t>
            </a:r>
            <a:endParaRPr lang="en-US" altLang="en-US" sz="225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647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3350"/>
            <a:ext cx="8915400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3 /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dũng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 Box 3" descr="Picture3"/>
          <p:cNvSpPr txBox="1">
            <a:spLocks noChangeArrowheads="1"/>
          </p:cNvSpPr>
          <p:nvPr/>
        </p:nvSpPr>
        <p:spPr bwMode="auto">
          <a:xfrm>
            <a:off x="76200" y="1590675"/>
            <a:ext cx="9067800" cy="208672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65000"/>
              </a:spcBef>
            </a:pPr>
            <a:r>
              <a:rPr lang="vi-VN" altLang="en-US" sz="2025" b="1" dirty="0">
                <a:solidFill>
                  <a:srgbClr val="C00000"/>
                </a:solidFill>
              </a:rPr>
              <a:t>-</a:t>
            </a:r>
            <a:r>
              <a:rPr lang="en-US" altLang="en-US" sz="2025" b="1" dirty="0" err="1">
                <a:solidFill>
                  <a:srgbClr val="C00000"/>
                </a:solidFill>
              </a:rPr>
              <a:t>Sẻ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già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lao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xuống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như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hòn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đá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trước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mõm</a:t>
            </a:r>
            <a:r>
              <a:rPr lang="en-US" altLang="en-US" sz="2025" b="1" dirty="0">
                <a:solidFill>
                  <a:srgbClr val="C00000"/>
                </a:solidFill>
              </a:rPr>
              <a:t> con </a:t>
            </a:r>
            <a:r>
              <a:rPr lang="en-US" altLang="en-US" sz="2025" b="1" dirty="0" err="1">
                <a:solidFill>
                  <a:srgbClr val="C00000"/>
                </a:solidFill>
              </a:rPr>
              <a:t>chó</a:t>
            </a:r>
            <a:r>
              <a:rPr lang="vi-VN" altLang="en-US" sz="2025" b="1" dirty="0">
                <a:solidFill>
                  <a:srgbClr val="C00000"/>
                </a:solidFill>
              </a:rPr>
              <a:t>.</a:t>
            </a:r>
          </a:p>
          <a:p>
            <a:pPr algn="just" eaLnBrk="1" hangingPunct="1">
              <a:lnSpc>
                <a:spcPct val="115000"/>
              </a:lnSpc>
              <a:spcBef>
                <a:spcPct val="65000"/>
              </a:spcBef>
            </a:pP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vi-VN" altLang="en-US" sz="2025" b="1" dirty="0">
                <a:solidFill>
                  <a:srgbClr val="C00000"/>
                </a:solidFill>
              </a:rPr>
              <a:t>-l</a:t>
            </a:r>
            <a:r>
              <a:rPr lang="en-US" altLang="en-US" sz="2025" b="1" dirty="0" err="1">
                <a:solidFill>
                  <a:srgbClr val="C00000"/>
                </a:solidFill>
              </a:rPr>
              <a:t>ông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dựng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ngược</a:t>
            </a:r>
            <a:r>
              <a:rPr lang="en-US" altLang="en-US" sz="2025" b="1" dirty="0">
                <a:solidFill>
                  <a:srgbClr val="C00000"/>
                </a:solidFill>
              </a:rPr>
              <a:t>, </a:t>
            </a:r>
            <a:r>
              <a:rPr lang="en-US" altLang="en-US" sz="2025" b="1" dirty="0" err="1">
                <a:solidFill>
                  <a:srgbClr val="C00000"/>
                </a:solidFill>
              </a:rPr>
              <a:t>miệng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rít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lên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tuyệt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vọng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và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thảm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thiết</a:t>
            </a:r>
            <a:endParaRPr lang="vi-VN" altLang="en-US" sz="2025" b="1" dirty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115000"/>
              </a:lnSpc>
              <a:spcBef>
                <a:spcPct val="65000"/>
              </a:spcBef>
            </a:pPr>
            <a:r>
              <a:rPr lang="vi-VN" altLang="en-US" sz="2025" b="1" dirty="0">
                <a:solidFill>
                  <a:srgbClr val="C00000"/>
                </a:solidFill>
              </a:rPr>
              <a:t>-n</a:t>
            </a:r>
            <a:r>
              <a:rPr lang="en-US" altLang="en-US" sz="2025" b="1" dirty="0" err="1">
                <a:solidFill>
                  <a:srgbClr val="C00000"/>
                </a:solidFill>
              </a:rPr>
              <a:t>hảy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hai</a:t>
            </a:r>
            <a:r>
              <a:rPr lang="en-US" altLang="en-US" sz="2025" b="1" dirty="0">
                <a:solidFill>
                  <a:srgbClr val="C00000"/>
                </a:solidFill>
              </a:rPr>
              <a:t>, </a:t>
            </a:r>
            <a:r>
              <a:rPr lang="en-US" altLang="en-US" sz="2025" b="1" dirty="0" err="1">
                <a:solidFill>
                  <a:srgbClr val="C00000"/>
                </a:solidFill>
              </a:rPr>
              <a:t>ba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bước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về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phía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cái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mõm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há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rộng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đầy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răng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của</a:t>
            </a:r>
            <a:r>
              <a:rPr lang="en-US" altLang="en-US" sz="2025" b="1" dirty="0">
                <a:solidFill>
                  <a:srgbClr val="C00000"/>
                </a:solidFill>
              </a:rPr>
              <a:t> con </a:t>
            </a:r>
            <a:r>
              <a:rPr lang="en-US" altLang="en-US" sz="2025" b="1" dirty="0" err="1">
                <a:solidFill>
                  <a:srgbClr val="C00000"/>
                </a:solidFill>
              </a:rPr>
              <a:t>chó</a:t>
            </a:r>
            <a:endParaRPr lang="vi-VN" altLang="en-US" sz="2025" b="1" dirty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115000"/>
              </a:lnSpc>
              <a:spcBef>
                <a:spcPct val="65000"/>
              </a:spcBef>
            </a:pPr>
            <a:r>
              <a:rPr lang="vi-VN" altLang="en-US" sz="2025" b="1" dirty="0">
                <a:solidFill>
                  <a:srgbClr val="C00000"/>
                </a:solidFill>
              </a:rPr>
              <a:t>-l</a:t>
            </a:r>
            <a:r>
              <a:rPr lang="en-US" altLang="en-US" sz="2025" b="1" dirty="0" err="1">
                <a:solidFill>
                  <a:srgbClr val="C00000"/>
                </a:solidFill>
              </a:rPr>
              <a:t>ấy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thân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mình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phủ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kín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sẻ</a:t>
            </a:r>
            <a:r>
              <a:rPr lang="en-US" altLang="en-US" sz="2025" b="1" dirty="0">
                <a:solidFill>
                  <a:srgbClr val="C00000"/>
                </a:solidFill>
              </a:rPr>
              <a:t> con, </a:t>
            </a:r>
            <a:r>
              <a:rPr lang="en-US" altLang="en-US" sz="2025" b="1" dirty="0" err="1">
                <a:solidFill>
                  <a:srgbClr val="C00000"/>
                </a:solidFill>
              </a:rPr>
              <a:t>giọng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yếu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ớt</a:t>
            </a:r>
            <a:r>
              <a:rPr lang="en-US" altLang="en-US" sz="2025" b="1" dirty="0">
                <a:solidFill>
                  <a:srgbClr val="C00000"/>
                </a:solidFill>
              </a:rPr>
              <a:t>, hung </a:t>
            </a:r>
            <a:r>
              <a:rPr lang="en-US" altLang="en-US" sz="2025" b="1" dirty="0" err="1">
                <a:solidFill>
                  <a:srgbClr val="C00000"/>
                </a:solidFill>
              </a:rPr>
              <a:t>dữ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và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khản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đặc</a:t>
            </a:r>
            <a:r>
              <a:rPr lang="en-US" altLang="en-US" sz="2025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1890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icture2"/>
          <p:cNvPicPr>
            <a:picLocks noChangeAspect="1" noChangeArrowheads="1"/>
          </p:cNvPicPr>
          <p:nvPr/>
        </p:nvPicPr>
        <p:blipFill rotWithShape="1">
          <a:blip r:embed="rId2"/>
          <a:srcRect l="1299" t="4156" r="1689" b="4416"/>
          <a:stretch/>
        </p:blipFill>
        <p:spPr bwMode="auto">
          <a:xfrm>
            <a:off x="76200" y="40789"/>
            <a:ext cx="9067800" cy="508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47902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28600" y="912039"/>
            <a:ext cx="8763000" cy="1812112"/>
            <a:chOff x="96" y="2585"/>
            <a:chExt cx="5568" cy="1543"/>
          </a:xfrm>
        </p:grpSpPr>
        <p:sp>
          <p:nvSpPr>
            <p:cNvPr id="48138" name="AutoShape 8" descr="Picture3"/>
            <p:cNvSpPr>
              <a:spLocks noChangeArrowheads="1"/>
            </p:cNvSpPr>
            <p:nvPr/>
          </p:nvSpPr>
          <p:spPr bwMode="auto">
            <a:xfrm>
              <a:off x="96" y="2592"/>
              <a:ext cx="5568" cy="1536"/>
            </a:xfrm>
            <a:prstGeom prst="flowChartAlternateProcess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57150" cmpd="thickThin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000"/>
            </a:p>
          </p:txBody>
        </p:sp>
        <p:sp>
          <p:nvSpPr>
            <p:cNvPr id="48139" name="Text Box 9"/>
            <p:cNvSpPr txBox="1">
              <a:spLocks noChangeArrowheads="1"/>
            </p:cNvSpPr>
            <p:nvPr/>
          </p:nvSpPr>
          <p:spPr bwMode="auto">
            <a:xfrm>
              <a:off x="155" y="2585"/>
              <a:ext cx="5335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0099"/>
                  </a:solidFill>
                </a:rPr>
                <a:t>    1.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Đọc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đoạn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1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Bài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: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Dù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sao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trái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đất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vẫn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quay!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và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trả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lời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câu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</a:rPr>
                <a:t>hỏi</a:t>
              </a:r>
              <a:r>
                <a:rPr lang="en-US" altLang="en-US" sz="2400" b="1" dirty="0">
                  <a:solidFill>
                    <a:srgbClr val="000099"/>
                  </a:solidFill>
                </a:rPr>
                <a:t>: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  Ý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kiến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của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Cô-péc-ních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có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điểm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gì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khác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ý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kiến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chung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lúc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bấy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giờ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?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9800" y="135562"/>
            <a:ext cx="4457700" cy="6001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48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9" name="Picture 10" descr="LaST (Cobalt) Hel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406">
            <a:off x="262274" y="775447"/>
            <a:ext cx="4905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5800" y="2908685"/>
            <a:ext cx="83058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-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Thời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ta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cho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rằng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trái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đất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là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trung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tâm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vũ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trụ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đứng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yên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chỗ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còn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mặt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trời,mặt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trăng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và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vì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sao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phải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quay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xung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quanh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.                                                                                                                - 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Cô-péc-ních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đã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chứng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minh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ngược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lại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: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chính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trái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đất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mới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là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hành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tinh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quay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xung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quanh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mặt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trời</a:t>
            </a:r>
            <a:r>
              <a:rPr lang="en-US" altLang="en-US" sz="21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991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924050"/>
            <a:ext cx="91440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b="1" dirty="0" err="1">
                <a:solidFill>
                  <a:srgbClr val="CC00CC"/>
                </a:solidFill>
                <a:latin typeface="UTM-Aov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CC00CC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UTM-Aov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srgbClr val="CC00CC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UTM-Aov"/>
                <a:cs typeface="Times New Roman" pitchFamily="18" charset="0"/>
              </a:rPr>
              <a:t>chọn</a:t>
            </a:r>
            <a:r>
              <a:rPr lang="en-US" sz="2000" b="1" dirty="0">
                <a:solidFill>
                  <a:srgbClr val="CC00CC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UTM-Aov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CC00CC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UTM-Aov"/>
                <a:cs typeface="Times New Roman" pitchFamily="18" charset="0"/>
              </a:rPr>
              <a:t>trả</a:t>
            </a:r>
            <a:r>
              <a:rPr lang="en-US" sz="2000" b="1" dirty="0">
                <a:solidFill>
                  <a:srgbClr val="CC00CC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UTM-Aov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rgbClr val="CC00CC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UTM-Aov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CC00CC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UTM-Aov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rgbClr val="CC00CC"/>
                </a:solidFill>
                <a:latin typeface="UTM-Aov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2000" dirty="0">
                <a:latin typeface="UTM-Aov"/>
                <a:cs typeface="Times New Roman" pitchFamily="18" charset="0"/>
              </a:rPr>
              <a:t>  </a:t>
            </a:r>
            <a:r>
              <a:rPr lang="en-US" sz="2000" dirty="0" err="1">
                <a:latin typeface="UTM-Aov"/>
                <a:cs typeface="Times New Roman" pitchFamily="18" charset="0"/>
              </a:rPr>
              <a:t>Câu</a:t>
            </a:r>
            <a:r>
              <a:rPr lang="en-US" sz="2000" dirty="0">
                <a:latin typeface="UTM-Aov"/>
                <a:cs typeface="Times New Roman" pitchFamily="18" charset="0"/>
              </a:rPr>
              <a:t> </a:t>
            </a:r>
            <a:r>
              <a:rPr lang="en-US" sz="2000" dirty="0" err="1">
                <a:latin typeface="UTM-Aov"/>
                <a:cs typeface="Times New Roman" pitchFamily="18" charset="0"/>
              </a:rPr>
              <a:t>hỏi</a:t>
            </a:r>
            <a:r>
              <a:rPr lang="en-US" sz="2000" dirty="0">
                <a:latin typeface="UTM-Aov"/>
                <a:cs typeface="Times New Roman" pitchFamily="18" charset="0"/>
              </a:rPr>
              <a:t>: </a:t>
            </a:r>
            <a:r>
              <a:rPr lang="en-US" sz="2000" dirty="0" err="1">
                <a:latin typeface="UTM-Aov"/>
                <a:cs typeface="Times New Roman" pitchFamily="18" charset="0"/>
              </a:rPr>
              <a:t>Em</a:t>
            </a:r>
            <a:r>
              <a:rPr lang="en-US" sz="2000" dirty="0">
                <a:latin typeface="UTM-Aov"/>
                <a:cs typeface="Times New Roman" pitchFamily="18" charset="0"/>
              </a:rPr>
              <a:t> </a:t>
            </a:r>
            <a:r>
              <a:rPr lang="en-US" sz="2000" dirty="0" err="1">
                <a:latin typeface="UTM-Aov"/>
                <a:cs typeface="Times New Roman" pitchFamily="18" charset="0"/>
              </a:rPr>
              <a:t>hiểu</a:t>
            </a:r>
            <a:r>
              <a:rPr lang="en-US" sz="2000" dirty="0">
                <a:latin typeface="UTM-Aov"/>
                <a:cs typeface="Times New Roman" pitchFamily="18" charset="0"/>
              </a:rPr>
              <a:t> “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một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sức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mạnh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vô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hình</a:t>
            </a:r>
            <a:r>
              <a:rPr lang="en-US" sz="2000" dirty="0">
                <a:latin typeface="UTM-Aov"/>
                <a:cs typeface="Times New Roman" pitchFamily="18" charset="0"/>
              </a:rPr>
              <a:t>” </a:t>
            </a:r>
            <a:r>
              <a:rPr lang="en-US" sz="2000" dirty="0" err="1">
                <a:latin typeface="UTM-Aov"/>
                <a:cs typeface="Times New Roman" pitchFamily="18" charset="0"/>
              </a:rPr>
              <a:t>trong</a:t>
            </a:r>
            <a:r>
              <a:rPr lang="en-US" sz="2000" dirty="0">
                <a:latin typeface="UTM-Aov"/>
                <a:cs typeface="Times New Roman" pitchFamily="18" charset="0"/>
              </a:rPr>
              <a:t> </a:t>
            </a:r>
            <a:r>
              <a:rPr lang="en-US" sz="2000" dirty="0" err="1">
                <a:latin typeface="UTM-Aov"/>
                <a:cs typeface="Times New Roman" pitchFamily="18" charset="0"/>
              </a:rPr>
              <a:t>câu</a:t>
            </a:r>
            <a:r>
              <a:rPr lang="en-US" sz="2000" dirty="0">
                <a:latin typeface="UTM-Aov"/>
                <a:cs typeface="Times New Roman" pitchFamily="18" charset="0"/>
              </a:rPr>
              <a:t> “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Như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một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sức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mạnh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vô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hình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vẫn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cuốn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nó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xuống</a:t>
            </a:r>
            <a:r>
              <a:rPr lang="en-US" sz="2000" b="1" dirty="0">
                <a:latin typeface="UTM-Aov"/>
                <a:cs typeface="Times New Roman" pitchFamily="18" charset="0"/>
              </a:rPr>
              <a:t> </a:t>
            </a:r>
            <a:r>
              <a:rPr lang="en-US" sz="2000" b="1" dirty="0" err="1">
                <a:latin typeface="UTM-Aov"/>
                <a:cs typeface="Times New Roman" pitchFamily="18" charset="0"/>
              </a:rPr>
              <a:t>đất</a:t>
            </a:r>
            <a:r>
              <a:rPr lang="en-US" sz="2000" dirty="0">
                <a:latin typeface="UTM-Aov"/>
                <a:cs typeface="Times New Roman" pitchFamily="18" charset="0"/>
              </a:rPr>
              <a:t>” </a:t>
            </a:r>
            <a:r>
              <a:rPr lang="en-US" sz="2000" dirty="0" err="1">
                <a:latin typeface="UTM-Aov"/>
                <a:cs typeface="Times New Roman" pitchFamily="18" charset="0"/>
              </a:rPr>
              <a:t>là</a:t>
            </a:r>
            <a:r>
              <a:rPr lang="en-US" sz="2000" dirty="0">
                <a:latin typeface="UTM-Aov"/>
                <a:cs typeface="Times New Roman" pitchFamily="18" charset="0"/>
              </a:rPr>
              <a:t> </a:t>
            </a:r>
            <a:r>
              <a:rPr lang="en-US" sz="2000" dirty="0" err="1">
                <a:latin typeface="UTM-Aov"/>
                <a:cs typeface="Times New Roman" pitchFamily="18" charset="0"/>
              </a:rPr>
              <a:t>sức</a:t>
            </a:r>
            <a:r>
              <a:rPr lang="en-US" sz="2000" dirty="0">
                <a:latin typeface="UTM-Aov"/>
                <a:cs typeface="Times New Roman" pitchFamily="18" charset="0"/>
              </a:rPr>
              <a:t> </a:t>
            </a:r>
            <a:r>
              <a:rPr lang="en-US" sz="2000" dirty="0" err="1">
                <a:latin typeface="UTM-Aov"/>
                <a:cs typeface="Times New Roman" pitchFamily="18" charset="0"/>
              </a:rPr>
              <a:t>mạnh</a:t>
            </a:r>
            <a:r>
              <a:rPr lang="en-US" sz="2000" dirty="0">
                <a:latin typeface="UTM-Aov"/>
                <a:cs typeface="Times New Roman" pitchFamily="18" charset="0"/>
              </a:rPr>
              <a:t> </a:t>
            </a:r>
            <a:r>
              <a:rPr lang="en-US" sz="2000" dirty="0" err="1">
                <a:latin typeface="UTM-Aov"/>
                <a:cs typeface="Times New Roman" pitchFamily="18" charset="0"/>
              </a:rPr>
              <a:t>gì</a:t>
            </a:r>
            <a:r>
              <a:rPr lang="en-US" sz="2000" dirty="0">
                <a:latin typeface="UTM-Aov"/>
                <a:cs typeface="Times New Roman" pitchFamily="18" charset="0"/>
              </a:rPr>
              <a:t>?</a:t>
            </a:r>
          </a:p>
          <a:p>
            <a:pPr marL="385763" indent="-385763" algn="just">
              <a:buFontTx/>
              <a:buAutoNum type="alphaLcPeriod"/>
              <a:defRPr/>
            </a:pPr>
            <a:r>
              <a:rPr lang="en-US" sz="2400" dirty="0" err="1">
                <a:latin typeface="UTM-Aov"/>
                <a:cs typeface="Times New Roman" pitchFamily="18" charset="0"/>
              </a:rPr>
              <a:t>Sự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đấu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tranh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giành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giật</a:t>
            </a:r>
            <a:r>
              <a:rPr lang="en-US" sz="2400" dirty="0">
                <a:latin typeface="UTM-Aov"/>
                <a:cs typeface="Times New Roman" pitchFamily="18" charset="0"/>
              </a:rPr>
              <a:t> con </a:t>
            </a:r>
            <a:r>
              <a:rPr lang="en-US" sz="2400" dirty="0" err="1">
                <a:latin typeface="UTM-Aov"/>
                <a:cs typeface="Times New Roman" pitchFamily="18" charset="0"/>
              </a:rPr>
              <a:t>mồi</a:t>
            </a:r>
            <a:endParaRPr lang="en-US" sz="2400" dirty="0">
              <a:latin typeface="UTM-Aov"/>
              <a:cs typeface="Times New Roman" pitchFamily="18" charset="0"/>
            </a:endParaRPr>
          </a:p>
          <a:p>
            <a:pPr marL="385763" indent="-385763" algn="just">
              <a:buFontTx/>
              <a:buAutoNum type="alphaLcPeriod"/>
              <a:defRPr/>
            </a:pPr>
            <a:r>
              <a:rPr lang="en-US" sz="2400" dirty="0" err="1">
                <a:latin typeface="UTM-Aov"/>
                <a:cs typeface="Times New Roman" pitchFamily="18" charset="0"/>
              </a:rPr>
              <a:t>Sức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mạnh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của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tình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mẹ</a:t>
            </a:r>
            <a:r>
              <a:rPr lang="en-US" sz="2400" dirty="0">
                <a:latin typeface="UTM-Aov"/>
                <a:cs typeface="Times New Roman" pitchFamily="18" charset="0"/>
              </a:rPr>
              <a:t> con, </a:t>
            </a:r>
            <a:r>
              <a:rPr lang="en-US" sz="2400" dirty="0" err="1">
                <a:latin typeface="UTM-Aov"/>
                <a:cs typeface="Times New Roman" pitchFamily="18" charset="0"/>
              </a:rPr>
              <a:t>tình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yêu</a:t>
            </a:r>
            <a:r>
              <a:rPr lang="en-US" sz="2400" dirty="0">
                <a:latin typeface="UTM-Aov"/>
                <a:cs typeface="Times New Roman" pitchFamily="18" charset="0"/>
              </a:rPr>
              <a:t> con </a:t>
            </a:r>
            <a:r>
              <a:rPr lang="en-US" sz="2400" dirty="0" err="1">
                <a:latin typeface="UTM-Aov"/>
                <a:cs typeface="Times New Roman" pitchFamily="18" charset="0"/>
              </a:rPr>
              <a:t>vô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bờ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bến</a:t>
            </a:r>
            <a:endParaRPr lang="en-US" sz="2400" dirty="0">
              <a:latin typeface="UTM-Aov"/>
              <a:cs typeface="Times New Roman" pitchFamily="18" charset="0"/>
            </a:endParaRPr>
          </a:p>
          <a:p>
            <a:pPr marL="385763" indent="-385763" algn="just">
              <a:buFontTx/>
              <a:buAutoNum type="alphaLcPeriod"/>
              <a:defRPr/>
            </a:pPr>
            <a:r>
              <a:rPr lang="en-US" sz="2400" dirty="0" err="1">
                <a:latin typeface="UTM-Aov"/>
                <a:cs typeface="Times New Roman" pitchFamily="18" charset="0"/>
              </a:rPr>
              <a:t>Sự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liều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lĩnh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vốn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là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bản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năng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của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loài</a:t>
            </a:r>
            <a:r>
              <a:rPr lang="en-US" sz="2400" dirty="0">
                <a:latin typeface="UTM-Aov"/>
                <a:cs typeface="Times New Roman" pitchFamily="18" charset="0"/>
              </a:rPr>
              <a:t> </a:t>
            </a:r>
            <a:r>
              <a:rPr lang="en-US" sz="2400" dirty="0" err="1">
                <a:latin typeface="UTM-Aov"/>
                <a:cs typeface="Times New Roman" pitchFamily="18" charset="0"/>
              </a:rPr>
              <a:t>sẻ</a:t>
            </a:r>
            <a:endParaRPr lang="en-US" sz="2400" dirty="0">
              <a:latin typeface="UTM-Aov"/>
              <a:cs typeface="Times New Roman" pitchFamily="18" charset="0"/>
            </a:endParaRPr>
          </a:p>
        </p:txBody>
      </p:sp>
      <p:sp>
        <p:nvSpPr>
          <p:cNvPr id="67590" name="Rectangle 2"/>
          <p:cNvSpPr>
            <a:spLocks noChangeArrowheads="1"/>
          </p:cNvSpPr>
          <p:nvPr/>
        </p:nvSpPr>
        <p:spPr bwMode="auto">
          <a:xfrm>
            <a:off x="1601391" y="-20241"/>
            <a:ext cx="60483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100" dirty="0">
                <a:latin typeface="UTM-Aov"/>
                <a:cs typeface="Arial" panose="020B0604020202020204" pitchFamily="34" charset="0"/>
              </a:rPr>
              <a:t>TẬP ĐỌC</a:t>
            </a:r>
            <a:endParaRPr lang="en-US" altLang="en-US" sz="2100" dirty="0">
              <a:latin typeface="UTM-Aov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181350"/>
            <a:ext cx="371476" cy="4321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latin typeface="UTM-Aov"/>
                <a:cs typeface="Times New Roman" pitchFamily="18" charset="0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9773" y="627534"/>
            <a:ext cx="3834426" cy="702078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33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UTM-Aov"/>
                <a:cs typeface="Times New Roman" pitchFamily="18" charset="0"/>
              </a:rPr>
              <a:t>CON SẺ</a:t>
            </a:r>
            <a:endParaRPr lang="vi-VN" sz="33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UTM-Aov"/>
              <a:cs typeface="Times New Roman" pitchFamily="18" charset="0"/>
            </a:endParaRPr>
          </a:p>
        </p:txBody>
      </p:sp>
      <p:sp>
        <p:nvSpPr>
          <p:cNvPr id="67593" name="TextBox 6"/>
          <p:cNvSpPr txBox="1">
            <a:spLocks noChangeArrowheads="1"/>
          </p:cNvSpPr>
          <p:nvPr/>
        </p:nvSpPr>
        <p:spPr bwMode="auto">
          <a:xfrm>
            <a:off x="5632847" y="1275160"/>
            <a:ext cx="2390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latin typeface="UTM-Aov"/>
                <a:cs typeface="Times New Roman" panose="02020603050405020304" pitchFamily="18" charset="0"/>
              </a:rPr>
              <a:t>Theo TUỐC - GHÊ - NHÉP </a:t>
            </a:r>
          </a:p>
        </p:txBody>
      </p:sp>
    </p:spTree>
    <p:extLst>
      <p:ext uri="{BB962C8B-B14F-4D97-AF65-F5344CB8AC3E}">
        <p14:creationId xmlns:p14="http://schemas.microsoft.com/office/powerpoint/2010/main" val="2405227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17" y="1114425"/>
            <a:ext cx="275391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8613" y="1562100"/>
            <a:ext cx="3781425" cy="313932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vi-VN" sz="3300" i="1" dirty="0">
                <a:solidFill>
                  <a:srgbClr val="CC00CC"/>
                </a:solidFill>
              </a:rPr>
              <a:t>Sức mạnh vô hình là sức mạnh của tình thương, sức mạnh của tình mẹ, một tình cảm tự nhiên, bản năng.</a:t>
            </a:r>
            <a:endParaRPr lang="en-US" sz="3300" i="1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6816" y="466726"/>
            <a:ext cx="279082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700"/>
              <a:t>Tập đọc</a:t>
            </a:r>
            <a:r>
              <a:rPr lang="en-US" sz="2700"/>
              <a:t>: </a:t>
            </a:r>
            <a:r>
              <a:rPr lang="en-US" sz="2700" b="1">
                <a:solidFill>
                  <a:srgbClr val="FF0000"/>
                </a:solidFill>
              </a:rPr>
              <a:t>CON SẺ</a:t>
            </a:r>
            <a:endParaRPr lang="vi-VN" sz="2700" b="1" dirty="0">
              <a:solidFill>
                <a:srgbClr val="FF0000"/>
              </a:solidFill>
            </a:endParaRPr>
          </a:p>
        </p:txBody>
      </p:sp>
      <p:sp>
        <p:nvSpPr>
          <p:cNvPr id="68613" name="TextBox 7"/>
          <p:cNvSpPr txBox="1">
            <a:spLocks noChangeArrowheads="1"/>
          </p:cNvSpPr>
          <p:nvPr/>
        </p:nvSpPr>
        <p:spPr bwMode="auto">
          <a:xfrm>
            <a:off x="5381625" y="885825"/>
            <a:ext cx="23907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Theo TUỐC - GHÊ - NHÉP </a:t>
            </a:r>
          </a:p>
        </p:txBody>
      </p:sp>
    </p:spTree>
    <p:extLst>
      <p:ext uri="{BB962C8B-B14F-4D97-AF65-F5344CB8AC3E}">
        <p14:creationId xmlns:p14="http://schemas.microsoft.com/office/powerpoint/2010/main" val="3105995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963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7" name="Group 9"/>
          <p:cNvGrpSpPr>
            <a:grpSpLocks/>
          </p:cNvGrpSpPr>
          <p:nvPr/>
        </p:nvGrpSpPr>
        <p:grpSpPr bwMode="auto">
          <a:xfrm>
            <a:off x="1271588" y="900113"/>
            <a:ext cx="4800600" cy="2436019"/>
            <a:chOff x="144" y="288"/>
            <a:chExt cx="5376" cy="2718"/>
          </a:xfrm>
        </p:grpSpPr>
        <p:sp>
          <p:nvSpPr>
            <p:cNvPr id="6" name="AutoShape 5" descr="Dotted diamond"/>
            <p:cNvSpPr>
              <a:spLocks noChangeArrowheads="1"/>
            </p:cNvSpPr>
            <p:nvPr/>
          </p:nvSpPr>
          <p:spPr bwMode="auto">
            <a:xfrm>
              <a:off x="624" y="288"/>
              <a:ext cx="4896" cy="1247"/>
            </a:xfrm>
            <a:prstGeom prst="wedgeRoundRectCallout">
              <a:avLst>
                <a:gd name="adj1" fmla="val -42500"/>
                <a:gd name="adj2" fmla="val 982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r>
                <a:rPr lang="en-US" altLang="en-US" sz="2250" b="1" dirty="0">
                  <a:cs typeface="Arial" panose="020B0604020202020204" pitchFamily="34" charset="0"/>
                </a:rPr>
                <a:t>** Vì sao sẻ mẹ có được lòng dũng cảm và sức mạnh tinh thần to lớn như vậy?</a:t>
              </a:r>
            </a:p>
          </p:txBody>
        </p:sp>
        <p:pic>
          <p:nvPicPr>
            <p:cNvPr id="69642" name="Picture 6" descr="happyface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6"/>
              <a:ext cx="864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01578" y="2489598"/>
            <a:ext cx="4251722" cy="2010965"/>
            <a:chOff x="3482787" y="3282454"/>
            <a:chExt cx="7557247" cy="3575546"/>
          </a:xfrm>
        </p:grpSpPr>
        <p:sp>
          <p:nvSpPr>
            <p:cNvPr id="9" name="Folded Corner 8"/>
            <p:cNvSpPr/>
            <p:nvPr/>
          </p:nvSpPr>
          <p:spPr>
            <a:xfrm>
              <a:off x="3482787" y="3282454"/>
              <a:ext cx="7557247" cy="3575546"/>
            </a:xfrm>
            <a:prstGeom prst="foldedCorne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50"/>
            </a:p>
          </p:txBody>
        </p:sp>
        <p:sp>
          <p:nvSpPr>
            <p:cNvPr id="69640" name="TextBox 9"/>
            <p:cNvSpPr txBox="1">
              <a:spLocks noChangeArrowheads="1"/>
            </p:cNvSpPr>
            <p:nvPr/>
          </p:nvSpPr>
          <p:spPr bwMode="auto">
            <a:xfrm>
              <a:off x="3765177" y="3751728"/>
              <a:ext cx="6696637" cy="293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…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vì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sẻ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mẹ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rất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thương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sẻ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con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bé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bỏng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,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sẵn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sàng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đem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tất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cả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sức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lực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và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tính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mạng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của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mình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để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cứu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con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thoát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khỏi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cái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25" b="1" dirty="0" err="1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chết</a:t>
              </a:r>
              <a:r>
                <a:rPr lang="en-US" altLang="en-US" sz="2025" b="1" dirty="0">
                  <a:solidFill>
                    <a:srgbClr val="C00000"/>
                  </a:solidFill>
                  <a:latin typeface="UTM-Aov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7477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68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4"/>
            <a:ext cx="9144000" cy="500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1815702" y="1026319"/>
            <a:ext cx="4966097" cy="1134666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vi-VN" altLang="en-US" sz="2025" b="1" dirty="0">
                <a:solidFill>
                  <a:schemeClr val="tx1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25" b="1" dirty="0">
                <a:solidFill>
                  <a:schemeClr val="tx1"/>
                </a:solidFill>
                <a:latin typeface="UTM-Aov"/>
                <a:cs typeface="Times New Roman" panose="02020603050405020304" pitchFamily="18" charset="0"/>
              </a:rPr>
              <a:t>4 / </a:t>
            </a:r>
            <a:r>
              <a:rPr lang="vi-VN" altLang="en-US" sz="2025" b="1" dirty="0">
                <a:solidFill>
                  <a:schemeClr val="tx1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25" b="1" dirty="0">
                <a:solidFill>
                  <a:schemeClr val="tx1"/>
                </a:solidFill>
                <a:latin typeface="UTM-Aov"/>
                <a:cs typeface="Times New Roman" panose="02020603050405020304" pitchFamily="18" charset="0"/>
              </a:rPr>
              <a:t>Vì sao tác giả bày tỏ lòng kính </a:t>
            </a:r>
            <a:r>
              <a:rPr lang="vi-VN" altLang="en-US" sz="2025" b="1" dirty="0">
                <a:solidFill>
                  <a:schemeClr val="tx1"/>
                </a:solidFill>
                <a:latin typeface="UTM-Aov"/>
                <a:cs typeface="Times New Roman" panose="02020603050405020304" pitchFamily="18" charset="0"/>
              </a:rPr>
              <a:t>     </a:t>
            </a:r>
            <a:r>
              <a:rPr lang="en-US" altLang="en-US" sz="2025" b="1" dirty="0">
                <a:solidFill>
                  <a:schemeClr val="tx1"/>
                </a:solidFill>
                <a:latin typeface="UTM-Aov"/>
                <a:cs typeface="Times New Roman" panose="02020603050405020304" pitchFamily="18" charset="0"/>
              </a:rPr>
              <a:t>phục đối với con sẻ bé nhỏ?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2314575"/>
            <a:ext cx="662939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25" b="1" dirty="0">
                <a:solidFill>
                  <a:srgbClr val="C00000"/>
                </a:solidFill>
              </a:rPr>
              <a:t>	</a:t>
            </a:r>
            <a:r>
              <a:rPr lang="en-US" altLang="en-US" sz="2025" b="1" dirty="0" err="1">
                <a:solidFill>
                  <a:srgbClr val="C00000"/>
                </a:solidFill>
              </a:rPr>
              <a:t>Hành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động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của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sẻ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già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nhỏ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bé</a:t>
            </a:r>
            <a:r>
              <a:rPr lang="en-US" altLang="en-US" sz="2025" b="1" dirty="0">
                <a:solidFill>
                  <a:srgbClr val="C00000"/>
                </a:solidFill>
              </a:rPr>
              <a:t>, </a:t>
            </a:r>
            <a:r>
              <a:rPr lang="en-US" altLang="en-US" sz="2025" b="1" dirty="0" err="1">
                <a:solidFill>
                  <a:srgbClr val="C00000"/>
                </a:solidFill>
              </a:rPr>
              <a:t>dám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dũng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cảm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đối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đầu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với</a:t>
            </a:r>
            <a:r>
              <a:rPr lang="en-US" altLang="en-US" sz="2025" b="1" dirty="0">
                <a:solidFill>
                  <a:srgbClr val="C00000"/>
                </a:solidFill>
              </a:rPr>
              <a:t> con </a:t>
            </a:r>
            <a:r>
              <a:rPr lang="en-US" altLang="en-US" sz="2025" b="1" dirty="0" err="1">
                <a:solidFill>
                  <a:srgbClr val="C00000"/>
                </a:solidFill>
              </a:rPr>
              <a:t>chó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săn</a:t>
            </a:r>
            <a:r>
              <a:rPr lang="en-US" altLang="en-US" sz="2025" b="1" dirty="0">
                <a:solidFill>
                  <a:srgbClr val="C00000"/>
                </a:solidFill>
              </a:rPr>
              <a:t> to </a:t>
            </a:r>
            <a:r>
              <a:rPr lang="en-US" altLang="en-US" sz="2025" b="1" dirty="0" err="1">
                <a:solidFill>
                  <a:srgbClr val="C00000"/>
                </a:solidFill>
              </a:rPr>
              <a:t>lớn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và</a:t>
            </a:r>
            <a:r>
              <a:rPr lang="en-US" altLang="en-US" sz="2025" b="1" dirty="0">
                <a:solidFill>
                  <a:srgbClr val="C00000"/>
                </a:solidFill>
              </a:rPr>
              <a:t> hung </a:t>
            </a:r>
            <a:r>
              <a:rPr lang="en-US" altLang="en-US" sz="2025" b="1" dirty="0" err="1">
                <a:solidFill>
                  <a:srgbClr val="C00000"/>
                </a:solidFill>
              </a:rPr>
              <a:t>dữ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để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cứu</a:t>
            </a:r>
            <a:r>
              <a:rPr lang="en-US" altLang="en-US" sz="2025" b="1" dirty="0">
                <a:solidFill>
                  <a:srgbClr val="C00000"/>
                </a:solidFill>
              </a:rPr>
              <a:t> con </a:t>
            </a:r>
            <a:r>
              <a:rPr lang="en-US" altLang="en-US" sz="2025" b="1" dirty="0" err="1">
                <a:solidFill>
                  <a:srgbClr val="C00000"/>
                </a:solidFill>
              </a:rPr>
              <a:t>là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hành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động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đáng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trân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trọng</a:t>
            </a:r>
            <a:r>
              <a:rPr lang="en-US" altLang="en-US" sz="2025" b="1" dirty="0">
                <a:solidFill>
                  <a:srgbClr val="C00000"/>
                </a:solidFill>
              </a:rPr>
              <a:t>, </a:t>
            </a:r>
            <a:r>
              <a:rPr lang="en-US" altLang="en-US" sz="2025" b="1" dirty="0" err="1">
                <a:solidFill>
                  <a:srgbClr val="C00000"/>
                </a:solidFill>
              </a:rPr>
              <a:t>khiến</a:t>
            </a:r>
            <a:r>
              <a:rPr lang="en-US" altLang="en-US" sz="2025" b="1" dirty="0">
                <a:solidFill>
                  <a:srgbClr val="C00000"/>
                </a:solidFill>
              </a:rPr>
              <a:t> con </a:t>
            </a:r>
            <a:r>
              <a:rPr lang="en-US" altLang="en-US" sz="2025" b="1" dirty="0" err="1">
                <a:solidFill>
                  <a:srgbClr val="C00000"/>
                </a:solidFill>
              </a:rPr>
              <a:t>người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phải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cảm</a:t>
            </a:r>
            <a:r>
              <a:rPr lang="en-US" altLang="en-US" sz="2025" b="1" dirty="0">
                <a:solidFill>
                  <a:srgbClr val="C00000"/>
                </a:solidFill>
              </a:rPr>
              <a:t> </a:t>
            </a:r>
            <a:r>
              <a:rPr lang="en-US" altLang="en-US" sz="2025" b="1" dirty="0" err="1">
                <a:solidFill>
                  <a:srgbClr val="C00000"/>
                </a:solidFill>
              </a:rPr>
              <a:t>phục</a:t>
            </a:r>
            <a:r>
              <a:rPr lang="en-US" altLang="en-US" sz="2025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199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784770"/>
              </p:ext>
            </p:extLst>
          </p:nvPr>
        </p:nvGraphicFramePr>
        <p:xfrm>
          <a:off x="1821657" y="1257300"/>
          <a:ext cx="5722144" cy="3692129"/>
        </p:xfrm>
        <a:graphic>
          <a:graphicData uri="http://schemas.openxmlformats.org/drawingml/2006/table">
            <a:tbl>
              <a:tblPr/>
              <a:tblGrid>
                <a:gridCol w="2315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6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Luyện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TM-Aov"/>
                        </a:rPr>
                        <a:t>đọc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UTM-Aov"/>
                      </a:endParaRPr>
                    </a:p>
                  </a:txBody>
                  <a:tcPr marL="51430" marR="51430" marT="25724" marB="2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Tìm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hiểu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bài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51430" marR="51430" marT="25724" marB="2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51430" marR="51430" marT="25724" marB="2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</a:p>
                  </a:txBody>
                  <a:tcPr marL="51430" marR="51430" marT="25724" marB="2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717" name="TextBox 6"/>
          <p:cNvSpPr txBox="1">
            <a:spLocks noChangeArrowheads="1"/>
          </p:cNvSpPr>
          <p:nvPr/>
        </p:nvSpPr>
        <p:spPr bwMode="auto">
          <a:xfrm>
            <a:off x="4132660" y="1865710"/>
            <a:ext cx="2728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1800" b="1">
                <a:solidFill>
                  <a:srgbClr val="C00000"/>
                </a:solidFill>
                <a:latin typeface="UTM-Aov"/>
              </a:rPr>
              <a:t>1.</a:t>
            </a:r>
            <a:r>
              <a:rPr lang="en-US" altLang="en-US" sz="1800" b="1">
                <a:solidFill>
                  <a:srgbClr val="C00000"/>
                </a:solidFill>
                <a:latin typeface="UTM-Aov"/>
              </a:rPr>
              <a:t>Sự xuất hiện của sẻ con.</a:t>
            </a:r>
          </a:p>
        </p:txBody>
      </p:sp>
      <p:sp>
        <p:nvSpPr>
          <p:cNvPr id="72718" name="TextBox 3"/>
          <p:cNvSpPr txBox="1">
            <a:spLocks noChangeArrowheads="1"/>
          </p:cNvSpPr>
          <p:nvPr/>
        </p:nvSpPr>
        <p:spPr bwMode="auto">
          <a:xfrm>
            <a:off x="4179094" y="2455069"/>
            <a:ext cx="29598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1800" b="1">
                <a:solidFill>
                  <a:srgbClr val="C00000"/>
                </a:solidFill>
                <a:latin typeface="UTM-Aov"/>
              </a:rPr>
              <a:t>2.</a:t>
            </a:r>
            <a:r>
              <a:rPr lang="en-US" altLang="en-US" sz="1800" b="1">
                <a:solidFill>
                  <a:srgbClr val="C00000"/>
                </a:solidFill>
                <a:latin typeface="UTM-Aov"/>
              </a:rPr>
              <a:t>Cuộc đối đầu giữa sẻ mẹ bé nhỏ và con chó khổng lồ.</a:t>
            </a:r>
            <a:endParaRPr lang="en-US" altLang="en-US" sz="1800">
              <a:solidFill>
                <a:srgbClr val="C00000"/>
              </a:solidFill>
              <a:latin typeface="UTM-Aov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912" y="1914526"/>
            <a:ext cx="1928813" cy="3347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575" b="1" dirty="0" err="1">
                <a:solidFill>
                  <a:schemeClr val="bg2">
                    <a:lumMod val="25000"/>
                  </a:schemeClr>
                </a:solidFill>
                <a:latin typeface="UTM-Aov"/>
              </a:rPr>
              <a:t>tuồng</a:t>
            </a:r>
            <a:r>
              <a:rPr lang="en-US" sz="1575" b="1" dirty="0">
                <a:solidFill>
                  <a:schemeClr val="bg2">
                    <a:lumMod val="25000"/>
                  </a:schemeClr>
                </a:solidFill>
                <a:latin typeface="UTM-Aov"/>
              </a:rPr>
              <a:t> </a:t>
            </a:r>
            <a:r>
              <a:rPr lang="en-US" sz="1575" b="1" dirty="0" err="1">
                <a:solidFill>
                  <a:schemeClr val="bg2">
                    <a:lumMod val="25000"/>
                  </a:schemeClr>
                </a:solidFill>
                <a:latin typeface="UTM-Aov"/>
              </a:rPr>
              <a:t>như</a:t>
            </a:r>
            <a:endParaRPr lang="en-US" sz="1575" b="1" dirty="0">
              <a:solidFill>
                <a:schemeClr val="bg2">
                  <a:lumMod val="25000"/>
                </a:schemeClr>
              </a:solidFill>
              <a:latin typeface="UTM-Aov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248" y="2275285"/>
            <a:ext cx="1768078" cy="3347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575" b="1" dirty="0" err="1">
                <a:solidFill>
                  <a:schemeClr val="bg2">
                    <a:lumMod val="25000"/>
                  </a:schemeClr>
                </a:solidFill>
                <a:latin typeface="UTM-Aov"/>
              </a:rPr>
              <a:t>tuyệt</a:t>
            </a:r>
            <a:r>
              <a:rPr lang="en-US" sz="1575" b="1" dirty="0">
                <a:solidFill>
                  <a:schemeClr val="bg2">
                    <a:lumMod val="25000"/>
                  </a:schemeClr>
                </a:solidFill>
                <a:latin typeface="UTM-Aov"/>
              </a:rPr>
              <a:t> </a:t>
            </a:r>
            <a:r>
              <a:rPr lang="en-US" sz="1575" b="1" dirty="0" err="1">
                <a:solidFill>
                  <a:schemeClr val="bg2">
                    <a:lumMod val="25000"/>
                  </a:schemeClr>
                </a:solidFill>
                <a:latin typeface="UTM-Aov"/>
              </a:rPr>
              <a:t>vọng</a:t>
            </a:r>
            <a:endParaRPr lang="en-US" sz="1575" b="1" dirty="0">
              <a:solidFill>
                <a:schemeClr val="bg2">
                  <a:lumMod val="25000"/>
                </a:schemeClr>
              </a:solidFill>
              <a:latin typeface="UTM-Aov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248" y="2749154"/>
            <a:ext cx="1468040" cy="3347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575" b="1" dirty="0" err="1">
                <a:solidFill>
                  <a:schemeClr val="bg2">
                    <a:lumMod val="25000"/>
                  </a:schemeClr>
                </a:solidFill>
                <a:latin typeface="UTM-Aov"/>
              </a:rPr>
              <a:t>cứu</a:t>
            </a:r>
            <a:r>
              <a:rPr lang="en-US" sz="1575" b="1" dirty="0">
                <a:solidFill>
                  <a:schemeClr val="bg2">
                    <a:lumMod val="25000"/>
                  </a:schemeClr>
                </a:solidFill>
                <a:latin typeface="UTM-Aov"/>
              </a:rPr>
              <a:t> con</a:t>
            </a:r>
          </a:p>
        </p:txBody>
      </p:sp>
      <p:sp>
        <p:nvSpPr>
          <p:cNvPr id="72722" name="TextBox 11"/>
          <p:cNvSpPr txBox="1">
            <a:spLocks noChangeArrowheads="1"/>
          </p:cNvSpPr>
          <p:nvPr/>
        </p:nvSpPr>
        <p:spPr bwMode="auto">
          <a:xfrm>
            <a:off x="1821656" y="3479006"/>
            <a:ext cx="23574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25" b="1">
                <a:solidFill>
                  <a:srgbClr val="FF0000"/>
                </a:solidFill>
                <a:latin typeface="UTM-Aov"/>
              </a:rPr>
              <a:t>  Bỗng,/ từ trên cây cao gần đó, một con sẻ già có bộ ức đen nhánh </a:t>
            </a:r>
            <a:r>
              <a:rPr lang="en-US" altLang="en-US" sz="1125" b="1">
                <a:solidFill>
                  <a:srgbClr val="0000FF"/>
                </a:solidFill>
                <a:latin typeface="UTM-Aov"/>
              </a:rPr>
              <a:t>lao xuống</a:t>
            </a:r>
            <a:r>
              <a:rPr lang="en-US" altLang="en-US" sz="1125" b="1">
                <a:solidFill>
                  <a:srgbClr val="FF0000"/>
                </a:solidFill>
                <a:latin typeface="UTM-Aov"/>
              </a:rPr>
              <a:t> như hòn đá / rơi trước mõm con chó.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60044" y="3467101"/>
            <a:ext cx="31849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1575" b="1">
                <a:solidFill>
                  <a:srgbClr val="C00000"/>
                </a:solidFill>
                <a:latin typeface="UTM-Aov"/>
                <a:cs typeface="Arial" panose="020B0604020202020204" pitchFamily="34" charset="0"/>
              </a:rPr>
              <a:t>3.</a:t>
            </a:r>
            <a:r>
              <a:rPr lang="en-US" altLang="en-US" sz="1575" b="1">
                <a:solidFill>
                  <a:srgbClr val="C00000"/>
                </a:solidFill>
                <a:latin typeface="UTM-Aov"/>
                <a:cs typeface="Arial" panose="020B0604020202020204" pitchFamily="34" charset="0"/>
              </a:rPr>
              <a:t>L</a:t>
            </a:r>
            <a:r>
              <a:rPr lang="en-US" altLang="en-US" sz="1800" b="1">
                <a:solidFill>
                  <a:srgbClr val="C00000"/>
                </a:solidFill>
                <a:latin typeface="UTM-Aov"/>
              </a:rPr>
              <a:t>òng thán phục của tác giả đối với hành động của con sẻ mẹ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943100" y="171450"/>
            <a:ext cx="4875610" cy="803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79" u="sng" dirty="0" err="1">
                <a:latin typeface="UTM-Aov"/>
                <a:cs typeface="Times New Roman" panose="02020603050405020304" pitchFamily="18" charset="0"/>
              </a:rPr>
              <a:t>Tập</a:t>
            </a:r>
            <a:r>
              <a:rPr lang="en-US" altLang="en-US" sz="1579" u="sng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1579" u="sng" dirty="0" err="1">
                <a:latin typeface="UTM-Aov"/>
                <a:cs typeface="Times New Roman" panose="02020603050405020304" pitchFamily="18" charset="0"/>
              </a:rPr>
              <a:t>đọc</a:t>
            </a:r>
            <a:endParaRPr lang="en-US" altLang="en-US" sz="1579" u="sng" dirty="0">
              <a:latin typeface="UTM-Aov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79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Con </a:t>
            </a:r>
            <a:r>
              <a:rPr lang="en-US" altLang="en-US" sz="1579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sẻ</a:t>
            </a:r>
            <a:endParaRPr lang="en-US" altLang="en-US" sz="1579" b="1" dirty="0">
              <a:solidFill>
                <a:srgbClr val="C00000"/>
              </a:solidFill>
              <a:latin typeface="UTM-Aov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Theo </a:t>
            </a:r>
            <a:r>
              <a:rPr lang="en-US" altLang="en-US" sz="1466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Tuốc</a:t>
            </a: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– </a:t>
            </a:r>
            <a:r>
              <a:rPr lang="en-US" altLang="en-US" sz="1466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ghê</a:t>
            </a: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– </a:t>
            </a:r>
            <a:r>
              <a:rPr lang="en-US" altLang="en-US" sz="1466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nhép</a:t>
            </a: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545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solidFill>
                <a:srgbClr val="FF0000"/>
              </a:solidFill>
              <a:latin typeface="UTM-Aov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solidFill>
                <a:srgbClr val="FF0000"/>
              </a:solidFill>
              <a:latin typeface="UTM-Aov"/>
            </a:endParaRPr>
          </a:p>
        </p:txBody>
      </p:sp>
      <p:pic>
        <p:nvPicPr>
          <p:cNvPr id="7373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" y="19950"/>
            <a:ext cx="9141311" cy="506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ave 4"/>
          <p:cNvSpPr/>
          <p:nvPr/>
        </p:nvSpPr>
        <p:spPr>
          <a:xfrm>
            <a:off x="1143000" y="733426"/>
            <a:ext cx="1741885" cy="822722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50">
              <a:solidFill>
                <a:srgbClr val="FF0000"/>
              </a:solidFill>
              <a:latin typeface="UTM-Aov"/>
            </a:endParaRPr>
          </a:p>
        </p:txBody>
      </p:sp>
      <p:sp>
        <p:nvSpPr>
          <p:cNvPr id="73734" name="TextBox 5"/>
          <p:cNvSpPr txBox="1">
            <a:spLocks noChangeArrowheads="1"/>
          </p:cNvSpPr>
          <p:nvPr/>
        </p:nvSpPr>
        <p:spPr bwMode="auto">
          <a:xfrm rot="530993">
            <a:off x="1443038" y="728559"/>
            <a:ext cx="13608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25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Nội dung:</a:t>
            </a:r>
            <a:endParaRPr lang="en-US" altLang="en-US" sz="2250">
              <a:solidFill>
                <a:srgbClr val="FF0000"/>
              </a:solidFill>
              <a:latin typeface="UTM-Aov"/>
              <a:cs typeface="Times New Roman" panose="02020603050405020304" pitchFamily="18" charset="0"/>
            </a:endParaRPr>
          </a:p>
        </p:txBody>
      </p:sp>
      <p:sp>
        <p:nvSpPr>
          <p:cNvPr id="11" name="Text Box 5" descr="Picture3"/>
          <p:cNvSpPr txBox="1">
            <a:spLocks noChangeArrowheads="1"/>
          </p:cNvSpPr>
          <p:nvPr/>
        </p:nvSpPr>
        <p:spPr bwMode="auto">
          <a:xfrm>
            <a:off x="1314449" y="1703889"/>
            <a:ext cx="4843463" cy="854080"/>
          </a:xfrm>
          <a:prstGeom prst="rect">
            <a:avLst/>
          </a:prstGeom>
          <a:solidFill>
            <a:schemeClr val="bg1"/>
          </a:solidFill>
          <a:ln w="57150" cmpd="thinThick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75" b="1">
                <a:solidFill>
                  <a:srgbClr val="FF0000"/>
                </a:solidFill>
                <a:latin typeface="UTM-Aov"/>
                <a:cs typeface="Arial" panose="020B0604020202020204" pitchFamily="34" charset="0"/>
              </a:rPr>
              <a:t>Ca ngợi hành động dũng cảm, xả thân cứu con của sẻ mẹ.</a:t>
            </a:r>
          </a:p>
        </p:txBody>
      </p:sp>
      <p:pic>
        <p:nvPicPr>
          <p:cNvPr id="12" name="Picture 11" descr="TAPDOC4_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657475"/>
            <a:ext cx="4843463" cy="180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11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1276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5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KSO_Shape"/>
          <p:cNvSpPr/>
          <p:nvPr/>
        </p:nvSpPr>
        <p:spPr bwMode="auto">
          <a:xfrm>
            <a:off x="2146698" y="715566"/>
            <a:ext cx="5063728" cy="3712369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0663">
            <a:off x="5920979" y="2850357"/>
            <a:ext cx="1164431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67" y="1154907"/>
            <a:ext cx="1097756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6" y="2712244"/>
            <a:ext cx="744141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91" y="1268017"/>
            <a:ext cx="739378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86000" y="2286001"/>
            <a:ext cx="4400550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vi-VN" altLang="zh-CN" sz="6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方正大标宋简体" panose="02010601030101010101" charset="-122"/>
                <a:cs typeface="+mn-ea"/>
                <a:sym typeface="Arial" panose="020B0604020202020204" pitchFamily="34" charset="0"/>
              </a:rPr>
              <a:t>Luyện đọc diễn cảm</a:t>
            </a:r>
            <a:endParaRPr lang="zh-CN" altLang="en-US" sz="60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方正大标宋简体" panose="0201060103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3755232" y="926307"/>
            <a:ext cx="841772" cy="1131094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altLang="zh-CN" sz="4950" b="1" noProof="1">
                <a:solidFill>
                  <a:prstClr val="white"/>
                </a:solidFill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4950" b="1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11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UTM-Aov"/>
              </a:rPr>
              <a:t>	</a:t>
            </a:r>
          </a:p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gần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bộ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ức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đen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nhánh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lao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hòn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rơi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mõm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Lông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dựng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ngược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rít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tuyệt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vọng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thảm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thiết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phía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mõm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há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răng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lao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con,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phủ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kín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Giọng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ớt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hung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khản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mắt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, con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quỷ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khổng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lồ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hi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sức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mạnh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vô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vẫn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cuốn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50581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0" y="262179"/>
            <a:ext cx="8991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UTM-Aov"/>
              </a:rPr>
              <a:t>	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/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gần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bộ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ức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đen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nhánh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lao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hòn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/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rơi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mõm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Lông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dựng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ngược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rít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tuyệt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vọng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thảm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thiết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phía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mõm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há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răng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lao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con,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phủ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kín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Giọng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ớt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hung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khản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mắt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, con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quỷ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khổng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lồ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hi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sức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mạnh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vô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vẫn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cuốn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26376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 descr="Picture3"/>
          <p:cNvSpPr txBox="1">
            <a:spLocks noChangeArrowheads="1"/>
          </p:cNvSpPr>
          <p:nvPr/>
        </p:nvSpPr>
        <p:spPr bwMode="auto">
          <a:xfrm>
            <a:off x="1355464" y="895350"/>
            <a:ext cx="6457950" cy="11079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 cmpd="thinThick" algn="ctr">
            <a:solidFill>
              <a:srgbClr val="FF99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Ca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ngợi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hành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động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dũng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cảm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,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xả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thân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cứu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con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của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mẹ</a:t>
            </a:r>
            <a:r>
              <a:rPr lang="en-US" altLang="en-US" sz="3300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TAPDOC4_0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63" y="2114550"/>
            <a:ext cx="6457950" cy="2400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0"/>
            <a:ext cx="2187137" cy="692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0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-Aov"/>
                <a:cs typeface="Times New Roman" pitchFamily="18" charset="0"/>
              </a:rPr>
              <a:t>Nội</a:t>
            </a:r>
            <a:r>
              <a:rPr lang="en-US" sz="4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-Aov"/>
                <a:cs typeface="Times New Roman" pitchFamily="18" charset="0"/>
              </a:rPr>
              <a:t> dung:</a:t>
            </a:r>
          </a:p>
        </p:txBody>
      </p:sp>
    </p:spTree>
    <p:extLst>
      <p:ext uri="{BB962C8B-B14F-4D97-AF65-F5344CB8AC3E}">
        <p14:creationId xmlns:p14="http://schemas.microsoft.com/office/powerpoint/2010/main" val="3473690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8">
            <a:extLst>
              <a:ext uri="{FF2B5EF4-FFF2-40B4-BE49-F238E27FC236}">
                <a16:creationId xmlns:a16="http://schemas.microsoft.com/office/drawing/2014/main" id="{C22A9108-1BDC-4F20-BD78-3719293CC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884635"/>
            <a:ext cx="70723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F686C3-8E10-4484-ADDC-B1055BD9776B}"/>
              </a:ext>
            </a:extLst>
          </p:cNvPr>
          <p:cNvGrpSpPr/>
          <p:nvPr/>
        </p:nvGrpSpPr>
        <p:grpSpPr>
          <a:xfrm>
            <a:off x="1066800" y="404121"/>
            <a:ext cx="7238999" cy="2023394"/>
            <a:chOff x="3352800" y="609600"/>
            <a:chExt cx="5791200" cy="4493144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E50F8AB-B8AA-4176-B8AE-B3318226605F}"/>
                </a:ext>
              </a:extLst>
            </p:cNvPr>
            <p:cNvSpPr/>
            <p:nvPr/>
          </p:nvSpPr>
          <p:spPr>
            <a:xfrm>
              <a:off x="3352800" y="609600"/>
              <a:ext cx="5791200" cy="4493144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>
                <a:latin typeface="UTM-Aov"/>
              </a:endParaRPr>
            </a:p>
          </p:txBody>
        </p:sp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4CA7F2F4-727D-4499-B4E3-CF7C0CC89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810" y="609600"/>
              <a:ext cx="5592190" cy="388995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sz="1950" dirty="0" err="1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Chọn</a:t>
              </a:r>
              <a:r>
                <a:rPr lang="en-US" sz="1950" dirty="0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sz="1950" dirty="0" err="1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câu</a:t>
              </a:r>
              <a:r>
                <a:rPr lang="en-US" sz="1950" dirty="0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sz="1950" dirty="0" err="1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đúng</a:t>
              </a:r>
              <a:r>
                <a:rPr lang="en-US" sz="1950" dirty="0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.</a:t>
              </a:r>
              <a:endParaRPr lang="en-US" sz="1950" dirty="0">
                <a:latin typeface="UTM-Aov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1950" b="1" dirty="0" err="1">
                  <a:solidFill>
                    <a:srgbClr val="0000FF"/>
                  </a:solidFill>
                  <a:latin typeface="UTM-Aov"/>
                </a:rPr>
                <a:t>Câu</a:t>
              </a:r>
              <a:r>
                <a:rPr lang="en-US" altLang="en-US" sz="1950" b="1" dirty="0">
                  <a:solidFill>
                    <a:srgbClr val="0000FF"/>
                  </a:solidFill>
                  <a:latin typeface="UTM-Aov"/>
                </a:rPr>
                <a:t> 1: </a:t>
              </a:r>
              <a:r>
                <a:rPr lang="en-US" altLang="en-US" sz="2000" dirty="0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Ý </a:t>
              </a:r>
              <a:r>
                <a:rPr lang="en-US" altLang="en-US" sz="2000" dirty="0" err="1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kiến</a:t>
              </a:r>
              <a:r>
                <a:rPr lang="en-US" altLang="en-US" sz="2000" dirty="0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Cô-péc-ních</a:t>
              </a:r>
              <a:r>
                <a:rPr lang="en-US" altLang="en-US" sz="2000" dirty="0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gì</a:t>
              </a:r>
              <a:r>
                <a:rPr lang="en-US" altLang="en-US" sz="2000" dirty="0">
                  <a:solidFill>
                    <a:srgbClr val="0000FF"/>
                  </a:solidFill>
                  <a:latin typeface="UTM-Aov"/>
                  <a:cs typeface="Times New Roman" panose="02020603050405020304" pitchFamily="18" charset="0"/>
                </a:rPr>
                <a:t>?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	A.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Trái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đất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đứng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yên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một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chỗ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	B.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Trái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đất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quay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quanh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mặt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trời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	C.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Mặt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trời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quay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quanh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trái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UTM-Aov"/>
                  <a:cs typeface="Times New Roman" panose="02020603050405020304" pitchFamily="18" charset="0"/>
                </a:rPr>
                <a:t>đất</a:t>
              </a:r>
              <a:r>
                <a:rPr lang="en-US" altLang="en-US" sz="2000" dirty="0">
                  <a:latin typeface="UTM-Aov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3D1411-7275-40ED-A283-E97B66B8831F}"/>
              </a:ext>
            </a:extLst>
          </p:cNvPr>
          <p:cNvSpPr/>
          <p:nvPr/>
        </p:nvSpPr>
        <p:spPr>
          <a:xfrm>
            <a:off x="1037656" y="2632684"/>
            <a:ext cx="7238999" cy="229755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latin typeface="UTM-Aov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570EAE25-5468-4106-AA2F-241F5592F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15786"/>
            <a:ext cx="6810602" cy="1515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450"/>
              </a:spcAft>
              <a:buNone/>
            </a:pPr>
            <a:r>
              <a:rPr lang="en-US" sz="1950" b="1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Câu</a:t>
            </a:r>
            <a:r>
              <a:rPr lang="en-US" sz="1950" b="1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2:</a:t>
            </a:r>
            <a:r>
              <a:rPr lang="en-US" sz="195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ca </a:t>
            </a:r>
            <a:r>
              <a:rPr lang="en-US" altLang="en-US" sz="2000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ngợi</a:t>
            </a:r>
            <a:r>
              <a:rPr lang="en-US" altLang="en-US" sz="20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khoa </a:t>
            </a:r>
            <a:r>
              <a:rPr lang="en-US" altLang="en-US" sz="2000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	A.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Dũng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chiến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đấu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kẻ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thù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	B. 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Dũng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chiến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đấu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thiên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nhiên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	C.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Dũng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vệ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chân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lí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 khoa </a:t>
            </a:r>
            <a:r>
              <a:rPr lang="en-US" altLang="en-US" sz="2000" dirty="0" err="1">
                <a:latin typeface="UTM-Aov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UTM-Aov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CE99ED-AB3F-4810-9539-FB774C71CED3}"/>
              </a:ext>
            </a:extLst>
          </p:cNvPr>
          <p:cNvSpPr/>
          <p:nvPr/>
        </p:nvSpPr>
        <p:spPr>
          <a:xfrm>
            <a:off x="2006203" y="3962730"/>
            <a:ext cx="407194" cy="39171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06">
              <a:latin typeface="UTM-Aov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D1C566-E3E6-456E-A8C8-4B636D2095B8}"/>
              </a:ext>
            </a:extLst>
          </p:cNvPr>
          <p:cNvSpPr/>
          <p:nvPr/>
        </p:nvSpPr>
        <p:spPr>
          <a:xfrm>
            <a:off x="2209800" y="1413801"/>
            <a:ext cx="407194" cy="39171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06">
              <a:latin typeface="UTM-Aov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50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Trò chơi: Ô cửa bí mật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2628900"/>
            <a:ext cx="6172200" cy="2057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Ô </a:t>
            </a:r>
            <a:r>
              <a:rPr lang="en-US" altLang="en-US" sz="2400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</a:rPr>
              <a:t> 1: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Vì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sao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mẹ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lại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bất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chấp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nguy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hiểm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để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lao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xuống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cứu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UTM-Aov"/>
                <a:cs typeface="Times New Roman" panose="02020603050405020304" pitchFamily="18" charset="0"/>
              </a:rPr>
              <a:t>sẻ</a:t>
            </a:r>
            <a:r>
              <a:rPr lang="en-US" altLang="en-US" sz="2400" i="1" dirty="0">
                <a:latin typeface="UTM-Aov"/>
                <a:cs typeface="Times New Roman" panose="02020603050405020304" pitchFamily="18" charset="0"/>
              </a:rPr>
              <a:t> con?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FF"/>
              </a:solidFill>
              <a:latin typeface="UTM-Aov"/>
              <a:cs typeface="Times New Roman" panose="02020603050405020304" pitchFamily="18" charset="0"/>
            </a:endParaRPr>
          </a:p>
        </p:txBody>
      </p:sp>
      <p:pic>
        <p:nvPicPr>
          <p:cNvPr id="6" name="Picture 5" descr="O cu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971551"/>
            <a:ext cx="1100138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 cua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971550"/>
            <a:ext cx="1096566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 cua 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971550"/>
            <a:ext cx="10977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3000" y="2476500"/>
            <a:ext cx="6172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700" kern="0" dirty="0">
                <a:solidFill>
                  <a:srgbClr val="0000FF"/>
                </a:solidFill>
                <a:latin typeface="UTM-Aov"/>
                <a:cs typeface="Times New Roman" pitchFamily="18" charset="0"/>
              </a:rPr>
              <a:t>Ô </a:t>
            </a:r>
            <a:r>
              <a:rPr lang="en-US" sz="2700" kern="0" dirty="0" err="1">
                <a:solidFill>
                  <a:srgbClr val="0000FF"/>
                </a:solidFill>
                <a:latin typeface="UTM-Aov"/>
                <a:cs typeface="Times New Roman" pitchFamily="18" charset="0"/>
              </a:rPr>
              <a:t>cửa</a:t>
            </a:r>
            <a:r>
              <a:rPr lang="en-US" sz="2700" kern="0" dirty="0">
                <a:solidFill>
                  <a:srgbClr val="0000FF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2700" kern="0" dirty="0" err="1">
                <a:solidFill>
                  <a:srgbClr val="0000FF"/>
                </a:solidFill>
                <a:latin typeface="UTM-Aov"/>
                <a:cs typeface="Times New Roman" pitchFamily="18" charset="0"/>
              </a:rPr>
              <a:t>số</a:t>
            </a:r>
            <a:r>
              <a:rPr lang="en-US" sz="2700" kern="0" dirty="0">
                <a:solidFill>
                  <a:srgbClr val="0000FF"/>
                </a:solidFill>
                <a:latin typeface="UTM-Aov"/>
                <a:cs typeface="Times New Roman" pitchFamily="18" charset="0"/>
              </a:rPr>
              <a:t> 2:</a:t>
            </a:r>
          </a:p>
          <a:p>
            <a:pPr marL="257175" indent="-257175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700" i="1" kern="0" dirty="0" err="1">
                <a:latin typeface="UTM-Aov"/>
                <a:cs typeface="Times New Roman" pitchFamily="18" charset="0"/>
              </a:rPr>
              <a:t>Em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hãy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nêu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lại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nội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dung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của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bài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tập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đọc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Con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sẻ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0" y="2628900"/>
            <a:ext cx="617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700" kern="0" dirty="0">
                <a:solidFill>
                  <a:srgbClr val="0000FF"/>
                </a:solidFill>
                <a:latin typeface="UTM-Aov"/>
                <a:cs typeface="Times New Roman" pitchFamily="18" charset="0"/>
              </a:rPr>
              <a:t>Ô </a:t>
            </a:r>
            <a:r>
              <a:rPr lang="en-US" sz="2700" kern="0" dirty="0" err="1">
                <a:solidFill>
                  <a:srgbClr val="0000FF"/>
                </a:solidFill>
                <a:latin typeface="UTM-Aov"/>
                <a:cs typeface="Times New Roman" pitchFamily="18" charset="0"/>
              </a:rPr>
              <a:t>cửa</a:t>
            </a:r>
            <a:r>
              <a:rPr lang="en-US" sz="2700" kern="0" dirty="0">
                <a:solidFill>
                  <a:srgbClr val="0000FF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2700" kern="0" dirty="0" err="1">
                <a:solidFill>
                  <a:srgbClr val="0000FF"/>
                </a:solidFill>
                <a:latin typeface="UTM-Aov"/>
                <a:cs typeface="Times New Roman" pitchFamily="18" charset="0"/>
              </a:rPr>
              <a:t>số</a:t>
            </a:r>
            <a:r>
              <a:rPr lang="en-US" sz="2700" kern="0" dirty="0">
                <a:solidFill>
                  <a:srgbClr val="0000FF"/>
                </a:solidFill>
                <a:latin typeface="UTM-Aov"/>
                <a:cs typeface="Times New Roman" pitchFamily="18" charset="0"/>
              </a:rPr>
              <a:t> 3:</a:t>
            </a:r>
          </a:p>
          <a:p>
            <a:pPr marL="257175" indent="-257175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700" i="1" kern="0" dirty="0" err="1">
                <a:latin typeface="UTM-Aov"/>
                <a:cs typeface="Times New Roman" pitchFamily="18" charset="0"/>
              </a:rPr>
              <a:t>Em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học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được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gì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qua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bài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tập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đọc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 Con </a:t>
            </a:r>
            <a:r>
              <a:rPr lang="en-US" sz="2700" i="1" kern="0" dirty="0" err="1">
                <a:latin typeface="UTM-Aov"/>
                <a:cs typeface="Times New Roman" pitchFamily="18" charset="0"/>
              </a:rPr>
              <a:t>sẻ</a:t>
            </a:r>
            <a:r>
              <a:rPr lang="en-US" sz="2700" i="1" kern="0" dirty="0">
                <a:latin typeface="UTM-Aov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812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4755" grpId="0" build="p"/>
      <p:bldP spid="74755" grpId="1" build="p"/>
      <p:bldP spid="9" grpId="0"/>
      <p:bldP spid="9" grpId="1"/>
      <p:bldP spid="10" grpId="0"/>
      <p:bldP spid="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29" y="4626769"/>
            <a:ext cx="5143500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 rot="10800000">
            <a:off x="761999" y="897727"/>
            <a:ext cx="7848599" cy="1381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Hoạt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động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tiếp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nối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sau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bài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học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Utm aw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43000" y="2356248"/>
            <a:ext cx="7076162" cy="161582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143000" y="2356248"/>
            <a:ext cx="72485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</a:t>
            </a: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73552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457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6" descr="240px-Turgenev_by_Rep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7" y="1620838"/>
            <a:ext cx="2231223" cy="2909887"/>
          </a:xfrm>
        </p:spPr>
      </p:pic>
      <p:sp>
        <p:nvSpPr>
          <p:cNvPr id="8" name="TextBox 7"/>
          <p:cNvSpPr txBox="1"/>
          <p:nvPr/>
        </p:nvSpPr>
        <p:spPr>
          <a:xfrm>
            <a:off x="4495800" y="4572000"/>
            <a:ext cx="30289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rgbClr val="FF0000"/>
                </a:solidFill>
                <a:latin typeface="UTM-Aov"/>
              </a:rPr>
              <a:t>Tuốc</a:t>
            </a:r>
            <a:r>
              <a:rPr lang="en-US" sz="2000" dirty="0">
                <a:solidFill>
                  <a:srgbClr val="FF0000"/>
                </a:solidFill>
                <a:latin typeface="UTM-Aov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UTM-Aov"/>
              </a:rPr>
              <a:t>Ghê</a:t>
            </a:r>
            <a:r>
              <a:rPr lang="en-US" sz="2000" dirty="0">
                <a:solidFill>
                  <a:srgbClr val="FF0000"/>
                </a:solidFill>
                <a:latin typeface="UTM-Aov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UTM-Aov"/>
              </a:rPr>
              <a:t>Nhép</a:t>
            </a:r>
            <a:endParaRPr lang="en-US" sz="2000" dirty="0">
              <a:solidFill>
                <a:srgbClr val="FF0000"/>
              </a:solidFill>
              <a:latin typeface="UTM-Aov"/>
            </a:endParaRPr>
          </a:p>
        </p:txBody>
      </p:sp>
      <p:sp>
        <p:nvSpPr>
          <p:cNvPr id="51206" name="TextBox 8"/>
          <p:cNvSpPr txBox="1">
            <a:spLocks noChangeArrowheads="1"/>
          </p:cNvSpPr>
          <p:nvPr/>
        </p:nvSpPr>
        <p:spPr bwMode="auto">
          <a:xfrm>
            <a:off x="914400" y="716769"/>
            <a:ext cx="7620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Ivan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Tuốc-Ghê-Nhép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(1818-1883)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là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tác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giả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nổi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tiếng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áng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văn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“</a:t>
            </a:r>
            <a:r>
              <a:rPr lang="en-US" altLang="en-US" sz="2100" u="sng" dirty="0" err="1">
                <a:solidFill>
                  <a:srgbClr val="0070C0"/>
                </a:solidFill>
                <a:latin typeface="UTM-Aov"/>
                <a:cs typeface="Times New Roman" panose="02020603050405020304" pitchFamily="18" charset="0"/>
              </a:rPr>
              <a:t>trong</a:t>
            </a:r>
            <a:r>
              <a:rPr lang="en-US" altLang="en-US" sz="2100" u="sng" dirty="0">
                <a:solidFill>
                  <a:srgbClr val="0070C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u="sng" dirty="0" err="1">
                <a:solidFill>
                  <a:srgbClr val="0070C0"/>
                </a:solidFill>
                <a:latin typeface="UTM-Aov"/>
                <a:cs typeface="Times New Roman" panose="02020603050405020304" pitchFamily="18" charset="0"/>
              </a:rPr>
              <a:t>sáng</a:t>
            </a:r>
            <a:r>
              <a:rPr lang="en-US" altLang="en-US" sz="2100" u="sng" dirty="0">
                <a:solidFill>
                  <a:srgbClr val="0070C0"/>
                </a:solidFill>
                <a:latin typeface="UTM-Aov"/>
                <a:cs typeface="Times New Roman" panose="02020603050405020304" pitchFamily="18" charset="0"/>
              </a:rPr>
              <a:t>, </a:t>
            </a:r>
            <a:r>
              <a:rPr lang="en-US" altLang="en-US" sz="2100" u="sng" dirty="0" err="1">
                <a:solidFill>
                  <a:srgbClr val="0070C0"/>
                </a:solidFill>
                <a:latin typeface="UTM-Aov"/>
                <a:cs typeface="Times New Roman" panose="02020603050405020304" pitchFamily="18" charset="0"/>
              </a:rPr>
              <a:t>mẫu</a:t>
            </a:r>
            <a:r>
              <a:rPr lang="en-US" altLang="en-US" sz="2100" u="sng" dirty="0">
                <a:solidFill>
                  <a:srgbClr val="0070C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u="sng" dirty="0" err="1">
                <a:solidFill>
                  <a:srgbClr val="0070C0"/>
                </a:solidFill>
                <a:latin typeface="UTM-Aov"/>
                <a:cs typeface="Times New Roman" panose="02020603050405020304" pitchFamily="18" charset="0"/>
              </a:rPr>
              <a:t>mực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”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nền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văn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học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cổ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điển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Nga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Tác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phẩm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đầu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tay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ông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: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Bút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kí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người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đi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UTM-Aov"/>
                <a:cs typeface="Times New Roman" panose="02020603050405020304" pitchFamily="18" charset="0"/>
              </a:rPr>
              <a:t>săn</a:t>
            </a:r>
            <a:r>
              <a:rPr lang="en-US" altLang="en-US" sz="2100" dirty="0">
                <a:latin typeface="UTM-Aov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92800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143000" y="813197"/>
            <a:ext cx="255151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0" tIns="43960" rIns="87920" bIns="43960" anchor="ctr" anchorCtr="1"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en-US" sz="2800" dirty="0">
              <a:solidFill>
                <a:schemeClr val="tx1"/>
              </a:solidFill>
              <a:latin typeface="UTM-Aov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0" y="1504950"/>
            <a:ext cx="25717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0" tIns="43960" rIns="87920" bIns="43960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rPr>
              <a:t>đọc</a:t>
            </a:r>
            <a:endParaRPr lang="en-US" sz="3200" dirty="0">
              <a:solidFill>
                <a:srgbClr val="FF0000"/>
              </a:solidFill>
              <a:latin typeface="UTM-Aov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1984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 cmpd="thickThin" algn="ctr">
            <a:solidFill>
              <a:srgbClr val="CC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1" indent="0" algn="ctr" eaLnBrk="1" hangingPunct="1">
              <a:spcBef>
                <a:spcPct val="75000"/>
              </a:spcBef>
              <a:defRPr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algn="ctr" eaLnBrk="1" hangingPunct="1">
              <a:spcBef>
                <a:spcPct val="75000"/>
              </a:spcBef>
              <a:defRPr/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 eaLnBrk="1" hangingPunct="1">
              <a:spcBef>
                <a:spcPct val="75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lvl="1" algn="just" eaLnBrk="1" hangingPunct="1">
              <a:spcBef>
                <a:spcPct val="75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 algn="just" eaLnBrk="1" hangingPunct="1">
              <a:spcBef>
                <a:spcPct val="75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“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 algn="just" eaLnBrk="1" hangingPunct="1">
              <a:spcBef>
                <a:spcPct val="75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“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 algn="just" eaLnBrk="1" hangingPunct="1">
              <a:spcBef>
                <a:spcPct val="75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75000"/>
              </a:spcBef>
              <a:buFont typeface="Wingdings" panose="05000000000000000000" pitchFamily="2" charset="2"/>
              <a:buChar char="Ø"/>
              <a:defRPr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75000"/>
              </a:spcBef>
              <a:buFont typeface="Wingdings" panose="05000000000000000000" pitchFamily="2" charset="2"/>
              <a:buChar char="Ø"/>
              <a:defRPr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75000"/>
              </a:spcBef>
              <a:buFont typeface="Wingdings" panose="05000000000000000000" pitchFamily="2" charset="2"/>
              <a:buChar char="Ø"/>
              <a:defRPr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211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日期占位符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C6A70D-1AE4-49E7-9CB0-8C0559FB0E8C}" type="datetime1">
              <a:rPr lang="zh-CN" altLang="en-US" sz="900">
                <a:solidFill>
                  <a:srgbClr val="898989"/>
                </a:solidFill>
                <a:latin typeface="UTM-Aov"/>
                <a:cs typeface="Times New Roman" panose="02020603050405020304" pitchFamily="18" charset="0"/>
              </a:rPr>
              <a:pPr/>
              <a:t>2023/3/16</a:t>
            </a:fld>
            <a:endParaRPr lang="zh-CN" altLang="en-US" sz="900">
              <a:solidFill>
                <a:srgbClr val="898989"/>
              </a:solidFill>
              <a:latin typeface="UTM-Aov"/>
              <a:cs typeface="Times New Roman" panose="02020603050405020304" pitchFamily="18" charset="0"/>
            </a:endParaRPr>
          </a:p>
        </p:txBody>
      </p:sp>
      <p:pic>
        <p:nvPicPr>
          <p:cNvPr id="54278" name="图形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04775"/>
            <a:ext cx="632222" cy="6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54" y="141685"/>
            <a:ext cx="850106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6575" y="41345"/>
            <a:ext cx="691157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700" dirty="0">
                <a:solidFill>
                  <a:srgbClr val="FF0000"/>
                </a:solidFill>
                <a:latin typeface="UTM-Aov"/>
              </a:rPr>
              <a:t>Bài văn đọc với giọng như thế nào?</a:t>
            </a:r>
            <a:endParaRPr lang="en-US" sz="2700" dirty="0">
              <a:solidFill>
                <a:srgbClr val="FF0000"/>
              </a:solidFill>
              <a:latin typeface="UTM-Aov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2894" y="714375"/>
            <a:ext cx="4069556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algn="just">
              <a:spcBef>
                <a:spcPct val="20000"/>
              </a:spcBef>
              <a:defRPr/>
            </a:pPr>
            <a:r>
              <a:rPr lang="vi-VN" sz="2100" dirty="0">
                <a:solidFill>
                  <a:prstClr val="black"/>
                </a:solidFill>
                <a:latin typeface="UTM-Aov"/>
              </a:rPr>
              <a:t>    </a:t>
            </a:r>
            <a:endParaRPr lang="en-US" sz="2100" dirty="0">
              <a:solidFill>
                <a:prstClr val="black"/>
              </a:solidFill>
              <a:latin typeface="UTM-Aov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03128" y="809977"/>
            <a:ext cx="5505451" cy="3842602"/>
            <a:chOff x="3486149" y="895193"/>
            <a:chExt cx="5505451" cy="3842602"/>
          </a:xfrm>
        </p:grpSpPr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3486149" y="944166"/>
              <a:ext cx="5200649" cy="962025"/>
              <a:chOff x="252264" y="1044005"/>
              <a:chExt cx="4320480" cy="648072"/>
            </a:xfrm>
          </p:grpSpPr>
          <p:grpSp>
            <p:nvGrpSpPr>
              <p:cNvPr id="54300" name="组合 22"/>
              <p:cNvGrpSpPr>
                <a:grpSpLocks/>
              </p:cNvGrpSpPr>
              <p:nvPr/>
            </p:nvGrpSpPr>
            <p:grpSpPr bwMode="auto">
              <a:xfrm>
                <a:off x="252264" y="1044005"/>
                <a:ext cx="4320480" cy="648072"/>
                <a:chOff x="252264" y="1044005"/>
                <a:chExt cx="4320480" cy="648072"/>
              </a:xfrm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252264" y="1044005"/>
                  <a:ext cx="4320480" cy="6480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68C5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350">
                    <a:solidFill>
                      <a:prstClr val="white"/>
                    </a:solidFill>
                    <a:latin typeface="UTM-Aov"/>
                    <a:cs typeface="Times New Roman" pitchFamily="18" charset="0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396754" y="1116191"/>
                  <a:ext cx="503346" cy="5037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350">
                    <a:solidFill>
                      <a:prstClr val="white"/>
                    </a:solidFill>
                    <a:latin typeface="UTM-Aov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301" name="TextBox 23"/>
              <p:cNvSpPr txBox="1">
                <a:spLocks noChangeArrowheads="1"/>
              </p:cNvSpPr>
              <p:nvPr/>
            </p:nvSpPr>
            <p:spPr bwMode="auto">
              <a:xfrm>
                <a:off x="1116246" y="1139625"/>
                <a:ext cx="3343136" cy="178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 sz="1125" b="1">
                  <a:solidFill>
                    <a:srgbClr val="FFFFFF"/>
                  </a:solidFill>
                  <a:latin typeface="UTM-Aov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090287" y="895193"/>
              <a:ext cx="4291713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vi-VN" altLang="en-US" sz="2100" dirty="0">
                  <a:solidFill>
                    <a:srgbClr val="6600CC"/>
                  </a:solidFill>
                  <a:latin typeface="UTM-Aov"/>
                  <a:cs typeface="Times New Roman" panose="02020603050405020304" pitchFamily="18" charset="0"/>
                </a:rPr>
                <a:t>2 câu đầu đọc với giọng khoan thai. Từ câu 3, chuyển giọng hồi hộp, tò mò.</a:t>
              </a:r>
              <a:endParaRPr lang="en-US" altLang="en-US" sz="2100" dirty="0">
                <a:solidFill>
                  <a:srgbClr val="6600CC"/>
                </a:solidFill>
                <a:latin typeface="UTM-Aov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672894" y="1154177"/>
              <a:ext cx="64055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vi-VN" altLang="en-US" sz="1500" dirty="0">
                  <a:solidFill>
                    <a:srgbClr val="FF0000"/>
                  </a:solidFill>
                  <a:latin typeface="UTM-Aov"/>
                  <a:cs typeface="Times New Roman" panose="02020603050405020304" pitchFamily="18" charset="0"/>
                </a:rPr>
                <a:t>Đoạn 1</a:t>
              </a:r>
              <a:endParaRPr lang="en-US" altLang="en-US" sz="1500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endParaRPr>
            </a:p>
          </p:txBody>
        </p:sp>
        <p:grpSp>
          <p:nvGrpSpPr>
            <p:cNvPr id="74" name="组合 8"/>
            <p:cNvGrpSpPr>
              <a:grpSpLocks/>
            </p:cNvGrpSpPr>
            <p:nvPr/>
          </p:nvGrpSpPr>
          <p:grpSpPr bwMode="auto">
            <a:xfrm>
              <a:off x="3521868" y="1990725"/>
              <a:ext cx="5164929" cy="1290638"/>
              <a:chOff x="252264" y="1044005"/>
              <a:chExt cx="4320480" cy="648072"/>
            </a:xfrm>
          </p:grpSpPr>
          <p:grpSp>
            <p:nvGrpSpPr>
              <p:cNvPr id="54296" name="组合 22"/>
              <p:cNvGrpSpPr>
                <a:grpSpLocks/>
              </p:cNvGrpSpPr>
              <p:nvPr/>
            </p:nvGrpSpPr>
            <p:grpSpPr bwMode="auto">
              <a:xfrm>
                <a:off x="252264" y="1044005"/>
                <a:ext cx="4320480" cy="648072"/>
                <a:chOff x="252264" y="1044005"/>
                <a:chExt cx="4320480" cy="648072"/>
              </a:xfrm>
            </p:grpSpPr>
            <p:sp>
              <p:nvSpPr>
                <p:cNvPr id="77" name="圆角矩形 19"/>
                <p:cNvSpPr/>
                <p:nvPr/>
              </p:nvSpPr>
              <p:spPr>
                <a:xfrm>
                  <a:off x="252264" y="1044005"/>
                  <a:ext cx="4320480" cy="6480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68C5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350">
                    <a:solidFill>
                      <a:prstClr val="white"/>
                    </a:solidFill>
                    <a:latin typeface="UTM-Aov"/>
                    <a:cs typeface="Times New Roman" pitchFamily="18" charset="0"/>
                  </a:endParaRPr>
                </a:p>
              </p:txBody>
            </p:sp>
            <p:sp>
              <p:nvSpPr>
                <p:cNvPr id="78" name="椭圆 20"/>
                <p:cNvSpPr/>
                <p:nvPr/>
              </p:nvSpPr>
              <p:spPr>
                <a:xfrm>
                  <a:off x="396360" y="1115747"/>
                  <a:ext cx="503738" cy="50458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350">
                    <a:solidFill>
                      <a:prstClr val="white"/>
                    </a:solidFill>
                    <a:latin typeface="UTM-Aov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297" name="TextBox 75"/>
              <p:cNvSpPr txBox="1">
                <a:spLocks noChangeArrowheads="1"/>
              </p:cNvSpPr>
              <p:nvPr/>
            </p:nvSpPr>
            <p:spPr bwMode="auto">
              <a:xfrm>
                <a:off x="1116246" y="1139625"/>
                <a:ext cx="3343136" cy="13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 sz="1125" b="1">
                  <a:solidFill>
                    <a:srgbClr val="FFFFFF"/>
                  </a:solidFill>
                  <a:latin typeface="UTM-Aov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9" name="TextBox 78"/>
            <p:cNvSpPr txBox="1">
              <a:spLocks noChangeArrowheads="1"/>
            </p:cNvSpPr>
            <p:nvPr/>
          </p:nvSpPr>
          <p:spPr bwMode="auto">
            <a:xfrm>
              <a:off x="3587354" y="2406253"/>
              <a:ext cx="64055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vi-VN" altLang="en-US" sz="1500" dirty="0">
                  <a:solidFill>
                    <a:srgbClr val="FF0000"/>
                  </a:solidFill>
                  <a:latin typeface="UTM-Aov"/>
                  <a:cs typeface="Times New Roman" panose="02020603050405020304" pitchFamily="18" charset="0"/>
                </a:rPr>
                <a:t>Đoạn 2,3</a:t>
              </a:r>
              <a:endParaRPr lang="en-US" altLang="en-US" sz="1500" dirty="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>
              <a:spLocks noChangeArrowheads="1"/>
            </p:cNvSpPr>
            <p:nvPr/>
          </p:nvSpPr>
          <p:spPr bwMode="auto">
            <a:xfrm>
              <a:off x="4151710" y="1990725"/>
              <a:ext cx="423029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vi-VN" altLang="en-US" sz="2100" dirty="0">
                  <a:solidFill>
                    <a:srgbClr val="6600CC"/>
                  </a:solidFill>
                  <a:latin typeface="UTM-Aov"/>
                  <a:cs typeface="Times New Roman" panose="02020603050405020304" pitchFamily="18" charset="0"/>
                </a:rPr>
                <a:t>Giọng hồi hộp, căng thẳng, nhấn giọng ở các từ: lao xuống, dựng ngược, rít lên, hung dữ và khản đặc, hi sinh.</a:t>
              </a:r>
              <a:endParaRPr lang="en-US" altLang="en-US" sz="2100" dirty="0">
                <a:solidFill>
                  <a:srgbClr val="6600CC"/>
                </a:solidFill>
                <a:latin typeface="UTM-Aov"/>
                <a:cs typeface="Times New Roman" panose="02020603050405020304" pitchFamily="18" charset="0"/>
              </a:endParaRPr>
            </a:p>
          </p:txBody>
        </p:sp>
        <p:grpSp>
          <p:nvGrpSpPr>
            <p:cNvPr id="81" name="组合 8"/>
            <p:cNvGrpSpPr>
              <a:grpSpLocks/>
            </p:cNvGrpSpPr>
            <p:nvPr/>
          </p:nvGrpSpPr>
          <p:grpSpPr bwMode="auto">
            <a:xfrm>
              <a:off x="3543300" y="3369469"/>
              <a:ext cx="5448300" cy="1289447"/>
              <a:chOff x="252264" y="1044005"/>
              <a:chExt cx="4320480" cy="648072"/>
            </a:xfrm>
          </p:grpSpPr>
          <p:grpSp>
            <p:nvGrpSpPr>
              <p:cNvPr id="54292" name="组合 22"/>
              <p:cNvGrpSpPr>
                <a:grpSpLocks/>
              </p:cNvGrpSpPr>
              <p:nvPr/>
            </p:nvGrpSpPr>
            <p:grpSpPr bwMode="auto">
              <a:xfrm>
                <a:off x="252264" y="1044005"/>
                <a:ext cx="4320480" cy="648072"/>
                <a:chOff x="252264" y="1044005"/>
                <a:chExt cx="4320480" cy="648072"/>
              </a:xfrm>
            </p:grpSpPr>
            <p:sp>
              <p:nvSpPr>
                <p:cNvPr id="84" name="圆角矩形 19"/>
                <p:cNvSpPr/>
                <p:nvPr/>
              </p:nvSpPr>
              <p:spPr>
                <a:xfrm>
                  <a:off x="252264" y="1044005"/>
                  <a:ext cx="4320480" cy="6480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68C5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350">
                    <a:solidFill>
                      <a:prstClr val="white"/>
                    </a:solidFill>
                    <a:latin typeface="UTM-Aov"/>
                    <a:cs typeface="Times New Roman" pitchFamily="18" charset="0"/>
                  </a:endParaRPr>
                </a:p>
              </p:txBody>
            </p:sp>
            <p:sp>
              <p:nvSpPr>
                <p:cNvPr id="85" name="椭圆 20"/>
                <p:cNvSpPr/>
                <p:nvPr/>
              </p:nvSpPr>
              <p:spPr>
                <a:xfrm>
                  <a:off x="396360" y="1115814"/>
                  <a:ext cx="503738" cy="50445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350">
                    <a:solidFill>
                      <a:prstClr val="white"/>
                    </a:solidFill>
                    <a:latin typeface="UTM-Aov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293" name="TextBox 82"/>
              <p:cNvSpPr txBox="1">
                <a:spLocks noChangeArrowheads="1"/>
              </p:cNvSpPr>
              <p:nvPr/>
            </p:nvSpPr>
            <p:spPr bwMode="auto">
              <a:xfrm>
                <a:off x="1116246" y="1139625"/>
                <a:ext cx="3343136" cy="133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 sz="1125" b="1">
                  <a:solidFill>
                    <a:srgbClr val="FFFFFF"/>
                  </a:solidFill>
                  <a:latin typeface="UTM-Aov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3643313" y="3749278"/>
              <a:ext cx="64055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vi-VN" altLang="en-US" sz="1500">
                  <a:solidFill>
                    <a:srgbClr val="FF0000"/>
                  </a:solidFill>
                  <a:latin typeface="UTM-Aov"/>
                  <a:cs typeface="Times New Roman" panose="02020603050405020304" pitchFamily="18" charset="0"/>
                </a:rPr>
                <a:t>Đoạn 4,5</a:t>
              </a:r>
              <a:endParaRPr lang="en-US" altLang="en-US" sz="1500">
                <a:solidFill>
                  <a:srgbClr val="FF0000"/>
                </a:solidFill>
                <a:latin typeface="UTM-Aov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>
              <a:spLocks noChangeArrowheads="1"/>
            </p:cNvSpPr>
            <p:nvPr/>
          </p:nvSpPr>
          <p:spPr bwMode="auto">
            <a:xfrm>
              <a:off x="4207669" y="3352800"/>
              <a:ext cx="463191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vi-VN" altLang="en-US" sz="2100" dirty="0">
                  <a:solidFill>
                    <a:srgbClr val="6600CC"/>
                  </a:solidFill>
                  <a:latin typeface="UTM-Aov"/>
                  <a:cs typeface="Times New Roman" panose="02020603050405020304" pitchFamily="18" charset="0"/>
                </a:rPr>
                <a:t>Giọng đọc chậm rãi, thán phục, nhấn giọng ở các từ: dừng lại và lùi, sức mạnh, thán phục, kính cẩn, dũng cảm.</a:t>
              </a:r>
              <a:endParaRPr lang="en-US" altLang="en-US" sz="2100" dirty="0">
                <a:solidFill>
                  <a:srgbClr val="6600CC"/>
                </a:solidFill>
                <a:latin typeface="UTM-Aov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4490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13922"/>
              </p:ext>
            </p:extLst>
          </p:nvPr>
        </p:nvGraphicFramePr>
        <p:xfrm>
          <a:off x="1679972" y="1485900"/>
          <a:ext cx="5704284" cy="3418285"/>
        </p:xfrm>
        <a:graphic>
          <a:graphicData uri="http://schemas.openxmlformats.org/drawingml/2006/table">
            <a:tbl>
              <a:tblPr/>
              <a:tblGrid>
                <a:gridCol w="352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TM-Aov"/>
                        </a:rPr>
                        <a:t>Luyện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TM-Aov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TM-Aov"/>
                        </a:rPr>
                        <a:t>đọc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UTM-Aov"/>
                      </a:endParaRPr>
                    </a:p>
                  </a:txBody>
                  <a:tcPr marL="51438" marR="51438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TM-Aov"/>
                        </a:rPr>
                        <a:t>Tìm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TM-Aov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TM-Aov"/>
                        </a:rPr>
                        <a:t>hiểu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TM-Aov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TM-Aov"/>
                        </a:rPr>
                        <a:t>bài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TM-Aov"/>
                        </a:rPr>
                        <a:t> </a:t>
                      </a:r>
                    </a:p>
                  </a:txBody>
                  <a:tcPr marL="51438" marR="51438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51438" marR="51438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51438" marR="51438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43100" y="171450"/>
            <a:ext cx="4875610" cy="10469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79" dirty="0" err="1">
                <a:latin typeface="UTM-Aov"/>
                <a:cs typeface="Times New Roman" panose="02020603050405020304" pitchFamily="18" charset="0"/>
              </a:rPr>
              <a:t>Thứ</a:t>
            </a:r>
            <a:r>
              <a:rPr lang="en-US" altLang="en-US" sz="1579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1579" dirty="0" err="1">
                <a:latin typeface="UTM-Aov"/>
                <a:cs typeface="Times New Roman" panose="02020603050405020304" pitchFamily="18" charset="0"/>
              </a:rPr>
              <a:t>tư</a:t>
            </a:r>
            <a:r>
              <a:rPr lang="en-US" altLang="en-US" sz="1579" dirty="0">
                <a:latin typeface="UTM-Aov"/>
                <a:cs typeface="Times New Roman" panose="02020603050405020304" pitchFamily="18" charset="0"/>
              </a:rPr>
              <a:t> , </a:t>
            </a:r>
            <a:r>
              <a:rPr lang="en-US" altLang="en-US" sz="1579" dirty="0" err="1">
                <a:latin typeface="UTM-Aov"/>
                <a:cs typeface="Times New Roman" panose="02020603050405020304" pitchFamily="18" charset="0"/>
              </a:rPr>
              <a:t>ngày</a:t>
            </a:r>
            <a:r>
              <a:rPr lang="en-US" altLang="en-US" sz="1579" dirty="0">
                <a:latin typeface="UTM-Aov"/>
                <a:cs typeface="Times New Roman" panose="02020603050405020304" pitchFamily="18" charset="0"/>
              </a:rPr>
              <a:t> 22 </a:t>
            </a:r>
            <a:r>
              <a:rPr lang="en-US" altLang="en-US" sz="1579" dirty="0" err="1">
                <a:latin typeface="UTM-Aov"/>
                <a:cs typeface="Times New Roman" panose="02020603050405020304" pitchFamily="18" charset="0"/>
              </a:rPr>
              <a:t>tháng</a:t>
            </a:r>
            <a:r>
              <a:rPr lang="en-US" altLang="en-US" sz="1579" dirty="0">
                <a:latin typeface="UTM-Aov"/>
                <a:cs typeface="Times New Roman" panose="02020603050405020304" pitchFamily="18" charset="0"/>
              </a:rPr>
              <a:t> 03 </a:t>
            </a:r>
            <a:r>
              <a:rPr lang="en-US" altLang="en-US" sz="1579" dirty="0" err="1">
                <a:latin typeface="UTM-Aov"/>
                <a:cs typeface="Times New Roman" panose="02020603050405020304" pitchFamily="18" charset="0"/>
              </a:rPr>
              <a:t>năm</a:t>
            </a:r>
            <a:r>
              <a:rPr lang="en-US" altLang="en-US" sz="1579" dirty="0">
                <a:latin typeface="UTM-Aov"/>
                <a:cs typeface="Times New Roman" panose="02020603050405020304" pitchFamily="18" charset="0"/>
              </a:rPr>
              <a:t> 20</a:t>
            </a:r>
            <a:r>
              <a:rPr lang="vi-VN" altLang="en-US" sz="1579" dirty="0">
                <a:latin typeface="UTM-Aov"/>
                <a:cs typeface="Times New Roman" panose="02020603050405020304" pitchFamily="18" charset="0"/>
              </a:rPr>
              <a:t>2</a:t>
            </a:r>
            <a:r>
              <a:rPr lang="en-US" altLang="en-US" sz="1579" dirty="0">
                <a:latin typeface="UTM-Aov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defRPr/>
            </a:pPr>
            <a:r>
              <a:rPr lang="en-US" altLang="en-US" sz="1579" u="sng" dirty="0" err="1">
                <a:latin typeface="UTM-Aov"/>
                <a:cs typeface="Times New Roman" panose="02020603050405020304" pitchFamily="18" charset="0"/>
              </a:rPr>
              <a:t>Tập</a:t>
            </a:r>
            <a:r>
              <a:rPr lang="en-US" altLang="en-US" sz="1579" u="sng" dirty="0">
                <a:latin typeface="UTM-Aov"/>
                <a:cs typeface="Times New Roman" panose="02020603050405020304" pitchFamily="18" charset="0"/>
              </a:rPr>
              <a:t> </a:t>
            </a:r>
            <a:r>
              <a:rPr lang="en-US" altLang="en-US" sz="1579" u="sng" dirty="0" err="1">
                <a:latin typeface="UTM-Aov"/>
                <a:cs typeface="Times New Roman" panose="02020603050405020304" pitchFamily="18" charset="0"/>
              </a:rPr>
              <a:t>đọc</a:t>
            </a:r>
            <a:endParaRPr lang="en-US" altLang="en-US" sz="1579" u="sng" dirty="0">
              <a:latin typeface="UTM-Aov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79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Con </a:t>
            </a:r>
            <a:r>
              <a:rPr lang="en-US" altLang="en-US" sz="1579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sẻ</a:t>
            </a:r>
            <a:endParaRPr lang="en-US" altLang="en-US" sz="1579" b="1" dirty="0">
              <a:solidFill>
                <a:srgbClr val="C00000"/>
              </a:solidFill>
              <a:latin typeface="UTM-Aov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Theo </a:t>
            </a:r>
            <a:r>
              <a:rPr lang="en-US" altLang="en-US" sz="1466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Tuốc</a:t>
            </a: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– </a:t>
            </a:r>
            <a:r>
              <a:rPr lang="en-US" altLang="en-US" sz="1466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ghê</a:t>
            </a: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– </a:t>
            </a:r>
            <a:r>
              <a:rPr lang="en-US" altLang="en-US" sz="1466" b="1" dirty="0" err="1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nhép</a:t>
            </a:r>
            <a:r>
              <a:rPr lang="en-US" altLang="en-US" sz="1466" b="1" dirty="0">
                <a:solidFill>
                  <a:srgbClr val="C00000"/>
                </a:solidFill>
                <a:latin typeface="UTM-Aov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9972" y="2000250"/>
            <a:ext cx="35016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100" b="1">
                <a:solidFill>
                  <a:srgbClr val="6600CC"/>
                </a:solidFill>
                <a:latin typeface="UTM-Aov"/>
                <a:cs typeface="Times New Roman" panose="02020603050405020304" pitchFamily="18" charset="0"/>
              </a:rPr>
              <a:t> tuồng như</a:t>
            </a:r>
          </a:p>
          <a:p>
            <a:r>
              <a:rPr lang="vi-VN" altLang="en-US" sz="2100" b="1">
                <a:solidFill>
                  <a:srgbClr val="6600CC"/>
                </a:solidFill>
                <a:latin typeface="UTM-Aov"/>
                <a:cs typeface="Times New Roman" panose="02020603050405020304" pitchFamily="18" charset="0"/>
              </a:rPr>
              <a:t> nhúm lông tơ</a:t>
            </a:r>
          </a:p>
          <a:p>
            <a:r>
              <a:rPr lang="vi-VN" altLang="en-US" sz="2100" b="1">
                <a:solidFill>
                  <a:srgbClr val="6600CC"/>
                </a:solidFill>
                <a:latin typeface="UTM-Aov"/>
                <a:cs typeface="Times New Roman" panose="02020603050405020304" pitchFamily="18" charset="0"/>
              </a:rPr>
              <a:t> chậm rãi</a:t>
            </a:r>
          </a:p>
          <a:p>
            <a:r>
              <a:rPr lang="vi-VN" altLang="en-US" sz="2100" b="1">
                <a:solidFill>
                  <a:srgbClr val="6600CC"/>
                </a:solidFill>
                <a:latin typeface="UTM-Aov"/>
                <a:cs typeface="Times New Roman" panose="02020603050405020304" pitchFamily="18" charset="0"/>
              </a:rPr>
              <a:t> ức</a:t>
            </a:r>
          </a:p>
          <a:p>
            <a:r>
              <a:rPr lang="vi-VN" altLang="en-US" sz="2100" b="1">
                <a:solidFill>
                  <a:srgbClr val="6600CC"/>
                </a:solidFill>
                <a:latin typeface="UTM-Aov"/>
                <a:cs typeface="Times New Roman" panose="02020603050405020304" pitchFamily="18" charset="0"/>
              </a:rPr>
              <a:t> rít lên</a:t>
            </a:r>
          </a:p>
          <a:p>
            <a:r>
              <a:rPr lang="vi-VN" altLang="en-US" sz="2100" b="1">
                <a:solidFill>
                  <a:srgbClr val="6600CC"/>
                </a:solidFill>
                <a:latin typeface="UTM-Aov"/>
                <a:cs typeface="Times New Roman" panose="02020603050405020304" pitchFamily="18" charset="0"/>
              </a:rPr>
              <a:t> mõm</a:t>
            </a:r>
          </a:p>
          <a:p>
            <a:r>
              <a:rPr lang="vi-VN" altLang="en-US" sz="2100" b="1">
                <a:solidFill>
                  <a:srgbClr val="6600CC"/>
                </a:solidFill>
                <a:latin typeface="UTM-Aov"/>
                <a:cs typeface="Times New Roman" panose="02020603050405020304" pitchFamily="18" charset="0"/>
              </a:rPr>
              <a:t> khản đặc</a:t>
            </a:r>
          </a:p>
          <a:p>
            <a:endParaRPr lang="en-US" altLang="en-US" sz="2100" b="1">
              <a:solidFill>
                <a:srgbClr val="6600CC"/>
              </a:solidFill>
              <a:latin typeface="UTM-Aov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771650" y="2600325"/>
            <a:ext cx="3000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  <a:latin typeface="UTM-Aov"/>
              </a:rPr>
              <a:t>    Bỗng/ từ trên cây cao gần đó, một con sẻ già có bộ ức đen nhánh </a:t>
            </a:r>
            <a:r>
              <a:rPr lang="en-US" altLang="en-US" sz="1800" b="1">
                <a:solidFill>
                  <a:srgbClr val="0000FF"/>
                </a:solidFill>
                <a:latin typeface="UTM-Aov"/>
              </a:rPr>
              <a:t>lao xuống</a:t>
            </a:r>
            <a:r>
              <a:rPr lang="en-US" altLang="en-US" sz="1800" b="1">
                <a:solidFill>
                  <a:srgbClr val="FF0000"/>
                </a:solidFill>
                <a:latin typeface="UTM-Aov"/>
              </a:rPr>
              <a:t> như hòn đá / rơi trước mõm con chó.</a:t>
            </a:r>
          </a:p>
        </p:txBody>
      </p:sp>
    </p:spTree>
    <p:extLst>
      <p:ext uri="{BB962C8B-B14F-4D97-AF65-F5344CB8AC3E}">
        <p14:creationId xmlns:p14="http://schemas.microsoft.com/office/powerpoint/2010/main" val="715460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2786</TotalTime>
  <Words>1583</Words>
  <Application>Microsoft Office PowerPoint</Application>
  <PresentationFormat>On-screen Show (16:9)</PresentationFormat>
  <Paragraphs>171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.VnTime</vt:lpstr>
      <vt:lpstr>Arial</vt:lpstr>
      <vt:lpstr>Calibri</vt:lpstr>
      <vt:lpstr>Calibri Light</vt:lpstr>
      <vt:lpstr>Times New Roman</vt:lpstr>
      <vt:lpstr>Trebuchet MS</vt:lpstr>
      <vt:lpstr>Utm aw</vt:lpstr>
      <vt:lpstr>UTM-Aov</vt:lpstr>
      <vt:lpstr>VNI-Times</vt:lpstr>
      <vt:lpstr>Wingdings</vt:lpstr>
      <vt:lpstr>Wingdings 3</vt:lpstr>
      <vt:lpstr>Facet</vt:lpstr>
      <vt:lpstr>      TRƯỜNG TIỂU HỌC LONG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Ô cửa bí mật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379</cp:revision>
  <dcterms:created xsi:type="dcterms:W3CDTF">2020-08-19T08:40:40Z</dcterms:created>
  <dcterms:modified xsi:type="dcterms:W3CDTF">2023-03-16T05:12:05Z</dcterms:modified>
</cp:coreProperties>
</file>