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78" r:id="rId2"/>
    <p:sldId id="261" r:id="rId3"/>
    <p:sldId id="263" r:id="rId4"/>
    <p:sldId id="271" r:id="rId5"/>
    <p:sldId id="266" r:id="rId6"/>
    <p:sldId id="259" r:id="rId7"/>
    <p:sldId id="262" r:id="rId8"/>
    <p:sldId id="267" r:id="rId9"/>
    <p:sldId id="268" r:id="rId10"/>
    <p:sldId id="269" r:id="rId11"/>
    <p:sldId id="272" r:id="rId12"/>
    <p:sldId id="270" r:id="rId13"/>
    <p:sldId id="273" r:id="rId14"/>
    <p:sldId id="277" r:id="rId15"/>
    <p:sldId id="274" r:id="rId16"/>
    <p:sldId id="275" r:id="rId17"/>
    <p:sldId id="276" r:id="rId18"/>
    <p:sldId id="27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84FFF-771E-429F-A177-4C3E81B20310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D7CBE-83C0-4E17-A8B4-A2F82BFCC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vi-VN" altLang="en-US"/>
              <a:t>Trước khi học bài mới các em sẽ khởi động với các câu hỏi và bài tập của thầy như sau .</a:t>
            </a:r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EC890100-E439-46D9-8A70-F7729333A433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102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DE49A-6AED-46BF-8EFD-A3F7DE595BF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220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0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07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8466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61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0718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81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84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55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3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51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58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23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81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31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648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7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705FA-56A1-4E58-BBB2-6A44C72AFFF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46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1103313" y="93663"/>
            <a:ext cx="7508875" cy="1158875"/>
          </a:xfrm>
        </p:spPr>
        <p:txBody>
          <a:bodyPr/>
          <a:lstStyle/>
          <a:p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altLang="en-US" sz="3200" b="1" dirty="0">
                <a:cs typeface="Times New Roman" panose="02020603050405020304" pitchFamily="18" charset="0"/>
              </a:rPr>
              <a:t>TRƯỜNG 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IỂU HỌC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  <a:br>
              <a:rPr lang="vi-VN" altLang="en-US" sz="3200" b="1" dirty="0"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DE42D4-AD39-4749-86CA-7A465CDB9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600" y="2895600"/>
            <a:ext cx="4926806" cy="1241425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42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LỚP 4  </a:t>
            </a:r>
          </a:p>
          <a:p>
            <a:pPr>
              <a:defRPr/>
            </a:pPr>
            <a:r>
              <a:rPr lang="en-US" sz="4267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Bài</a:t>
            </a:r>
            <a:r>
              <a:rPr lang="en-US" sz="42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:CÂU KHIẾN </a:t>
            </a:r>
            <a:r>
              <a:rPr lang="vi-VN" sz="42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</a:t>
            </a:r>
            <a:r>
              <a:rPr lang="en-US" sz="42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endParaRPr lang="vi-VN" sz="4267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tm aw"/>
              <a:cs typeface="Times New Roman" panose="02020603050405020304" pitchFamily="18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AAFC9B8-27B5-409E-A724-9CD8D3B0867E}"/>
              </a:ext>
            </a:extLst>
          </p:cNvPr>
          <p:cNvSpPr txBox="1">
            <a:spLocks/>
          </p:cNvSpPr>
          <p:nvPr/>
        </p:nvSpPr>
        <p:spPr>
          <a:xfrm>
            <a:off x="3149600" y="5233988"/>
            <a:ext cx="7346950" cy="454025"/>
          </a:xfrm>
          <a:prstGeom prst="rect">
            <a:avLst/>
          </a:prstGeom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1333"/>
              </a:spcBef>
              <a:buFontTx/>
              <a:buNone/>
              <a:defRPr/>
            </a:pPr>
            <a:r>
              <a:rPr lang="en-US" altLang="en-US" sz="3733" dirty="0" err="1">
                <a:latin typeface="Hd001-4h"/>
              </a:rPr>
              <a:t>Giáo</a:t>
            </a:r>
            <a:r>
              <a:rPr lang="en-US" altLang="en-US" sz="3733" dirty="0">
                <a:latin typeface="Hd001-4h"/>
              </a:rPr>
              <a:t> </a:t>
            </a:r>
            <a:r>
              <a:rPr lang="en-US" altLang="en-US" sz="3733" dirty="0" err="1">
                <a:latin typeface="Hd001-4h"/>
              </a:rPr>
              <a:t>viên</a:t>
            </a:r>
            <a:r>
              <a:rPr lang="vi-VN" altLang="en-US" sz="3733" dirty="0">
                <a:latin typeface="Times New Roman" panose="02020603050405020304" pitchFamily="18" charset="0"/>
              </a:rPr>
              <a:t>: </a:t>
            </a:r>
            <a:r>
              <a:rPr lang="en-US" altLang="en-US" sz="3733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4H" panose="020B0603050302020204" pitchFamily="34" charset="0"/>
              </a:rPr>
              <a:t>Phạm</a:t>
            </a:r>
            <a:r>
              <a:rPr lang="en-US" altLang="en-US" sz="3733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4H" panose="020B0603050302020204" pitchFamily="34" charset="0"/>
              </a:rPr>
              <a:t> </a:t>
            </a:r>
            <a:r>
              <a:rPr lang="en-US" altLang="en-US" sz="3733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4H" panose="020B0603050302020204" pitchFamily="34" charset="0"/>
              </a:rPr>
              <a:t>Thị</a:t>
            </a:r>
            <a:r>
              <a:rPr lang="en-US" altLang="en-US" sz="3733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4H" panose="020B0603050302020204" pitchFamily="34" charset="0"/>
              </a:rPr>
              <a:t> </a:t>
            </a:r>
            <a:r>
              <a:rPr lang="en-US" altLang="en-US" sz="3733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4H" panose="020B0603050302020204" pitchFamily="34" charset="0"/>
              </a:rPr>
              <a:t>Ngân</a:t>
            </a:r>
            <a:r>
              <a:rPr lang="en-US" altLang="en-US" sz="3733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4H" panose="020B0603050302020204" pitchFamily="34" charset="0"/>
              </a:rPr>
              <a:t>.</a:t>
            </a:r>
            <a:endParaRPr lang="vi-VN" altLang="en-US" sz="3733" b="1" dirty="0">
              <a:effectLst>
                <a:outerShdw blurRad="38100" dist="38100" dir="2700000" algn="tl">
                  <a:srgbClr val="C0C0C0"/>
                </a:outerShdw>
              </a:effectLst>
              <a:latin typeface="HP001 4H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0461" y="1580009"/>
            <a:ext cx="6641562" cy="7489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4267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Utm aw"/>
                <a:ea typeface=".黑体-日本语" panose="02000500000000000000" pitchFamily="2" charset="-122"/>
                <a:cs typeface=".黑体-日本语" panose="02000500000000000000" pitchFamily="2" charset="-122"/>
                <a:sym typeface="+mn-lt"/>
              </a:rPr>
              <a:t>《LUYỆN TỪ VÀ CÂU 》 </a:t>
            </a:r>
          </a:p>
        </p:txBody>
      </p:sp>
      <p:pic>
        <p:nvPicPr>
          <p:cNvPr id="4102" name="Picture 7" descr="flowerba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0550" y="703263"/>
            <a:ext cx="6751638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4" descr="ros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57463"/>
            <a:ext cx="2946400" cy="421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4" descr="ros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1738" y="61913"/>
            <a:ext cx="2100262" cy="326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0932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81000" y="240806"/>
            <a:ext cx="11658600" cy="652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vi-VN" sz="2400" b="1" dirty="0">
                <a:latin typeface="UTM-AOV"/>
                <a:cs typeface="Times New Roman" pitchFamily="18" charset="0"/>
              </a:rPr>
              <a:t>1. Tìm câu khiến trong những đoạn trích đã cho:</a:t>
            </a:r>
            <a:endParaRPr lang="vi-VN" sz="2400" dirty="0">
              <a:latin typeface="UTM-AOV"/>
              <a:cs typeface="Times New Roman" pitchFamily="18" charset="0"/>
            </a:endParaRPr>
          </a:p>
          <a:p>
            <a:r>
              <a:rPr lang="vi-VN" sz="2400" b="1" dirty="0">
                <a:latin typeface="UTM-AOV"/>
                <a:cs typeface="Times New Roman" pitchFamily="18" charset="0"/>
              </a:rPr>
              <a:t>a) </a:t>
            </a:r>
            <a:r>
              <a:rPr lang="vi-VN" sz="2400" dirty="0">
                <a:latin typeface="UTM-AOV"/>
                <a:cs typeface="Times New Roman" pitchFamily="18" charset="0"/>
              </a:rPr>
              <a:t>Cuối cùng, nàng quay lại bảo thị nữ:</a:t>
            </a:r>
            <a:br>
              <a:rPr lang="vi-VN" sz="2400" dirty="0">
                <a:latin typeface="UTM-AOV"/>
                <a:cs typeface="Times New Roman" pitchFamily="18" charset="0"/>
              </a:rPr>
            </a:br>
            <a:r>
              <a:rPr lang="en-US" sz="2400" dirty="0">
                <a:latin typeface="UTM-AOV"/>
                <a:cs typeface="Times New Roman" pitchFamily="18" charset="0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- </a:t>
            </a:r>
            <a:r>
              <a:rPr lang="vi-VN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Hãy gọi người hàng hành vào cho ta!</a:t>
            </a:r>
          </a:p>
          <a:p>
            <a:pPr algn="ctr"/>
            <a:r>
              <a:rPr lang="en-US" sz="2400" b="1" dirty="0">
                <a:latin typeface="UTM-AOV"/>
                <a:cs typeface="Times New Roman" pitchFamily="18" charset="0"/>
              </a:rPr>
              <a:t>                                                    </a:t>
            </a:r>
            <a:r>
              <a:rPr lang="vi-VN" dirty="0">
                <a:latin typeface="UTM-AOV"/>
                <a:cs typeface="Times New Roman" pitchFamily="18" charset="0"/>
              </a:rPr>
              <a:t>LỌ NƯỚC THẦN</a:t>
            </a:r>
            <a:endParaRPr lang="en-US" sz="2400" dirty="0">
              <a:latin typeface="UTM-AOV"/>
              <a:cs typeface="Times New Roman" pitchFamily="18" charset="0"/>
            </a:endParaRPr>
          </a:p>
          <a:p>
            <a:r>
              <a:rPr lang="vi-VN" sz="2400" b="1" dirty="0">
                <a:latin typeface="UTM-AOV"/>
                <a:cs typeface="Times New Roman" pitchFamily="18" charset="0"/>
              </a:rPr>
              <a:t>b) </a:t>
            </a:r>
            <a:r>
              <a:rPr lang="vi-VN" sz="2400" dirty="0">
                <a:latin typeface="UTM-AOV"/>
                <a:cs typeface="Times New Roman" pitchFamily="18" charset="0"/>
              </a:rPr>
              <a:t>Một anh chiến sĩ đến nâng con cá lên hai bàn tay nói nựng: “Có đau không, chú mình? </a:t>
            </a:r>
            <a:endParaRPr lang="en-US" sz="2400" dirty="0">
              <a:latin typeface="UTM-AOV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     </a:t>
            </a:r>
            <a:r>
              <a:rPr lang="vi-VN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Lần sau, khi nhảy múa phải chú ý nhé! Đừng có nhảy lên boong tàu!”</a:t>
            </a:r>
          </a:p>
          <a:p>
            <a:r>
              <a:rPr lang="en-US" sz="2000" dirty="0">
                <a:latin typeface="UTM-AOV"/>
                <a:cs typeface="Times New Roman" pitchFamily="18" charset="0"/>
              </a:rPr>
              <a:t>                                                                                        </a:t>
            </a:r>
            <a:r>
              <a:rPr lang="vi-VN" dirty="0">
                <a:latin typeface="UTM-AOV"/>
                <a:cs typeface="Times New Roman" pitchFamily="18" charset="0"/>
              </a:rPr>
              <a:t>HÀ ĐÌNH CẨN</a:t>
            </a:r>
          </a:p>
          <a:p>
            <a:br>
              <a:rPr lang="vi-VN" sz="2400" dirty="0">
                <a:latin typeface="UTM-AOV"/>
                <a:cs typeface="Times New Roman" pitchFamily="18" charset="0"/>
              </a:rPr>
            </a:br>
            <a:r>
              <a:rPr lang="en-US" sz="2400" b="1" dirty="0">
                <a:latin typeface="UTM-AOV"/>
                <a:cs typeface="Times New Roman" pitchFamily="18" charset="0"/>
              </a:rPr>
              <a:t>c</a:t>
            </a:r>
            <a:r>
              <a:rPr lang="en-US" sz="2400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) 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Con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vàng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sợ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nhô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thêm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nữa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tiến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phía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thuyền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vua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:</a:t>
            </a:r>
            <a:endParaRPr lang="en-US" sz="2400" dirty="0">
              <a:latin typeface="UTM-AOV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Nhà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vua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hoàn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gươm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Long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Vương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!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                                                           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                                                                       SỰ TÍCH HỒ GƯƠM</a:t>
            </a:r>
            <a:endParaRPr lang="en-US" dirty="0">
              <a:latin typeface="UTM-AOV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</a:t>
            </a:r>
            <a:endParaRPr lang="en-US" sz="2400" dirty="0">
              <a:latin typeface="UTM-AOV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d)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Ông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lão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nghe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xong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rằng</a:t>
            </a: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:</a:t>
            </a:r>
            <a:endParaRPr lang="en-US" sz="2400" dirty="0">
              <a:latin typeface="UTM-AOV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- Con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chặt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đủ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trăm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đốt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tre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mang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đây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ta.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 </a:t>
            </a:r>
            <a:r>
              <a:rPr lang="en-US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                                                                      </a:t>
            </a:r>
            <a:br>
              <a:rPr lang="en-US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</a:br>
            <a:r>
              <a:rPr lang="en-US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                                                                         </a:t>
            </a:r>
            <a:r>
              <a:rPr lang="en-US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CÂY TRE TRĂM ĐỐT</a:t>
            </a:r>
            <a:endParaRPr lang="en-US" dirty="0">
              <a:latin typeface="UTM-AOV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3001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Vegitab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76" y="4983164"/>
            <a:ext cx="8823325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3" name="Text Box 9232"/>
          <p:cNvSpPr txBox="1">
            <a:spLocks noChangeArrowheads="1"/>
          </p:cNvSpPr>
          <p:nvPr/>
        </p:nvSpPr>
        <p:spPr bwMode="auto">
          <a:xfrm>
            <a:off x="1666875" y="2055019"/>
            <a:ext cx="8704262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 b="1" dirty="0">
                <a:latin typeface="UTM-AOV"/>
              </a:rPr>
              <a:t>2. </a:t>
            </a:r>
            <a:r>
              <a:rPr lang="en-US" altLang="en-US" sz="2800" b="1" dirty="0" err="1">
                <a:latin typeface="UTM-AOV"/>
              </a:rPr>
              <a:t>Tìm</a:t>
            </a:r>
            <a:r>
              <a:rPr lang="en-US" altLang="en-US" sz="2800" b="1" dirty="0">
                <a:latin typeface="UTM-AOV"/>
              </a:rPr>
              <a:t> 3 </a:t>
            </a:r>
            <a:r>
              <a:rPr lang="en-US" altLang="en-US" sz="2800" b="1" dirty="0" err="1">
                <a:latin typeface="UTM-AOV"/>
              </a:rPr>
              <a:t>câu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khiến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trong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sách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giáo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khoa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Tiếng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Việt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hoặc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Toán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của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em</a:t>
            </a:r>
            <a:r>
              <a:rPr lang="en-US" altLang="en-US" sz="2800" b="1" dirty="0">
                <a:latin typeface="UTM-AOV"/>
              </a:rPr>
              <a:t>.</a:t>
            </a:r>
          </a:p>
        </p:txBody>
      </p:sp>
      <p:sp>
        <p:nvSpPr>
          <p:cNvPr id="9234" name="Text Box 9233"/>
          <p:cNvSpPr txBox="1">
            <a:spLocks noChangeArrowheads="1"/>
          </p:cNvSpPr>
          <p:nvPr/>
        </p:nvSpPr>
        <p:spPr bwMode="auto">
          <a:xfrm>
            <a:off x="1666875" y="4245769"/>
            <a:ext cx="87042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UTM-AOV"/>
              </a:rPr>
              <a:t>- Hãy kể về những đổi mới ở quê em.</a:t>
            </a:r>
          </a:p>
        </p:txBody>
      </p:sp>
      <p:sp>
        <p:nvSpPr>
          <p:cNvPr id="9235" name="Text Box 9234"/>
          <p:cNvSpPr txBox="1">
            <a:spLocks noChangeArrowheads="1"/>
          </p:cNvSpPr>
          <p:nvPr/>
        </p:nvSpPr>
        <p:spPr bwMode="auto">
          <a:xfrm>
            <a:off x="1666874" y="3636169"/>
            <a:ext cx="96869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UTM-AOV"/>
              </a:rPr>
              <a:t>- Hãy tính chu vi và diện tích của hình chữ nhật đó.</a:t>
            </a:r>
          </a:p>
        </p:txBody>
      </p:sp>
      <p:sp>
        <p:nvSpPr>
          <p:cNvPr id="9236" name="Text Box 9235"/>
          <p:cNvSpPr txBox="1">
            <a:spLocks noChangeArrowheads="1"/>
          </p:cNvSpPr>
          <p:nvPr/>
        </p:nvSpPr>
        <p:spPr bwMode="auto">
          <a:xfrm>
            <a:off x="1666875" y="3026569"/>
            <a:ext cx="87042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latin typeface="UTM-AOV"/>
              </a:rPr>
              <a:t>- Vào ngay ! ( Ga - vrốt ngoài chiến luỹ)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927600" y="914400"/>
            <a:ext cx="2336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UTM-AOV"/>
              </a:rPr>
              <a:t>Câu khiến   </a:t>
            </a:r>
            <a:r>
              <a:rPr lang="en-US" altLang="en-US" sz="2800" b="1">
                <a:latin typeface="UTM-AOV"/>
              </a:rPr>
              <a:t>  </a:t>
            </a:r>
            <a:endParaRPr lang="vi-VN" altLang="en-US" sz="2800" b="1">
              <a:latin typeface="UTM-AOV"/>
            </a:endParaRPr>
          </a:p>
        </p:txBody>
      </p:sp>
      <p:sp>
        <p:nvSpPr>
          <p:cNvPr id="10248" name="Text Box 9237"/>
          <p:cNvSpPr txBox="1">
            <a:spLocks noChangeArrowheads="1"/>
          </p:cNvSpPr>
          <p:nvPr/>
        </p:nvSpPr>
        <p:spPr bwMode="auto">
          <a:xfrm>
            <a:off x="1905001" y="339725"/>
            <a:ext cx="8704263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800" b="1" u="sng" dirty="0" err="1">
                <a:latin typeface="UTM-AOV"/>
              </a:rPr>
              <a:t>Luyện</a:t>
            </a:r>
            <a:r>
              <a:rPr lang="en-US" altLang="en-US" sz="2800" b="1" u="sng" dirty="0">
                <a:latin typeface="UTM-AOV"/>
              </a:rPr>
              <a:t> </a:t>
            </a:r>
            <a:r>
              <a:rPr lang="en-US" altLang="en-US" sz="2800" b="1" u="sng" dirty="0" err="1">
                <a:latin typeface="UTM-AOV"/>
              </a:rPr>
              <a:t>từ</a:t>
            </a:r>
            <a:r>
              <a:rPr lang="en-US" altLang="en-US" sz="2800" b="1" u="sng" dirty="0">
                <a:latin typeface="UTM-AOV"/>
              </a:rPr>
              <a:t> </a:t>
            </a:r>
            <a:r>
              <a:rPr lang="en-US" altLang="en-US" sz="2800" b="1" u="sng" dirty="0" err="1">
                <a:latin typeface="UTM-AOV"/>
              </a:rPr>
              <a:t>và</a:t>
            </a:r>
            <a:r>
              <a:rPr lang="en-US" altLang="en-US" sz="2800" b="1" u="sng" dirty="0">
                <a:latin typeface="UTM-AOV"/>
              </a:rPr>
              <a:t> </a:t>
            </a:r>
            <a:r>
              <a:rPr lang="en-US" altLang="en-US" sz="2800" b="1" u="sng" dirty="0" err="1">
                <a:latin typeface="UTM-AOV"/>
              </a:rPr>
              <a:t>câu</a:t>
            </a:r>
            <a:endParaRPr lang="en-US" altLang="en-US" sz="2800" b="1" u="sng" dirty="0">
              <a:latin typeface="UTM-AOV"/>
            </a:endParaRPr>
          </a:p>
        </p:txBody>
      </p:sp>
      <p:sp>
        <p:nvSpPr>
          <p:cNvPr id="10249" name="Text Box 9239"/>
          <p:cNvSpPr txBox="1">
            <a:spLocks noChangeArrowheads="1"/>
          </p:cNvSpPr>
          <p:nvPr/>
        </p:nvSpPr>
        <p:spPr bwMode="auto">
          <a:xfrm>
            <a:off x="1666876" y="1317625"/>
            <a:ext cx="28289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UTM-AOV"/>
              </a:rPr>
              <a:t>III. </a:t>
            </a:r>
            <a:r>
              <a:rPr lang="en-US" altLang="en-US" sz="2800" b="1" dirty="0" err="1">
                <a:latin typeface="UTM-AOV"/>
              </a:rPr>
              <a:t>Luyện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tập</a:t>
            </a:r>
            <a:endParaRPr lang="en-US" altLang="en-US" sz="2800" b="1" dirty="0">
              <a:latin typeface="UTM-AOV"/>
            </a:endParaRPr>
          </a:p>
        </p:txBody>
      </p:sp>
    </p:spTree>
    <p:extLst>
      <p:ext uri="{BB962C8B-B14F-4D97-AF65-F5344CB8AC3E}">
        <p14:creationId xmlns:p14="http://schemas.microsoft.com/office/powerpoint/2010/main" val="101570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3" grpId="0"/>
      <p:bldP spid="9234" grpId="0"/>
      <p:bldP spid="9235" grpId="0"/>
      <p:bldP spid="92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76401" y="335686"/>
            <a:ext cx="7354899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err="1">
                <a:latin typeface="UTM-AOV"/>
                <a:cs typeface="Times New Roman" pitchFamily="18" charset="0"/>
              </a:rPr>
              <a:t>Bài</a:t>
            </a:r>
            <a:r>
              <a:rPr lang="en-US" sz="2800" dirty="0">
                <a:latin typeface="UTM-AOV"/>
                <a:cs typeface="Times New Roman" pitchFamily="18" charset="0"/>
              </a:rPr>
              <a:t> 3: </a:t>
            </a:r>
            <a:r>
              <a:rPr lang="en-US" sz="2800" dirty="0" err="1">
                <a:latin typeface="UTM-AOV"/>
                <a:cs typeface="Times New Roman" pitchFamily="18" charset="0"/>
              </a:rPr>
              <a:t>Hãy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đặt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một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câu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khiến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để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nói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với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bạn</a:t>
            </a:r>
            <a:r>
              <a:rPr lang="en-US" sz="2800" dirty="0">
                <a:latin typeface="UTM-AOV"/>
                <a:cs typeface="Times New Roman" pitchFamily="18" charset="0"/>
              </a:rPr>
              <a:t>, </a:t>
            </a:r>
          </a:p>
          <a:p>
            <a:r>
              <a:rPr lang="en-US" sz="2800" dirty="0" err="1">
                <a:latin typeface="UTM-AOV"/>
                <a:cs typeface="Times New Roman" pitchFamily="18" charset="0"/>
              </a:rPr>
              <a:t>với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anh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chị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hoặc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với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cô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giáo</a:t>
            </a:r>
            <a:r>
              <a:rPr lang="en-US" sz="2800" dirty="0">
                <a:latin typeface="UTM-AOV"/>
                <a:cs typeface="Times New Roman" pitchFamily="18" charset="0"/>
              </a:rPr>
              <a:t> ( </a:t>
            </a:r>
            <a:r>
              <a:rPr lang="en-US" sz="2800" dirty="0" err="1">
                <a:latin typeface="UTM-AOV"/>
                <a:cs typeface="Times New Roman" pitchFamily="18" charset="0"/>
              </a:rPr>
              <a:t>thầy</a:t>
            </a:r>
            <a:r>
              <a:rPr lang="en-US" sz="2800" dirty="0">
                <a:latin typeface="UTM-AOV"/>
                <a:cs typeface="Times New Roman" pitchFamily="18" charset="0"/>
              </a:rPr>
              <a:t> </a:t>
            </a:r>
            <a:r>
              <a:rPr lang="en-US" sz="2800" dirty="0" err="1">
                <a:latin typeface="UTM-AOV"/>
                <a:cs typeface="Times New Roman" pitchFamily="18" charset="0"/>
              </a:rPr>
              <a:t>giáo</a:t>
            </a:r>
            <a:r>
              <a:rPr lang="en-US" sz="2800" dirty="0">
                <a:latin typeface="UTM-AOV"/>
                <a:cs typeface="Times New Roman" pitchFamily="18" charset="0"/>
              </a:rPr>
              <a:t>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4627" y="1330068"/>
            <a:ext cx="4187365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endParaRPr lang="en-US" sz="2400" b="1" u="sng" dirty="0">
              <a:solidFill>
                <a:sysClr val="windowText" lastClr="000000"/>
              </a:solidFill>
              <a:latin typeface="UTM-AOV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Đặt</a:t>
            </a:r>
            <a:r>
              <a:rPr lang="en-US" sz="2400" dirty="0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khiến</a:t>
            </a:r>
            <a:r>
              <a:rPr lang="en-US" sz="2400" dirty="0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nói</a:t>
            </a:r>
            <a:r>
              <a:rPr lang="en-US" sz="2400" dirty="0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bạn</a:t>
            </a:r>
            <a:r>
              <a:rPr lang="en-US" sz="2400" dirty="0">
                <a:solidFill>
                  <a:sysClr val="windowText" lastClr="000000"/>
                </a:solidFill>
                <a:latin typeface="UTM-AOV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4627" y="3170727"/>
            <a:ext cx="4666662" cy="12003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endParaRPr lang="en-US" sz="2400" b="1" u="sng" dirty="0">
              <a:latin typeface="UTM-AOV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>
                <a:latin typeface="UTM-AOV"/>
                <a:cs typeface="Times New Roman" pitchFamily="18" charset="0"/>
              </a:rPr>
              <a:t>Đặt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câu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khiến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để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nói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với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anh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chị</a:t>
            </a:r>
            <a:r>
              <a:rPr lang="en-US" sz="2400" dirty="0">
                <a:latin typeface="UTM-AOV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4935894"/>
            <a:ext cx="6292107" cy="12003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endParaRPr lang="vi-VN" sz="2400" b="1" u="sng" dirty="0">
              <a:latin typeface="UTM-AOV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>
                <a:latin typeface="UTM-AOV"/>
                <a:cs typeface="Times New Roman" pitchFamily="18" charset="0"/>
              </a:rPr>
              <a:t>Đặt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câu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khiến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để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nói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với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cô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giáo</a:t>
            </a:r>
            <a:r>
              <a:rPr lang="en-US" sz="2400" dirty="0">
                <a:latin typeface="UTM-AOV"/>
                <a:cs typeface="Times New Roman" pitchFamily="18" charset="0"/>
              </a:rPr>
              <a:t> ( </a:t>
            </a:r>
            <a:r>
              <a:rPr lang="en-US" sz="2400" dirty="0" err="1">
                <a:latin typeface="UTM-AOV"/>
                <a:cs typeface="Times New Roman" pitchFamily="18" charset="0"/>
              </a:rPr>
              <a:t>thầy</a:t>
            </a:r>
            <a:r>
              <a:rPr lang="en-US" sz="2400" dirty="0">
                <a:latin typeface="UTM-AOV"/>
                <a:cs typeface="Times New Roman" pitchFamily="18" charset="0"/>
              </a:rPr>
              <a:t> </a:t>
            </a:r>
            <a:r>
              <a:rPr lang="en-US" sz="2400" dirty="0" err="1">
                <a:latin typeface="UTM-AOV"/>
                <a:cs typeface="Times New Roman" pitchFamily="18" charset="0"/>
              </a:rPr>
              <a:t>giáo</a:t>
            </a:r>
            <a:r>
              <a:rPr lang="en-US" sz="2400" dirty="0">
                <a:latin typeface="UTM-AOV"/>
                <a:cs typeface="Times New Roman" pitchFamily="18" charset="0"/>
              </a:rPr>
              <a:t>).</a:t>
            </a:r>
          </a:p>
        </p:txBody>
      </p:sp>
      <p:sp>
        <p:nvSpPr>
          <p:cNvPr id="2" name="Rectangle 1"/>
          <p:cNvSpPr/>
          <p:nvPr/>
        </p:nvSpPr>
        <p:spPr>
          <a:xfrm>
            <a:off x="1368733" y="2751786"/>
            <a:ext cx="100970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OpenSans"/>
              </a:rPr>
              <a:t>-  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Bạn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giúp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mình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xin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phép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cô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giáo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cho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mình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nghỉ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học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hôm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nay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vì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mình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bị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cảm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nhé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!</a:t>
            </a:r>
            <a:br>
              <a:rPr lang="en-US" sz="2000" dirty="0">
                <a:solidFill>
                  <a:srgbClr val="FF0000"/>
                </a:solidFill>
                <a:latin typeface="OpenSans"/>
              </a:rPr>
            </a:br>
            <a:br>
              <a:rPr lang="en-US" sz="2000" dirty="0">
                <a:solidFill>
                  <a:srgbClr val="FF0000"/>
                </a:solidFill>
                <a:latin typeface="OpenSans"/>
              </a:rPr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81200" y="4371056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OpenSans"/>
              </a:rPr>
              <a:t>Tối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nay,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chị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giảng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lại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giúp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em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bài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toán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OpenSans"/>
              </a:rPr>
              <a:t>nhé</a:t>
            </a:r>
            <a:r>
              <a:rPr lang="en-US" sz="2000" dirty="0">
                <a:solidFill>
                  <a:srgbClr val="FF0000"/>
                </a:solidFill>
                <a:latin typeface="OpenSans"/>
              </a:rPr>
              <a:t>!</a:t>
            </a:r>
            <a:br>
              <a:rPr lang="en-US" sz="2000" dirty="0">
                <a:solidFill>
                  <a:srgbClr val="FF0000"/>
                </a:solidFill>
                <a:latin typeface="OpenSans"/>
              </a:rPr>
            </a:br>
            <a:br>
              <a:rPr lang="en-US" sz="2000" dirty="0">
                <a:solidFill>
                  <a:srgbClr val="FF0000"/>
                </a:solidFill>
                <a:latin typeface="OpenSans"/>
              </a:rPr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81200" y="6193229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 dirty="0">
                <a:solidFill>
                  <a:srgbClr val="FF0000"/>
                </a:solidFill>
                <a:latin typeface="OpenSans"/>
              </a:rPr>
              <a:t>Thưa cô, cô giảng lại phần vừa rồi giúp em với ạ!</a:t>
            </a:r>
            <a:br>
              <a:rPr lang="vi-VN" sz="2000" dirty="0">
                <a:solidFill>
                  <a:srgbClr val="FF0000"/>
                </a:solidFill>
                <a:latin typeface="OpenSans"/>
              </a:rPr>
            </a:br>
            <a:br>
              <a:rPr lang="vi-VN" sz="2000" dirty="0">
                <a:solidFill>
                  <a:srgbClr val="FF0000"/>
                </a:solidFill>
                <a:latin typeface="OpenSans"/>
              </a:rPr>
            </a:b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53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Vegitab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5638800"/>
            <a:ext cx="80708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930401" y="2286000"/>
            <a:ext cx="85693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 b="1">
                <a:latin typeface="UTM-AOV"/>
              </a:rPr>
              <a:t>3. Hãy đặt một câu khiến để nói với bạn, với anh chị, hoặc với cô giáo ( thầy giáo ).</a:t>
            </a:r>
          </a:p>
        </p:txBody>
      </p:sp>
      <p:sp>
        <p:nvSpPr>
          <p:cNvPr id="10256" name="Text Box 10255"/>
          <p:cNvSpPr txBox="1">
            <a:spLocks noChangeArrowheads="1"/>
          </p:cNvSpPr>
          <p:nvPr/>
        </p:nvSpPr>
        <p:spPr bwMode="auto">
          <a:xfrm>
            <a:off x="1903211" y="4643050"/>
            <a:ext cx="83550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70C0"/>
                </a:solidFill>
                <a:latin typeface="UTM-AOV"/>
              </a:rPr>
              <a:t>- </a:t>
            </a:r>
            <a:r>
              <a:rPr lang="en-US" altLang="en-US" sz="2800" b="1" dirty="0" err="1">
                <a:solidFill>
                  <a:srgbClr val="0070C0"/>
                </a:solidFill>
                <a:latin typeface="UTM-AOV"/>
              </a:rPr>
              <a:t>Em</a:t>
            </a:r>
            <a:r>
              <a:rPr lang="en-US" altLang="en-US" sz="2800" b="1" dirty="0">
                <a:solidFill>
                  <a:srgbClr val="0070C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UTM-AOV"/>
              </a:rPr>
              <a:t>xin</a:t>
            </a:r>
            <a:r>
              <a:rPr lang="en-US" altLang="en-US" sz="2800" b="1" dirty="0">
                <a:solidFill>
                  <a:srgbClr val="0070C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UTM-AOV"/>
              </a:rPr>
              <a:t>phép</a:t>
            </a:r>
            <a:r>
              <a:rPr lang="en-US" altLang="en-US" sz="2800" b="1" dirty="0">
                <a:solidFill>
                  <a:srgbClr val="0070C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UTM-AOV"/>
              </a:rPr>
              <a:t>cô</a:t>
            </a:r>
            <a:r>
              <a:rPr lang="en-US" altLang="en-US" sz="2800" b="1" dirty="0">
                <a:solidFill>
                  <a:srgbClr val="0070C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UTM-AOV"/>
              </a:rPr>
              <a:t>cho</a:t>
            </a:r>
            <a:r>
              <a:rPr lang="en-US" altLang="en-US" sz="2800" b="1" dirty="0">
                <a:solidFill>
                  <a:srgbClr val="0070C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UTM-AOV"/>
              </a:rPr>
              <a:t>em</a:t>
            </a:r>
            <a:r>
              <a:rPr lang="en-US" altLang="en-US" sz="2800" b="1" dirty="0">
                <a:solidFill>
                  <a:srgbClr val="0070C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UTM-AOV"/>
              </a:rPr>
              <a:t>vào</a:t>
            </a:r>
            <a:r>
              <a:rPr lang="en-US" altLang="en-US" sz="2800" b="1" dirty="0">
                <a:solidFill>
                  <a:srgbClr val="0070C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UTM-AOV"/>
              </a:rPr>
              <a:t>lớp</a:t>
            </a:r>
            <a:r>
              <a:rPr lang="en-US" altLang="en-US" sz="2800" b="1" dirty="0">
                <a:solidFill>
                  <a:srgbClr val="0070C0"/>
                </a:solidFill>
                <a:latin typeface="UTM-AOV"/>
              </a:rPr>
              <a:t> ạ ! </a:t>
            </a:r>
          </a:p>
        </p:txBody>
      </p:sp>
      <p:sp>
        <p:nvSpPr>
          <p:cNvPr id="10257" name="Text Box 10256"/>
          <p:cNvSpPr txBox="1">
            <a:spLocks noChangeArrowheads="1"/>
          </p:cNvSpPr>
          <p:nvPr/>
        </p:nvSpPr>
        <p:spPr bwMode="auto">
          <a:xfrm>
            <a:off x="1920876" y="3987800"/>
            <a:ext cx="102711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-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Chị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ơi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cho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em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mượn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con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gấu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bông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chị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một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lát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nhé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!</a:t>
            </a:r>
          </a:p>
        </p:txBody>
      </p:sp>
      <p:sp>
        <p:nvSpPr>
          <p:cNvPr id="10259" name="Text Box 10258"/>
          <p:cNvSpPr txBox="1">
            <a:spLocks noChangeArrowheads="1"/>
          </p:cNvSpPr>
          <p:nvPr/>
        </p:nvSpPr>
        <p:spPr bwMode="auto">
          <a:xfrm>
            <a:off x="1930400" y="3352800"/>
            <a:ext cx="81422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FFC000"/>
                </a:solidFill>
                <a:latin typeface="UTM-AOV"/>
              </a:rPr>
              <a:t>- Cho </a:t>
            </a:r>
            <a:r>
              <a:rPr lang="en-US" altLang="en-US" sz="2800" b="1" dirty="0" err="1">
                <a:solidFill>
                  <a:srgbClr val="FFC000"/>
                </a:solidFill>
                <a:latin typeface="UTM-AOV"/>
              </a:rPr>
              <a:t>mình</a:t>
            </a:r>
            <a:r>
              <a:rPr lang="en-US" altLang="en-US" sz="2800" b="1" dirty="0">
                <a:solidFill>
                  <a:srgbClr val="FFC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UTM-AOV"/>
              </a:rPr>
              <a:t>mượn</a:t>
            </a:r>
            <a:r>
              <a:rPr lang="en-US" altLang="en-US" sz="2800" b="1" dirty="0">
                <a:solidFill>
                  <a:srgbClr val="FFC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UTM-AOV"/>
              </a:rPr>
              <a:t>cây</a:t>
            </a:r>
            <a:r>
              <a:rPr lang="en-US" altLang="en-US" sz="2800" b="1" dirty="0">
                <a:solidFill>
                  <a:srgbClr val="FFC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UTM-AOV"/>
              </a:rPr>
              <a:t>bút</a:t>
            </a:r>
            <a:r>
              <a:rPr lang="en-US" altLang="en-US" sz="2800" b="1" dirty="0">
                <a:solidFill>
                  <a:srgbClr val="FFC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UTM-AOV"/>
              </a:rPr>
              <a:t>của</a:t>
            </a:r>
            <a:r>
              <a:rPr lang="en-US" altLang="en-US" sz="2800" b="1" dirty="0">
                <a:solidFill>
                  <a:srgbClr val="FFC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UTM-AOV"/>
              </a:rPr>
              <a:t>bạn</a:t>
            </a:r>
            <a:r>
              <a:rPr lang="en-US" altLang="en-US" sz="2800" b="1" dirty="0">
                <a:solidFill>
                  <a:srgbClr val="FFC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UTM-AOV"/>
              </a:rPr>
              <a:t>một</a:t>
            </a:r>
            <a:r>
              <a:rPr lang="en-US" altLang="en-US" sz="2800" b="1" dirty="0">
                <a:solidFill>
                  <a:srgbClr val="FFC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UTM-AOV"/>
              </a:rPr>
              <a:t>tí</a:t>
            </a:r>
            <a:r>
              <a:rPr lang="en-US" altLang="en-US" sz="2800" b="1" dirty="0">
                <a:solidFill>
                  <a:srgbClr val="FFC000"/>
                </a:solidFill>
                <a:latin typeface="UTM-AOV"/>
              </a:rPr>
              <a:t> ! 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908550" y="1066800"/>
            <a:ext cx="23002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latin typeface="UTM-AOV"/>
              </a:rPr>
              <a:t>Câu khiến     </a:t>
            </a:r>
            <a:endParaRPr lang="vi-VN" altLang="en-US" sz="2800" b="1">
              <a:latin typeface="UTM-AOV"/>
            </a:endParaRPr>
          </a:p>
        </p:txBody>
      </p:sp>
      <p:sp>
        <p:nvSpPr>
          <p:cNvPr id="11272" name="Text Box 10260"/>
          <p:cNvSpPr txBox="1">
            <a:spLocks noChangeArrowheads="1"/>
          </p:cNvSpPr>
          <p:nvPr/>
        </p:nvSpPr>
        <p:spPr bwMode="auto">
          <a:xfrm>
            <a:off x="1930401" y="533400"/>
            <a:ext cx="85693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800" b="1">
                <a:latin typeface="UTM-AOV"/>
              </a:rPr>
              <a:t>Luyện từ và câu</a:t>
            </a:r>
          </a:p>
        </p:txBody>
      </p:sp>
      <p:sp>
        <p:nvSpPr>
          <p:cNvPr id="11273" name="Text Box 10262"/>
          <p:cNvSpPr txBox="1">
            <a:spLocks noChangeArrowheads="1"/>
          </p:cNvSpPr>
          <p:nvPr/>
        </p:nvSpPr>
        <p:spPr bwMode="auto">
          <a:xfrm>
            <a:off x="1655763" y="1600200"/>
            <a:ext cx="27860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UTM-AOV"/>
              </a:rPr>
              <a:t>III. Luyện tập</a:t>
            </a:r>
          </a:p>
        </p:txBody>
      </p:sp>
    </p:spTree>
    <p:extLst>
      <p:ext uri="{BB962C8B-B14F-4D97-AF65-F5344CB8AC3E}">
        <p14:creationId xmlns:p14="http://schemas.microsoft.com/office/powerpoint/2010/main" val="72706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256" grpId="0"/>
      <p:bldP spid="10257" grpId="0"/>
      <p:bldP spid="102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2895600" y="2133600"/>
            <a:ext cx="6477000" cy="2133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Ai </a:t>
            </a:r>
            <a:r>
              <a:rPr lang="en-US" sz="40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nhanh</a:t>
            </a:r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 , Ai </a:t>
            </a:r>
            <a:r>
              <a:rPr lang="en-US" sz="40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đúng</a:t>
            </a:r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707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3"/>
          <p:cNvSpPr>
            <a:spLocks noChangeArrowheads="1" noChangeShapeType="1" noTextEdit="1"/>
          </p:cNvSpPr>
          <p:nvPr/>
        </p:nvSpPr>
        <p:spPr bwMode="auto">
          <a:xfrm>
            <a:off x="3352800" y="336550"/>
            <a:ext cx="5334000" cy="10350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48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Ai </a:t>
            </a:r>
            <a:r>
              <a:rPr lang="en-US" sz="48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nhanh</a:t>
            </a:r>
            <a:r>
              <a:rPr lang="en-US" sz="48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 , Ai </a:t>
            </a:r>
            <a:r>
              <a:rPr lang="en-US" sz="48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đúng</a:t>
            </a:r>
            <a:r>
              <a:rPr lang="en-US" sz="48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1973943" y="2218872"/>
            <a:ext cx="4953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just"/>
            <a:endParaRPr lang="en-US" altLang="en-US" sz="3200" b="1" i="1">
              <a:latin typeface="UTM-AOV"/>
            </a:endParaRPr>
          </a:p>
          <a:p>
            <a:pPr algn="just"/>
            <a:endParaRPr lang="en-US" altLang="en-US" sz="3200" b="1" i="1">
              <a:latin typeface="UTM-AOV"/>
            </a:endParaRPr>
          </a:p>
          <a:p>
            <a:pPr algn="just"/>
            <a:r>
              <a:rPr lang="en-US" altLang="en-US" sz="3200" b="1" i="1">
                <a:latin typeface="UTM-AOV"/>
              </a:rPr>
              <a:t>  1. Câu khiến </a:t>
            </a:r>
            <a:r>
              <a:rPr lang="en-US" altLang="en-US" sz="3200" i="1">
                <a:latin typeface="UTM-AOV"/>
              </a:rPr>
              <a:t>dùng để </a:t>
            </a:r>
            <a:r>
              <a:rPr lang="en-US" altLang="en-US" sz="3200" b="1" i="1">
                <a:latin typeface="UTM-AOV"/>
              </a:rPr>
              <a:t>:</a:t>
            </a:r>
          </a:p>
          <a:p>
            <a:pPr algn="just"/>
            <a:endParaRPr lang="en-US" altLang="en-US" sz="3200" i="1">
              <a:latin typeface="UTM-AOV"/>
            </a:endParaRPr>
          </a:p>
          <a:p>
            <a:pPr algn="just"/>
            <a:r>
              <a:rPr lang="en-US" altLang="en-US" sz="3200">
                <a:latin typeface="UTM-AOV"/>
              </a:rPr>
              <a:t>        </a:t>
            </a:r>
            <a:endParaRPr lang="en-US" altLang="en-US" sz="3200" i="1">
              <a:latin typeface="UTM-AOV"/>
            </a:endParaRPr>
          </a:p>
        </p:txBody>
      </p:sp>
      <p:sp>
        <p:nvSpPr>
          <p:cNvPr id="138246" name="AutoShape 6"/>
          <p:cNvSpPr>
            <a:spLocks noChangeArrowheads="1"/>
          </p:cNvSpPr>
          <p:nvPr/>
        </p:nvSpPr>
        <p:spPr bwMode="auto">
          <a:xfrm>
            <a:off x="9132888" y="3238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FF0000"/>
                </a:solidFill>
                <a:latin typeface="UTM-AOV"/>
              </a:rPr>
              <a:t>0</a:t>
            </a:r>
          </a:p>
        </p:txBody>
      </p:sp>
      <p:sp>
        <p:nvSpPr>
          <p:cNvPr id="138247" name="AutoShape 7"/>
          <p:cNvSpPr>
            <a:spLocks noChangeArrowheads="1"/>
          </p:cNvSpPr>
          <p:nvPr/>
        </p:nvSpPr>
        <p:spPr bwMode="auto">
          <a:xfrm>
            <a:off x="9136063" y="3302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800000"/>
                </a:solidFill>
                <a:latin typeface="UTM-AOV"/>
              </a:rPr>
              <a:t>1</a:t>
            </a:r>
          </a:p>
        </p:txBody>
      </p:sp>
      <p:sp>
        <p:nvSpPr>
          <p:cNvPr id="138248" name="AutoShape 8"/>
          <p:cNvSpPr>
            <a:spLocks noChangeArrowheads="1"/>
          </p:cNvSpPr>
          <p:nvPr/>
        </p:nvSpPr>
        <p:spPr bwMode="auto">
          <a:xfrm>
            <a:off x="9140825" y="3143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2</a:t>
            </a:r>
          </a:p>
        </p:txBody>
      </p:sp>
      <p:sp>
        <p:nvSpPr>
          <p:cNvPr id="138249" name="AutoShape 9"/>
          <p:cNvSpPr>
            <a:spLocks noChangeArrowheads="1"/>
          </p:cNvSpPr>
          <p:nvPr/>
        </p:nvSpPr>
        <p:spPr bwMode="auto">
          <a:xfrm>
            <a:off x="9132888" y="3095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3</a:t>
            </a:r>
          </a:p>
        </p:txBody>
      </p:sp>
      <p:sp>
        <p:nvSpPr>
          <p:cNvPr id="138250" name="AutoShape 10"/>
          <p:cNvSpPr>
            <a:spLocks noChangeArrowheads="1"/>
          </p:cNvSpPr>
          <p:nvPr/>
        </p:nvSpPr>
        <p:spPr bwMode="auto">
          <a:xfrm>
            <a:off x="9132888" y="3143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4</a:t>
            </a:r>
          </a:p>
        </p:txBody>
      </p:sp>
      <p:sp>
        <p:nvSpPr>
          <p:cNvPr id="138251" name="AutoShape 11"/>
          <p:cNvSpPr>
            <a:spLocks noChangeArrowheads="1"/>
          </p:cNvSpPr>
          <p:nvPr/>
        </p:nvSpPr>
        <p:spPr bwMode="auto">
          <a:xfrm>
            <a:off x="9123363" y="304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5</a:t>
            </a:r>
          </a:p>
        </p:txBody>
      </p:sp>
      <p:sp>
        <p:nvSpPr>
          <p:cNvPr id="138253" name="Rectangle 13"/>
          <p:cNvSpPr>
            <a:spLocks noChangeArrowheads="1"/>
          </p:cNvSpPr>
          <p:nvPr/>
        </p:nvSpPr>
        <p:spPr bwMode="auto">
          <a:xfrm>
            <a:off x="2126342" y="2799443"/>
            <a:ext cx="724625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dirty="0">
                <a:latin typeface="UTM-AOV"/>
              </a:rPr>
              <a:t>a. </a:t>
            </a:r>
            <a:r>
              <a:rPr lang="en-US" altLang="en-US" sz="3200" i="1" dirty="0" err="1">
                <a:latin typeface="UTM-AOV"/>
              </a:rPr>
              <a:t>Hỏi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những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điều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chưa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biết</a:t>
            </a:r>
            <a:r>
              <a:rPr lang="en-US" altLang="en-US" sz="3200" i="1" dirty="0">
                <a:latin typeface="UTM-AOV"/>
              </a:rPr>
              <a:t>…</a:t>
            </a:r>
          </a:p>
        </p:txBody>
      </p:sp>
      <p:sp>
        <p:nvSpPr>
          <p:cNvPr id="138254" name="Rectangle 14"/>
          <p:cNvSpPr>
            <a:spLocks noChangeArrowheads="1"/>
          </p:cNvSpPr>
          <p:nvPr/>
        </p:nvSpPr>
        <p:spPr bwMode="auto">
          <a:xfrm>
            <a:off x="2126343" y="3276600"/>
            <a:ext cx="854165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dirty="0">
                <a:latin typeface="UTM-AOV"/>
              </a:rPr>
              <a:t>b. </a:t>
            </a:r>
            <a:r>
              <a:rPr lang="en-US" altLang="en-US" sz="3200" i="1" dirty="0" err="1">
                <a:latin typeface="UTM-AOV"/>
              </a:rPr>
              <a:t>Miêu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tả</a:t>
            </a:r>
            <a:r>
              <a:rPr lang="en-US" altLang="en-US" sz="3200" i="1" dirty="0">
                <a:latin typeface="UTM-AOV"/>
              </a:rPr>
              <a:t>, </a:t>
            </a:r>
            <a:r>
              <a:rPr lang="en-US" altLang="en-US" sz="3200" i="1" dirty="0" err="1">
                <a:latin typeface="UTM-AOV"/>
              </a:rPr>
              <a:t>thuật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lại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sự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vật</a:t>
            </a:r>
            <a:r>
              <a:rPr lang="en-US" altLang="en-US" sz="3200" i="1" dirty="0">
                <a:latin typeface="UTM-AOV"/>
              </a:rPr>
              <a:t>, </a:t>
            </a:r>
            <a:r>
              <a:rPr lang="en-US" altLang="en-US" sz="3200" i="1" dirty="0" err="1">
                <a:latin typeface="UTM-AOV"/>
              </a:rPr>
              <a:t>sự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việc</a:t>
            </a:r>
            <a:r>
              <a:rPr lang="en-US" altLang="en-US" sz="3200" i="1" dirty="0">
                <a:latin typeface="UTM-AOV"/>
              </a:rPr>
              <a:t>… </a:t>
            </a:r>
          </a:p>
        </p:txBody>
      </p:sp>
      <p:sp>
        <p:nvSpPr>
          <p:cNvPr id="138255" name="Rectangle 15"/>
          <p:cNvSpPr>
            <a:spLocks noChangeArrowheads="1"/>
          </p:cNvSpPr>
          <p:nvPr/>
        </p:nvSpPr>
        <p:spPr bwMode="auto">
          <a:xfrm>
            <a:off x="1905000" y="4028182"/>
            <a:ext cx="869405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dirty="0">
                <a:latin typeface="UTM-AOV"/>
              </a:rPr>
              <a:t>   c. </a:t>
            </a:r>
            <a:r>
              <a:rPr lang="en-US" altLang="en-US" sz="3200" i="1" dirty="0" err="1">
                <a:latin typeface="UTM-AOV"/>
              </a:rPr>
              <a:t>Nêu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yêu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cầu</a:t>
            </a:r>
            <a:r>
              <a:rPr lang="en-US" altLang="en-US" sz="3200" i="1" dirty="0">
                <a:latin typeface="UTM-AOV"/>
              </a:rPr>
              <a:t>, </a:t>
            </a:r>
            <a:r>
              <a:rPr lang="en-US" altLang="en-US" sz="3200" i="1" dirty="0" err="1">
                <a:latin typeface="UTM-AOV"/>
              </a:rPr>
              <a:t>đề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nghị</a:t>
            </a:r>
            <a:r>
              <a:rPr lang="en-US" altLang="en-US" sz="3200" i="1" dirty="0">
                <a:latin typeface="UTM-AOV"/>
              </a:rPr>
              <a:t>, </a:t>
            </a:r>
            <a:r>
              <a:rPr lang="en-US" altLang="en-US" sz="3200" i="1" dirty="0" err="1">
                <a:latin typeface="UTM-AOV"/>
              </a:rPr>
              <a:t>mong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muốn</a:t>
            </a:r>
            <a:r>
              <a:rPr lang="en-US" altLang="en-US" sz="3200" i="1" dirty="0">
                <a:latin typeface="UTM-AOV"/>
              </a:rPr>
              <a:t>, …</a:t>
            </a:r>
            <a:r>
              <a:rPr lang="en-US" altLang="en-US" sz="3200" i="1" dirty="0" err="1">
                <a:latin typeface="UTM-AOV"/>
              </a:rPr>
              <a:t>của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người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nói</a:t>
            </a:r>
            <a:r>
              <a:rPr lang="en-US" altLang="en-US" sz="3200" i="1" dirty="0">
                <a:latin typeface="UTM-AOV"/>
              </a:rPr>
              <a:t>, </a:t>
            </a:r>
            <a:r>
              <a:rPr lang="en-US" altLang="en-US" sz="3200" i="1" dirty="0" err="1">
                <a:latin typeface="UTM-AOV"/>
              </a:rPr>
              <a:t>người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viết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với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người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khác</a:t>
            </a:r>
            <a:r>
              <a:rPr lang="en-US" altLang="en-US" sz="3200" i="1" dirty="0">
                <a:latin typeface="UTM-AOV"/>
              </a:rPr>
              <a:t>.</a:t>
            </a:r>
          </a:p>
        </p:txBody>
      </p:sp>
      <p:sp>
        <p:nvSpPr>
          <p:cNvPr id="138257" name="Oval 17"/>
          <p:cNvSpPr>
            <a:spLocks noChangeArrowheads="1"/>
          </p:cNvSpPr>
          <p:nvPr/>
        </p:nvSpPr>
        <p:spPr bwMode="auto">
          <a:xfrm>
            <a:off x="2114619" y="4078515"/>
            <a:ext cx="533400" cy="6096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200" b="1" i="1" dirty="0">
                <a:solidFill>
                  <a:srgbClr val="FF0000"/>
                </a:solidFill>
                <a:latin typeface="UTM-AOV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7087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1000" fill="hold"/>
                                        <p:tgtEl>
                                          <p:spTgt spid="13824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5" grpId="0"/>
      <p:bldP spid="138246" grpId="0" animBg="1"/>
      <p:bldP spid="138247" grpId="0" animBg="1"/>
      <p:bldP spid="138248" grpId="0" animBg="1"/>
      <p:bldP spid="138249" grpId="0" animBg="1"/>
      <p:bldP spid="138250" grpId="0" animBg="1"/>
      <p:bldP spid="138251" grpId="0" animBg="1"/>
      <p:bldP spid="138253" grpId="0"/>
      <p:bldP spid="138254" grpId="0"/>
      <p:bldP spid="138255" grpId="0"/>
      <p:bldP spid="1382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3"/>
          <p:cNvSpPr>
            <a:spLocks noChangeArrowheads="1" noChangeShapeType="1" noTextEdit="1"/>
          </p:cNvSpPr>
          <p:nvPr/>
        </p:nvSpPr>
        <p:spPr bwMode="auto">
          <a:xfrm>
            <a:off x="3505200" y="381000"/>
            <a:ext cx="5334000" cy="10350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endParaRPr lang="en-US" sz="4800" i="1" kern="1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UTM-AOV"/>
              <a:cs typeface="Times New Roman" panose="02020603050405020304" pitchFamily="18" charset="0"/>
            </a:endParaRPr>
          </a:p>
        </p:txBody>
      </p:sp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1219200" y="2492149"/>
            <a:ext cx="526143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3200" b="1" i="1" dirty="0">
              <a:latin typeface="UTM-AOV"/>
            </a:endParaRPr>
          </a:p>
          <a:p>
            <a:pPr algn="ctr"/>
            <a:r>
              <a:rPr lang="en-US" altLang="en-US" sz="3200" b="1" i="1" dirty="0">
                <a:latin typeface="UTM-AOV"/>
              </a:rPr>
              <a:t>2. </a:t>
            </a:r>
            <a:r>
              <a:rPr lang="en-US" altLang="en-US" sz="3200" i="1" dirty="0" err="1">
                <a:latin typeface="UTM-AOV"/>
              </a:rPr>
              <a:t>Cuối</a:t>
            </a:r>
            <a:r>
              <a:rPr lang="en-US" altLang="en-US" sz="3200" b="1" i="1" dirty="0">
                <a:latin typeface="UTM-AOV"/>
              </a:rPr>
              <a:t> </a:t>
            </a:r>
            <a:r>
              <a:rPr lang="en-US" altLang="en-US" sz="3200" b="1" i="1" dirty="0" err="1">
                <a:latin typeface="UTM-AOV"/>
              </a:rPr>
              <a:t>câu</a:t>
            </a:r>
            <a:r>
              <a:rPr lang="en-US" altLang="en-US" sz="3200" b="1" i="1" dirty="0">
                <a:latin typeface="UTM-AOV"/>
              </a:rPr>
              <a:t> </a:t>
            </a:r>
            <a:r>
              <a:rPr lang="en-US" altLang="en-US" sz="3200" b="1" i="1" dirty="0" err="1">
                <a:latin typeface="UTM-AOV"/>
              </a:rPr>
              <a:t>khiến</a:t>
            </a:r>
            <a:r>
              <a:rPr lang="en-US" altLang="en-US" sz="3200" b="1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có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dấu</a:t>
            </a:r>
            <a:r>
              <a:rPr lang="en-US" altLang="en-US" sz="3200" b="1" i="1" dirty="0">
                <a:latin typeface="UTM-AOV"/>
              </a:rPr>
              <a:t>:</a:t>
            </a:r>
          </a:p>
          <a:p>
            <a:pPr algn="ctr">
              <a:buFontTx/>
              <a:buChar char="•"/>
            </a:pPr>
            <a:endParaRPr lang="en-US" altLang="en-US" sz="3200" i="1" dirty="0">
              <a:latin typeface="UTM-AOV"/>
            </a:endParaRPr>
          </a:p>
        </p:txBody>
      </p:sp>
      <p:sp>
        <p:nvSpPr>
          <p:cNvPr id="134153" name="Rectangle 9"/>
          <p:cNvSpPr>
            <a:spLocks noChangeArrowheads="1"/>
          </p:cNvSpPr>
          <p:nvPr/>
        </p:nvSpPr>
        <p:spPr bwMode="auto">
          <a:xfrm>
            <a:off x="1676400" y="3460523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i="1" dirty="0">
                <a:latin typeface="UTM-AOV"/>
              </a:rPr>
              <a:t>b.  </a:t>
            </a:r>
            <a:r>
              <a:rPr lang="en-US" altLang="en-US" sz="3200" i="1" dirty="0" err="1">
                <a:latin typeface="UTM-AOV"/>
              </a:rPr>
              <a:t>Dấu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chấm</a:t>
            </a:r>
            <a:endParaRPr lang="en-US" altLang="en-US" sz="3200" i="1" dirty="0">
              <a:latin typeface="UTM-AOV"/>
            </a:endParaRPr>
          </a:p>
        </p:txBody>
      </p:sp>
      <p:sp>
        <p:nvSpPr>
          <p:cNvPr id="134154" name="Rectangle 10"/>
          <p:cNvSpPr>
            <a:spLocks noChangeArrowheads="1"/>
          </p:cNvSpPr>
          <p:nvPr/>
        </p:nvSpPr>
        <p:spPr bwMode="auto">
          <a:xfrm>
            <a:off x="1573823" y="4045298"/>
            <a:ext cx="525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i="1" dirty="0">
                <a:latin typeface="UTM-AOV"/>
              </a:rPr>
              <a:t>c. </a:t>
            </a:r>
            <a:r>
              <a:rPr lang="en-US" altLang="en-US" sz="3200" i="1" dirty="0" err="1">
                <a:latin typeface="UTM-AOV"/>
              </a:rPr>
              <a:t>Cả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hai</a:t>
            </a:r>
            <a:r>
              <a:rPr lang="en-US" altLang="en-US" sz="3200" i="1" dirty="0">
                <a:latin typeface="UTM-AOV"/>
              </a:rPr>
              <a:t> ý </a:t>
            </a:r>
            <a:r>
              <a:rPr lang="en-US" altLang="en-US" sz="3200" i="1" dirty="0" err="1">
                <a:latin typeface="UTM-AOV"/>
              </a:rPr>
              <a:t>trên</a:t>
            </a:r>
            <a:endParaRPr lang="en-US" altLang="en-US" sz="3200" i="1" dirty="0">
              <a:latin typeface="UTM-AOV"/>
            </a:endParaRPr>
          </a:p>
        </p:txBody>
      </p:sp>
      <p:sp>
        <p:nvSpPr>
          <p:cNvPr id="134155" name="Rectangle 11"/>
          <p:cNvSpPr>
            <a:spLocks noChangeArrowheads="1"/>
          </p:cNvSpPr>
          <p:nvPr/>
        </p:nvSpPr>
        <p:spPr bwMode="auto">
          <a:xfrm>
            <a:off x="1676400" y="3048001"/>
            <a:ext cx="525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3200" i="1" dirty="0" err="1">
                <a:latin typeface="UTM-AOV"/>
              </a:rPr>
              <a:t>Dấu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chấm</a:t>
            </a:r>
            <a:r>
              <a:rPr lang="en-US" altLang="en-US" sz="3200" i="1" dirty="0">
                <a:latin typeface="UTM-AOV"/>
              </a:rPr>
              <a:t> than</a:t>
            </a:r>
          </a:p>
        </p:txBody>
      </p:sp>
      <p:sp>
        <p:nvSpPr>
          <p:cNvPr id="134156" name="AutoShape 12"/>
          <p:cNvSpPr>
            <a:spLocks noChangeArrowheads="1"/>
          </p:cNvSpPr>
          <p:nvPr/>
        </p:nvSpPr>
        <p:spPr bwMode="auto">
          <a:xfrm>
            <a:off x="8967788" y="527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FF0000"/>
                </a:solidFill>
                <a:latin typeface="UTM-AOV"/>
              </a:rPr>
              <a:t>0</a:t>
            </a:r>
          </a:p>
        </p:txBody>
      </p:sp>
      <p:sp>
        <p:nvSpPr>
          <p:cNvPr id="134157" name="AutoShape 13"/>
          <p:cNvSpPr>
            <a:spLocks noChangeArrowheads="1"/>
          </p:cNvSpPr>
          <p:nvPr/>
        </p:nvSpPr>
        <p:spPr bwMode="auto">
          <a:xfrm>
            <a:off x="8970963" y="533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800000"/>
                </a:solidFill>
                <a:latin typeface="UTM-AOV"/>
              </a:rPr>
              <a:t>1</a:t>
            </a:r>
          </a:p>
        </p:txBody>
      </p:sp>
      <p:sp>
        <p:nvSpPr>
          <p:cNvPr id="134158" name="AutoShape 14"/>
          <p:cNvSpPr>
            <a:spLocks noChangeArrowheads="1"/>
          </p:cNvSpPr>
          <p:nvPr/>
        </p:nvSpPr>
        <p:spPr bwMode="auto">
          <a:xfrm>
            <a:off x="8975725" y="5175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2</a:t>
            </a:r>
          </a:p>
        </p:txBody>
      </p:sp>
      <p:sp>
        <p:nvSpPr>
          <p:cNvPr id="134159" name="AutoShape 15"/>
          <p:cNvSpPr>
            <a:spLocks noChangeArrowheads="1"/>
          </p:cNvSpPr>
          <p:nvPr/>
        </p:nvSpPr>
        <p:spPr bwMode="auto">
          <a:xfrm>
            <a:off x="8967788" y="5127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3</a:t>
            </a:r>
          </a:p>
        </p:txBody>
      </p:sp>
      <p:sp>
        <p:nvSpPr>
          <p:cNvPr id="134160" name="AutoShape 16"/>
          <p:cNvSpPr>
            <a:spLocks noChangeArrowheads="1"/>
          </p:cNvSpPr>
          <p:nvPr/>
        </p:nvSpPr>
        <p:spPr bwMode="auto">
          <a:xfrm>
            <a:off x="8967788" y="5175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4</a:t>
            </a:r>
          </a:p>
        </p:txBody>
      </p:sp>
      <p:sp>
        <p:nvSpPr>
          <p:cNvPr id="134161" name="AutoShape 17"/>
          <p:cNvSpPr>
            <a:spLocks noChangeArrowheads="1"/>
          </p:cNvSpPr>
          <p:nvPr/>
        </p:nvSpPr>
        <p:spPr bwMode="auto">
          <a:xfrm>
            <a:off x="8958263" y="5080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5</a:t>
            </a:r>
          </a:p>
        </p:txBody>
      </p:sp>
      <p:sp>
        <p:nvSpPr>
          <p:cNvPr id="134173" name="Oval 29"/>
          <p:cNvSpPr>
            <a:spLocks noChangeArrowheads="1"/>
          </p:cNvSpPr>
          <p:nvPr/>
        </p:nvSpPr>
        <p:spPr bwMode="auto">
          <a:xfrm>
            <a:off x="1524000" y="4112549"/>
            <a:ext cx="495300" cy="450273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200" b="1" i="1">
                <a:solidFill>
                  <a:srgbClr val="FF0000"/>
                </a:solidFill>
                <a:latin typeface="UTM-AOV"/>
              </a:rPr>
              <a:t>c</a:t>
            </a:r>
          </a:p>
        </p:txBody>
      </p:sp>
      <p:sp>
        <p:nvSpPr>
          <p:cNvPr id="17" name="WordArt 3"/>
          <p:cNvSpPr>
            <a:spLocks noChangeArrowheads="1" noChangeShapeType="1" noTextEdit="1"/>
          </p:cNvSpPr>
          <p:nvPr/>
        </p:nvSpPr>
        <p:spPr bwMode="auto">
          <a:xfrm>
            <a:off x="3352800" y="336550"/>
            <a:ext cx="5334000" cy="10350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48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Ai </a:t>
            </a:r>
            <a:r>
              <a:rPr lang="en-US" sz="48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nhanh</a:t>
            </a:r>
            <a:r>
              <a:rPr lang="en-US" sz="48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 , Ai </a:t>
            </a:r>
            <a:r>
              <a:rPr lang="en-US" sz="48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đúng</a:t>
            </a:r>
            <a:r>
              <a:rPr lang="en-US" sz="48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2415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4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4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34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34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1000" fill="hold"/>
                                        <p:tgtEl>
                                          <p:spTgt spid="13415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34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9" grpId="0"/>
      <p:bldP spid="134153" grpId="0"/>
      <p:bldP spid="134155" grpId="0"/>
      <p:bldP spid="134156" grpId="0" animBg="1"/>
      <p:bldP spid="134157" grpId="0" animBg="1"/>
      <p:bldP spid="134158" grpId="0" animBg="1"/>
      <p:bldP spid="134159" grpId="0" animBg="1"/>
      <p:bldP spid="134160" grpId="0" animBg="1"/>
      <p:bldP spid="134161" grpId="0" animBg="1"/>
      <p:bldP spid="13417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9" name="Rectangle 5"/>
          <p:cNvSpPr>
            <a:spLocks noChangeArrowheads="1"/>
          </p:cNvSpPr>
          <p:nvPr/>
        </p:nvSpPr>
        <p:spPr bwMode="auto">
          <a:xfrm>
            <a:off x="1676400" y="2286000"/>
            <a:ext cx="5105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just"/>
            <a:r>
              <a:rPr lang="en-US" altLang="en-US" sz="3200" b="1" i="1" dirty="0">
                <a:latin typeface="UTM-AOV"/>
              </a:rPr>
              <a:t>3. </a:t>
            </a:r>
            <a:r>
              <a:rPr lang="en-US" altLang="en-US" sz="3200" i="1" dirty="0" err="1">
                <a:latin typeface="UTM-AOV"/>
              </a:rPr>
              <a:t>Câu</a:t>
            </a:r>
            <a:r>
              <a:rPr lang="en-US" altLang="en-US" sz="3200" i="1" dirty="0">
                <a:latin typeface="UTM-AOV"/>
              </a:rPr>
              <a:t>:  “</a:t>
            </a:r>
            <a:r>
              <a:rPr lang="en-US" altLang="en-US" sz="3200" b="1" i="1" dirty="0">
                <a:latin typeface="UTM-AOV"/>
              </a:rPr>
              <a:t>Con </a:t>
            </a:r>
            <a:r>
              <a:rPr lang="en-US" altLang="en-US" sz="3200" b="1" i="1" dirty="0" err="1">
                <a:latin typeface="UTM-AOV"/>
              </a:rPr>
              <a:t>phải</a:t>
            </a:r>
            <a:r>
              <a:rPr lang="en-US" altLang="en-US" sz="3200" b="1" i="1" dirty="0">
                <a:latin typeface="UTM-AOV"/>
              </a:rPr>
              <a:t> </a:t>
            </a:r>
            <a:r>
              <a:rPr lang="en-US" altLang="en-US" sz="3200" b="1" i="1" dirty="0" err="1">
                <a:latin typeface="UTM-AOV"/>
              </a:rPr>
              <a:t>học</a:t>
            </a:r>
            <a:r>
              <a:rPr lang="en-US" altLang="en-US" sz="3200" b="1" i="1" dirty="0">
                <a:latin typeface="UTM-AOV"/>
              </a:rPr>
              <a:t> </a:t>
            </a:r>
            <a:r>
              <a:rPr lang="en-US" altLang="en-US" sz="3200" b="1" i="1" dirty="0" err="1">
                <a:latin typeface="UTM-AOV"/>
              </a:rPr>
              <a:t>bài</a:t>
            </a:r>
            <a:r>
              <a:rPr lang="en-US" altLang="en-US" sz="3200" b="1" i="1" dirty="0">
                <a:latin typeface="UTM-AOV"/>
              </a:rPr>
              <a:t>.”</a:t>
            </a:r>
            <a:r>
              <a:rPr lang="en-US" altLang="en-US" sz="3200" i="1" dirty="0" err="1">
                <a:latin typeface="UTM-AOV"/>
              </a:rPr>
              <a:t>là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câu</a:t>
            </a:r>
            <a:r>
              <a:rPr lang="en-US" altLang="en-US" sz="3200" i="1" dirty="0">
                <a:latin typeface="UTM-AOV"/>
              </a:rPr>
              <a:t>:</a:t>
            </a:r>
          </a:p>
        </p:txBody>
      </p:sp>
      <p:sp>
        <p:nvSpPr>
          <p:cNvPr id="139270" name="AutoShape 6"/>
          <p:cNvSpPr>
            <a:spLocks noChangeArrowheads="1"/>
          </p:cNvSpPr>
          <p:nvPr/>
        </p:nvSpPr>
        <p:spPr bwMode="auto">
          <a:xfrm>
            <a:off x="9132888" y="3238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FF0000"/>
                </a:solidFill>
                <a:latin typeface="UTM-AOV"/>
              </a:rPr>
              <a:t>0</a:t>
            </a:r>
          </a:p>
        </p:txBody>
      </p:sp>
      <p:sp>
        <p:nvSpPr>
          <p:cNvPr id="139271" name="AutoShape 7"/>
          <p:cNvSpPr>
            <a:spLocks noChangeArrowheads="1"/>
          </p:cNvSpPr>
          <p:nvPr/>
        </p:nvSpPr>
        <p:spPr bwMode="auto">
          <a:xfrm>
            <a:off x="9136063" y="3302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800000"/>
                </a:solidFill>
                <a:latin typeface="UTM-AOV"/>
              </a:rPr>
              <a:t>1</a:t>
            </a:r>
          </a:p>
        </p:txBody>
      </p:sp>
      <p:sp>
        <p:nvSpPr>
          <p:cNvPr id="139272" name="AutoShape 8"/>
          <p:cNvSpPr>
            <a:spLocks noChangeArrowheads="1"/>
          </p:cNvSpPr>
          <p:nvPr/>
        </p:nvSpPr>
        <p:spPr bwMode="auto">
          <a:xfrm>
            <a:off x="9140825" y="3143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2</a:t>
            </a:r>
          </a:p>
        </p:txBody>
      </p:sp>
      <p:sp>
        <p:nvSpPr>
          <p:cNvPr id="139273" name="AutoShape 9"/>
          <p:cNvSpPr>
            <a:spLocks noChangeArrowheads="1"/>
          </p:cNvSpPr>
          <p:nvPr/>
        </p:nvSpPr>
        <p:spPr bwMode="auto">
          <a:xfrm>
            <a:off x="9132888" y="3095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3</a:t>
            </a:r>
          </a:p>
        </p:txBody>
      </p:sp>
      <p:sp>
        <p:nvSpPr>
          <p:cNvPr id="139274" name="AutoShape 10"/>
          <p:cNvSpPr>
            <a:spLocks noChangeArrowheads="1"/>
          </p:cNvSpPr>
          <p:nvPr/>
        </p:nvSpPr>
        <p:spPr bwMode="auto">
          <a:xfrm>
            <a:off x="9132888" y="3143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4</a:t>
            </a:r>
          </a:p>
        </p:txBody>
      </p:sp>
      <p:sp>
        <p:nvSpPr>
          <p:cNvPr id="139275" name="AutoShape 11"/>
          <p:cNvSpPr>
            <a:spLocks noChangeArrowheads="1"/>
          </p:cNvSpPr>
          <p:nvPr/>
        </p:nvSpPr>
        <p:spPr bwMode="auto">
          <a:xfrm>
            <a:off x="9123363" y="304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33CC"/>
                </a:solidFill>
                <a:latin typeface="UTM-AOV"/>
              </a:rPr>
              <a:t>5</a:t>
            </a:r>
          </a:p>
        </p:txBody>
      </p:sp>
      <p:sp>
        <p:nvSpPr>
          <p:cNvPr id="139276" name="Rectangle 12"/>
          <p:cNvSpPr>
            <a:spLocks noChangeArrowheads="1"/>
          </p:cNvSpPr>
          <p:nvPr/>
        </p:nvSpPr>
        <p:spPr bwMode="auto">
          <a:xfrm>
            <a:off x="1676400" y="2986314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just"/>
            <a:r>
              <a:rPr lang="en-US" altLang="en-US" sz="3200" i="1" dirty="0">
                <a:latin typeface="UTM-AOV"/>
              </a:rPr>
              <a:t>a. </a:t>
            </a:r>
            <a:r>
              <a:rPr lang="en-US" altLang="en-US" sz="3200" i="1" dirty="0" err="1">
                <a:latin typeface="UTM-AOV"/>
              </a:rPr>
              <a:t>Câu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kể</a:t>
            </a:r>
            <a:endParaRPr lang="en-US" altLang="en-US" sz="3200" i="1" dirty="0">
              <a:latin typeface="UTM-AOV"/>
            </a:endParaRPr>
          </a:p>
        </p:txBody>
      </p:sp>
      <p:sp>
        <p:nvSpPr>
          <p:cNvPr id="139277" name="Rectangle 13"/>
          <p:cNvSpPr>
            <a:spLocks noChangeArrowheads="1"/>
          </p:cNvSpPr>
          <p:nvPr/>
        </p:nvSpPr>
        <p:spPr bwMode="auto">
          <a:xfrm>
            <a:off x="1788886" y="3528786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just"/>
            <a:r>
              <a:rPr lang="en-US" altLang="en-US" sz="3200" i="1" dirty="0">
                <a:latin typeface="UTM-AOV"/>
              </a:rPr>
              <a:t>b. </a:t>
            </a:r>
            <a:r>
              <a:rPr lang="en-US" altLang="en-US" sz="3200" i="1" dirty="0" err="1">
                <a:latin typeface="UTM-AOV"/>
              </a:rPr>
              <a:t>Câu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khiến</a:t>
            </a:r>
            <a:endParaRPr lang="en-US" altLang="en-US" sz="3200" i="1" dirty="0">
              <a:latin typeface="UTM-AOV"/>
            </a:endParaRPr>
          </a:p>
        </p:txBody>
      </p:sp>
      <p:sp>
        <p:nvSpPr>
          <p:cNvPr id="139279" name="Rectangle 15"/>
          <p:cNvSpPr>
            <a:spLocks noChangeArrowheads="1"/>
          </p:cNvSpPr>
          <p:nvPr/>
        </p:nvSpPr>
        <p:spPr bwMode="auto">
          <a:xfrm>
            <a:off x="1676400" y="4049485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just"/>
            <a:r>
              <a:rPr lang="en-US" altLang="en-US" sz="3200" i="1" dirty="0">
                <a:latin typeface="UTM-AOV"/>
              </a:rPr>
              <a:t>c. </a:t>
            </a:r>
            <a:r>
              <a:rPr lang="en-US" altLang="en-US" sz="3200" i="1" dirty="0" err="1">
                <a:latin typeface="UTM-AOV"/>
              </a:rPr>
              <a:t>Câu</a:t>
            </a:r>
            <a:r>
              <a:rPr lang="en-US" altLang="en-US" sz="3200" i="1" dirty="0">
                <a:latin typeface="UTM-AOV"/>
              </a:rPr>
              <a:t> </a:t>
            </a:r>
            <a:r>
              <a:rPr lang="en-US" altLang="en-US" sz="3200" i="1" dirty="0" err="1">
                <a:latin typeface="UTM-AOV"/>
              </a:rPr>
              <a:t>hỏi</a:t>
            </a:r>
            <a:endParaRPr lang="en-US" altLang="en-US" sz="3200" i="1" dirty="0">
              <a:latin typeface="UTM-AOV"/>
            </a:endParaRPr>
          </a:p>
        </p:txBody>
      </p:sp>
      <p:sp>
        <p:nvSpPr>
          <p:cNvPr id="139280" name="Oval 16"/>
          <p:cNvSpPr>
            <a:spLocks noChangeArrowheads="1"/>
          </p:cNvSpPr>
          <p:nvPr/>
        </p:nvSpPr>
        <p:spPr bwMode="auto">
          <a:xfrm>
            <a:off x="1648496" y="3643826"/>
            <a:ext cx="457200" cy="381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200" b="1" i="1" dirty="0">
                <a:solidFill>
                  <a:srgbClr val="FF0000"/>
                </a:solidFill>
                <a:latin typeface="UTM-AOV"/>
              </a:rPr>
              <a:t>b</a:t>
            </a:r>
          </a:p>
        </p:txBody>
      </p:sp>
      <p:sp>
        <p:nvSpPr>
          <p:cNvPr id="16" name="WordArt 3"/>
          <p:cNvSpPr>
            <a:spLocks noChangeArrowheads="1" noChangeShapeType="1" noTextEdit="1"/>
          </p:cNvSpPr>
          <p:nvPr/>
        </p:nvSpPr>
        <p:spPr bwMode="auto">
          <a:xfrm>
            <a:off x="3352800" y="336550"/>
            <a:ext cx="5334000" cy="10350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48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Ai </a:t>
            </a:r>
            <a:r>
              <a:rPr lang="en-US" sz="48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nhanh</a:t>
            </a:r>
            <a:r>
              <a:rPr lang="en-US" sz="48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 , Ai </a:t>
            </a:r>
            <a:r>
              <a:rPr lang="en-US" sz="48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đúng</a:t>
            </a:r>
            <a:r>
              <a:rPr lang="en-US" sz="48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UTM-AOV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3264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92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92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9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39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39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1000" fill="hold"/>
                                        <p:tgtEl>
                                          <p:spTgt spid="139270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9" grpId="0"/>
      <p:bldP spid="139270" grpId="0" animBg="1"/>
      <p:bldP spid="139271" grpId="0" animBg="1"/>
      <p:bldP spid="139272" grpId="0" animBg="1"/>
      <p:bldP spid="139273" grpId="0" animBg="1"/>
      <p:bldP spid="139274" grpId="0" animBg="1"/>
      <p:bldP spid="139275" grpId="0" animBg="1"/>
      <p:bldP spid="139276" grpId="0"/>
      <p:bldP spid="139279" grpId="0"/>
      <p:bldP spid="13928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 descr="pháo 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7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5" descr="pháo 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217" y="0"/>
            <a:ext cx="863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6" descr="pháo 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400" y="0"/>
            <a:ext cx="208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3797" name="Group 8"/>
          <p:cNvGrpSpPr>
            <a:grpSpLocks noChangeAspect="1"/>
          </p:cNvGrpSpPr>
          <p:nvPr/>
        </p:nvGrpSpPr>
        <p:grpSpPr bwMode="auto">
          <a:xfrm>
            <a:off x="2235200" y="609600"/>
            <a:ext cx="3352800" cy="4789488"/>
            <a:chOff x="2527" y="6427"/>
            <a:chExt cx="11443" cy="8645"/>
          </a:xfrm>
        </p:grpSpPr>
        <p:sp>
          <p:nvSpPr>
            <p:cNvPr id="33800" name="AutoShape 9"/>
            <p:cNvSpPr>
              <a:spLocks noChangeAspect="1" noChangeArrowheads="1"/>
            </p:cNvSpPr>
            <p:nvPr/>
          </p:nvSpPr>
          <p:spPr bwMode="auto">
            <a:xfrm>
              <a:off x="2527" y="6427"/>
              <a:ext cx="11443" cy="8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vi-VN">
                <a:cs typeface="Arial" charset="0"/>
              </a:endParaRPr>
            </a:p>
          </p:txBody>
        </p:sp>
        <p:grpSp>
          <p:nvGrpSpPr>
            <p:cNvPr id="33801" name="Group 10"/>
            <p:cNvGrpSpPr>
              <a:grpSpLocks/>
            </p:cNvGrpSpPr>
            <p:nvPr/>
          </p:nvGrpSpPr>
          <p:grpSpPr bwMode="auto">
            <a:xfrm>
              <a:off x="2535" y="6428"/>
              <a:ext cx="11435" cy="8124"/>
              <a:chOff x="2535" y="6428"/>
              <a:chExt cx="11435" cy="8124"/>
            </a:xfrm>
          </p:grpSpPr>
          <p:sp>
            <p:nvSpPr>
              <p:cNvPr id="33802" name="AutoShape 11"/>
              <p:cNvSpPr>
                <a:spLocks noChangeArrowheads="1"/>
              </p:cNvSpPr>
              <p:nvPr/>
            </p:nvSpPr>
            <p:spPr bwMode="auto">
              <a:xfrm>
                <a:off x="11735" y="12709"/>
                <a:ext cx="528" cy="537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84" name="AutoShape 12"/>
              <p:cNvSpPr>
                <a:spLocks noChangeArrowheads="1"/>
              </p:cNvSpPr>
              <p:nvPr/>
            </p:nvSpPr>
            <p:spPr bwMode="auto">
              <a:xfrm>
                <a:off x="2599" y="9413"/>
                <a:ext cx="665" cy="817"/>
              </a:xfrm>
              <a:prstGeom prst="star5">
                <a:avLst/>
              </a:prstGeom>
              <a:gradFill rotWithShape="1">
                <a:gsLst>
                  <a:gs pos="0">
                    <a:srgbClr val="FFFF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78029" tIns="39015" rIns="78029" bIns="39015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04" name="AutoShape 13"/>
              <p:cNvSpPr>
                <a:spLocks noChangeArrowheads="1"/>
              </p:cNvSpPr>
              <p:nvPr/>
            </p:nvSpPr>
            <p:spPr bwMode="auto">
              <a:xfrm>
                <a:off x="11701" y="8074"/>
                <a:ext cx="615" cy="538"/>
              </a:xfrm>
              <a:prstGeom prst="irregularSeal2">
                <a:avLst/>
              </a:prstGeom>
              <a:gradFill rotWithShape="1">
                <a:gsLst>
                  <a:gs pos="0">
                    <a:srgbClr val="FCA2B1">
                      <a:alpha val="87999"/>
                    </a:srgbClr>
                  </a:gs>
                  <a:gs pos="100000">
                    <a:srgbClr val="FF0000">
                      <a:alpha val="57999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05" name="AutoShape 14"/>
              <p:cNvSpPr>
                <a:spLocks noChangeArrowheads="1"/>
              </p:cNvSpPr>
              <p:nvPr/>
            </p:nvSpPr>
            <p:spPr bwMode="auto">
              <a:xfrm>
                <a:off x="6118" y="6839"/>
                <a:ext cx="527" cy="578"/>
              </a:xfrm>
              <a:prstGeom prst="irregularSeal1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rgbClr val="FF0000">
                      <a:alpha val="3998"/>
                    </a:srgbClr>
                  </a:gs>
                </a:gsLst>
                <a:path path="rect">
                  <a:fillToRect r="100000" b="10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87" name="AutoShape 15"/>
              <p:cNvSpPr>
                <a:spLocks noChangeArrowheads="1"/>
              </p:cNvSpPr>
              <p:nvPr/>
            </p:nvSpPr>
            <p:spPr bwMode="auto">
              <a:xfrm>
                <a:off x="13175" y="8794"/>
                <a:ext cx="672" cy="593"/>
              </a:xfrm>
              <a:prstGeom prst="star5">
                <a:avLst/>
              </a:prstGeom>
              <a:gradFill rotWithShape="1">
                <a:gsLst>
                  <a:gs pos="0">
                    <a:srgbClr val="33CCCC"/>
                  </a:gs>
                  <a:gs pos="100000">
                    <a:srgbClr val="FF0066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78029" tIns="39015" rIns="78029" bIns="39015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888" name="AutoShape 16"/>
              <p:cNvSpPr>
                <a:spLocks noChangeArrowheads="1"/>
              </p:cNvSpPr>
              <p:nvPr/>
            </p:nvSpPr>
            <p:spPr bwMode="auto">
              <a:xfrm>
                <a:off x="6869" y="12911"/>
                <a:ext cx="665" cy="920"/>
              </a:xfrm>
              <a:prstGeom prst="star5">
                <a:avLst/>
              </a:prstGeom>
              <a:gradFill rotWithShape="1">
                <a:gsLst>
                  <a:gs pos="0">
                    <a:srgbClr val="1907FD"/>
                  </a:gs>
                  <a:gs pos="100000">
                    <a:srgbClr val="000099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78029" tIns="39015" rIns="78029" bIns="39015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08" name="AutoShape 17"/>
              <p:cNvSpPr>
                <a:spLocks noChangeArrowheads="1"/>
              </p:cNvSpPr>
              <p:nvPr/>
            </p:nvSpPr>
            <p:spPr bwMode="auto">
              <a:xfrm>
                <a:off x="9380" y="14038"/>
                <a:ext cx="528" cy="514"/>
              </a:xfrm>
              <a:prstGeom prst="irregularSeal1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90" name="AutoShape 18"/>
              <p:cNvSpPr>
                <a:spLocks noChangeArrowheads="1"/>
              </p:cNvSpPr>
              <p:nvPr/>
            </p:nvSpPr>
            <p:spPr bwMode="auto">
              <a:xfrm>
                <a:off x="9383" y="8075"/>
                <a:ext cx="672" cy="527"/>
              </a:xfrm>
              <a:prstGeom prst="star5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78029" tIns="39015" rIns="78029" bIns="39015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891" name="AutoShape 19"/>
              <p:cNvSpPr>
                <a:spLocks noChangeArrowheads="1"/>
              </p:cNvSpPr>
              <p:nvPr/>
            </p:nvSpPr>
            <p:spPr bwMode="auto">
              <a:xfrm>
                <a:off x="7172" y="8590"/>
                <a:ext cx="665" cy="920"/>
              </a:xfrm>
              <a:prstGeom prst="star5">
                <a:avLst/>
              </a:prstGeom>
              <a:gradFill rotWithShape="1">
                <a:gsLst>
                  <a:gs pos="0">
                    <a:srgbClr val="CC00CC">
                      <a:gamma/>
                      <a:shade val="46275"/>
                      <a:invGamma/>
                    </a:srgbClr>
                  </a:gs>
                  <a:gs pos="100000">
                    <a:srgbClr val="CC00CC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78029" tIns="39015" rIns="78029" bIns="39015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11" name="AutoShape 20"/>
              <p:cNvSpPr>
                <a:spLocks noChangeArrowheads="1"/>
              </p:cNvSpPr>
              <p:nvPr/>
            </p:nvSpPr>
            <p:spPr bwMode="auto">
              <a:xfrm>
                <a:off x="9334" y="12806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2" name="AutoShape 21"/>
              <p:cNvSpPr>
                <a:spLocks noChangeArrowheads="1"/>
              </p:cNvSpPr>
              <p:nvPr/>
            </p:nvSpPr>
            <p:spPr bwMode="auto">
              <a:xfrm>
                <a:off x="9421" y="6946"/>
                <a:ext cx="1149" cy="719"/>
              </a:xfrm>
              <a:prstGeom prst="star4">
                <a:avLst>
                  <a:gd name="adj" fmla="val 12500"/>
                </a:avLst>
              </a:prstGeom>
              <a:gradFill rotWithShape="1">
                <a:gsLst>
                  <a:gs pos="0">
                    <a:srgbClr val="000082"/>
                  </a:gs>
                  <a:gs pos="100000">
                    <a:srgbClr val="FF82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94" name="AutoShape 22"/>
              <p:cNvSpPr>
                <a:spLocks noChangeArrowheads="1"/>
              </p:cNvSpPr>
              <p:nvPr/>
            </p:nvSpPr>
            <p:spPr bwMode="auto">
              <a:xfrm>
                <a:off x="8689" y="6736"/>
                <a:ext cx="665" cy="522"/>
              </a:xfrm>
              <a:prstGeom prst="star5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78029" tIns="39015" rIns="78029" bIns="39015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895" name="AutoShape 23"/>
              <p:cNvSpPr>
                <a:spLocks noChangeArrowheads="1"/>
              </p:cNvSpPr>
              <p:nvPr/>
            </p:nvSpPr>
            <p:spPr bwMode="auto">
              <a:xfrm>
                <a:off x="11088" y="6736"/>
                <a:ext cx="665" cy="522"/>
              </a:xfrm>
              <a:prstGeom prst="star5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78029" tIns="39015" rIns="78029" bIns="39015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15" name="AutoShape 24"/>
              <p:cNvSpPr>
                <a:spLocks noChangeArrowheads="1"/>
              </p:cNvSpPr>
              <p:nvPr/>
            </p:nvSpPr>
            <p:spPr bwMode="auto">
              <a:xfrm>
                <a:off x="3021" y="6946"/>
                <a:ext cx="1150" cy="719"/>
              </a:xfrm>
              <a:prstGeom prst="star4">
                <a:avLst>
                  <a:gd name="adj" fmla="val 12500"/>
                </a:avLst>
              </a:prstGeom>
              <a:gradFill rotWithShape="1">
                <a:gsLst>
                  <a:gs pos="0">
                    <a:srgbClr val="06E81C"/>
                  </a:gs>
                  <a:gs pos="100000">
                    <a:srgbClr val="FF82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6" name="AutoShape 25"/>
              <p:cNvSpPr>
                <a:spLocks noChangeArrowheads="1"/>
              </p:cNvSpPr>
              <p:nvPr/>
            </p:nvSpPr>
            <p:spPr bwMode="auto">
              <a:xfrm>
                <a:off x="12821" y="11986"/>
                <a:ext cx="1149" cy="719"/>
              </a:xfrm>
              <a:prstGeom prst="star4">
                <a:avLst>
                  <a:gd name="adj" fmla="val 12500"/>
                </a:avLst>
              </a:prstGeom>
              <a:gradFill rotWithShape="1">
                <a:gsLst>
                  <a:gs pos="0">
                    <a:srgbClr val="06E81C"/>
                  </a:gs>
                  <a:gs pos="100000">
                    <a:srgbClr val="FF82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7" name="AutoShape 26"/>
              <p:cNvSpPr>
                <a:spLocks noChangeArrowheads="1"/>
              </p:cNvSpPr>
              <p:nvPr/>
            </p:nvSpPr>
            <p:spPr bwMode="auto">
              <a:xfrm>
                <a:off x="5302" y="12395"/>
                <a:ext cx="614" cy="537"/>
              </a:xfrm>
              <a:prstGeom prst="irregularSeal2">
                <a:avLst/>
              </a:prstGeom>
              <a:gradFill rotWithShape="1">
                <a:gsLst>
                  <a:gs pos="0">
                    <a:srgbClr val="FCA2B1">
                      <a:alpha val="87999"/>
                    </a:srgbClr>
                  </a:gs>
                  <a:gs pos="100000">
                    <a:srgbClr val="FF0000">
                      <a:alpha val="57999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8" name="AutoShape 27"/>
              <p:cNvSpPr>
                <a:spLocks noChangeArrowheads="1"/>
              </p:cNvSpPr>
              <p:nvPr/>
            </p:nvSpPr>
            <p:spPr bwMode="auto">
              <a:xfrm>
                <a:off x="2535" y="7972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9" name="AutoShape 28"/>
              <p:cNvSpPr>
                <a:spLocks noChangeArrowheads="1"/>
              </p:cNvSpPr>
              <p:nvPr/>
            </p:nvSpPr>
            <p:spPr bwMode="auto">
              <a:xfrm>
                <a:off x="12735" y="7662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20" name="AutoShape 29"/>
              <p:cNvSpPr>
                <a:spLocks noChangeArrowheads="1"/>
              </p:cNvSpPr>
              <p:nvPr/>
            </p:nvSpPr>
            <p:spPr bwMode="auto">
              <a:xfrm>
                <a:off x="4535" y="13423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029" tIns="39015" rIns="78029" bIns="39015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902" name="AutoShape 30"/>
              <p:cNvSpPr>
                <a:spLocks noChangeArrowheads="1"/>
              </p:cNvSpPr>
              <p:nvPr/>
            </p:nvSpPr>
            <p:spPr bwMode="auto">
              <a:xfrm>
                <a:off x="4239" y="6427"/>
                <a:ext cx="665" cy="719"/>
              </a:xfrm>
              <a:prstGeom prst="star5">
                <a:avLst/>
              </a:prstGeom>
              <a:gradFill rotWithShape="1">
                <a:gsLst>
                  <a:gs pos="0">
                    <a:srgbClr val="FFFF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78029" tIns="39015" rIns="78029" bIns="39015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903" name="AutoShape 31"/>
              <p:cNvSpPr>
                <a:spLocks noChangeArrowheads="1"/>
              </p:cNvSpPr>
              <p:nvPr/>
            </p:nvSpPr>
            <p:spPr bwMode="auto">
              <a:xfrm>
                <a:off x="10235" y="13424"/>
                <a:ext cx="672" cy="719"/>
              </a:xfrm>
              <a:prstGeom prst="star5">
                <a:avLst/>
              </a:prstGeom>
              <a:gradFill rotWithShape="1">
                <a:gsLst>
                  <a:gs pos="0">
                    <a:srgbClr val="FFFF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78029" tIns="39015" rIns="78029" bIns="39015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</p:grpSp>
      </p:grpSp>
      <p:sp>
        <p:nvSpPr>
          <p:cNvPr id="33798" name="Text Box 38"/>
          <p:cNvSpPr txBox="1">
            <a:spLocks noChangeArrowheads="1"/>
          </p:cNvSpPr>
          <p:nvPr/>
        </p:nvSpPr>
        <p:spPr bwMode="auto">
          <a:xfrm>
            <a:off x="2235200" y="2743200"/>
            <a:ext cx="8331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b="1">
              <a:cs typeface="Arial" charset="0"/>
            </a:endParaRPr>
          </a:p>
        </p:txBody>
      </p:sp>
      <p:sp>
        <p:nvSpPr>
          <p:cNvPr id="33799" name="WordArt 39"/>
          <p:cNvSpPr>
            <a:spLocks noChangeArrowheads="1" noChangeShapeType="1" noTextEdit="1"/>
          </p:cNvSpPr>
          <p:nvPr/>
        </p:nvSpPr>
        <p:spPr bwMode="auto">
          <a:xfrm>
            <a:off x="656167" y="1958976"/>
            <a:ext cx="10769600" cy="18335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GIỜ</a:t>
            </a:r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ĐÂY</a:t>
            </a:r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KẾT</a:t>
            </a:r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THÚC</a:t>
            </a:r>
            <a:endParaRPr lang="en-US" sz="4800" b="1" kern="10" dirty="0"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XIN</a:t>
            </a:r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</a:t>
            </a:r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CHĂM</a:t>
            </a:r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NGOAN</a:t>
            </a:r>
            <a:r>
              <a:rPr lang="en-US" sz="48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11164961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0" y="2286000"/>
            <a:ext cx="6103209" cy="217559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u="sng" dirty="0">
                <a:latin typeface="Times New Roman" pitchFamily="18" charset="0"/>
                <a:ea typeface="Segoe UI Historic" pitchFamily="34" charset="0"/>
                <a:cs typeface="Times New Roman" pitchFamily="18" charset="0"/>
              </a:rPr>
              <a:t>LUYỆN TỪ VÀ CÂU:</a:t>
            </a:r>
          </a:p>
          <a:p>
            <a:pPr algn="ctr">
              <a:lnSpc>
                <a:spcPct val="150000"/>
              </a:lnSpc>
            </a:pPr>
            <a:r>
              <a:rPr lang="en-US" sz="4800" b="1" dirty="0">
                <a:latin typeface="Times New Roman" pitchFamily="18" charset="0"/>
                <a:ea typeface="Segoe UI Historic" pitchFamily="34" charset="0"/>
                <a:cs typeface="Times New Roman" pitchFamily="18" charset="0"/>
              </a:rPr>
              <a:t>CÂU KHIẾN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47800" y="304800"/>
            <a:ext cx="7508875" cy="115887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Thứ</a:t>
            </a:r>
            <a:r>
              <a:rPr lang="en-US" altLang="en-US" sz="3200" b="1" dirty="0">
                <a:cs typeface="Times New Roman" panose="02020603050405020304" pitchFamily="18" charset="0"/>
              </a:rPr>
              <a:t> Ba,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ngày</a:t>
            </a:r>
            <a:r>
              <a:rPr lang="en-US" altLang="en-US" sz="3200" b="1" dirty="0">
                <a:cs typeface="Times New Roman" panose="02020603050405020304" pitchFamily="18" charset="0"/>
              </a:rPr>
              <a:t> 21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tháng</a:t>
            </a:r>
            <a:r>
              <a:rPr lang="en-US" altLang="en-US" sz="3200" b="1" dirty="0">
                <a:cs typeface="Times New Roman" panose="02020603050405020304" pitchFamily="18" charset="0"/>
              </a:rPr>
              <a:t> 3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năm</a:t>
            </a:r>
            <a:r>
              <a:rPr lang="en-US" altLang="en-US" sz="3200" b="1" dirty="0">
                <a:cs typeface="Times New Roman" panose="02020603050405020304" pitchFamily="18" charset="0"/>
              </a:rPr>
              <a:t> 2023</a:t>
            </a:r>
            <a:br>
              <a:rPr lang="vi-VN" altLang="en-US" sz="3200" b="1" dirty="0"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014201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836679" y="4086499"/>
            <a:ext cx="442408" cy="528831"/>
          </a:xfrm>
          <a:prstGeom prst="ellipse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atin typeface="UTM-AOV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5245" y="145044"/>
            <a:ext cx="8944453" cy="181588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3200" b="1" dirty="0">
                <a:latin typeface="UTM-AOV"/>
              </a:rPr>
              <a:t>I. </a:t>
            </a:r>
            <a:r>
              <a:rPr lang="vi-VN" sz="3200" b="1" u="sng" dirty="0">
                <a:latin typeface="UTM-AOV"/>
              </a:rPr>
              <a:t>Nhận xét</a:t>
            </a:r>
          </a:p>
          <a:p>
            <a:r>
              <a:rPr lang="vi-VN" sz="3200" b="1" dirty="0">
                <a:latin typeface="UTM-AOV"/>
              </a:rPr>
              <a:t>1. Câu in nghiêng dưới đây dùng làm gì?       </a:t>
            </a:r>
            <a:r>
              <a:rPr lang="vi-VN" sz="3200" dirty="0">
                <a:latin typeface="UTM-AOV"/>
              </a:rPr>
              <a:t>Gióng  nhìn mẹ, mở miệng, bật lên thành tiếng:</a:t>
            </a:r>
            <a:r>
              <a:rPr lang="en-US" sz="4800" dirty="0">
                <a:latin typeface="UTM-AOV"/>
                <a:cs typeface="Times New Roman" pitchFamily="18" charset="0"/>
              </a:rPr>
              <a:t>                              </a:t>
            </a:r>
            <a:endParaRPr lang="vi-VN" sz="4800" dirty="0">
              <a:latin typeface="UTM-AOV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95244" y="1921832"/>
            <a:ext cx="8835002" cy="39198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200" i="1" dirty="0">
                <a:solidFill>
                  <a:srgbClr val="FF0000"/>
                </a:solidFill>
                <a:latin typeface="UTM-AOV"/>
              </a:rPr>
              <a:t>- Mẹ mời sứ giả vào đây cho con</a:t>
            </a:r>
            <a:r>
              <a:rPr lang="en-US" sz="3200" i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vi-VN" sz="3200" i="1" dirty="0">
                <a:solidFill>
                  <a:srgbClr val="FF0000"/>
                </a:solidFill>
                <a:latin typeface="UTM-AOV"/>
              </a:rPr>
              <a:t>!</a:t>
            </a:r>
            <a:endParaRPr lang="en-US" sz="3200" i="1" dirty="0">
              <a:solidFill>
                <a:srgbClr val="FF0000"/>
              </a:solidFill>
              <a:latin typeface="UTM-AOV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5244" y="3491812"/>
            <a:ext cx="67136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UTM-AOV"/>
                <a:cs typeface="Times New Roman" pitchFamily="18" charset="0"/>
              </a:rPr>
              <a:t>2. </a:t>
            </a:r>
            <a:r>
              <a:rPr lang="en-US" sz="3200" b="1" dirty="0" err="1">
                <a:latin typeface="UTM-AOV"/>
                <a:cs typeface="Times New Roman" pitchFamily="18" charset="0"/>
              </a:rPr>
              <a:t>Cuối</a:t>
            </a:r>
            <a:r>
              <a:rPr lang="en-US" sz="3200" b="1" dirty="0">
                <a:latin typeface="UTM-AOV"/>
                <a:cs typeface="Times New Roman" pitchFamily="18" charset="0"/>
              </a:rPr>
              <a:t> </a:t>
            </a:r>
            <a:r>
              <a:rPr lang="en-US" sz="3200" b="1" dirty="0" err="1">
                <a:latin typeface="UTM-AOV"/>
                <a:cs typeface="Times New Roman" pitchFamily="18" charset="0"/>
              </a:rPr>
              <a:t>câu</a:t>
            </a:r>
            <a:r>
              <a:rPr lang="en-US" sz="3200" b="1" dirty="0">
                <a:latin typeface="UTM-AOV"/>
                <a:cs typeface="Times New Roman" pitchFamily="18" charset="0"/>
              </a:rPr>
              <a:t> in </a:t>
            </a:r>
            <a:r>
              <a:rPr lang="en-US" sz="3200" b="1" dirty="0" err="1">
                <a:latin typeface="UTM-AOV"/>
                <a:cs typeface="Times New Roman" pitchFamily="18" charset="0"/>
              </a:rPr>
              <a:t>nghiêng</a:t>
            </a:r>
            <a:r>
              <a:rPr lang="en-US" sz="3200" b="1" dirty="0">
                <a:latin typeface="UTM-AOV"/>
                <a:cs typeface="Times New Roman" pitchFamily="18" charset="0"/>
              </a:rPr>
              <a:t> </a:t>
            </a:r>
            <a:r>
              <a:rPr lang="en-US" sz="3200" b="1" dirty="0" err="1">
                <a:latin typeface="UTM-AOV"/>
                <a:cs typeface="Times New Roman" pitchFamily="18" charset="0"/>
              </a:rPr>
              <a:t>có</a:t>
            </a:r>
            <a:r>
              <a:rPr lang="en-US" sz="3200" b="1" dirty="0">
                <a:latin typeface="UTM-AOV"/>
                <a:cs typeface="Times New Roman" pitchFamily="18" charset="0"/>
              </a:rPr>
              <a:t> </a:t>
            </a:r>
            <a:r>
              <a:rPr lang="en-US" sz="3200" b="1" dirty="0" err="1">
                <a:latin typeface="UTM-AOV"/>
                <a:cs typeface="Times New Roman" pitchFamily="18" charset="0"/>
              </a:rPr>
              <a:t>dấu</a:t>
            </a:r>
            <a:r>
              <a:rPr lang="en-US" sz="3200" b="1" dirty="0">
                <a:latin typeface="UTM-AOV"/>
                <a:cs typeface="Times New Roman" pitchFamily="18" charset="0"/>
              </a:rPr>
              <a:t> </a:t>
            </a:r>
            <a:r>
              <a:rPr lang="en-US" sz="3200" b="1" dirty="0" err="1">
                <a:latin typeface="UTM-AOV"/>
                <a:cs typeface="Times New Roman" pitchFamily="18" charset="0"/>
              </a:rPr>
              <a:t>gì</a:t>
            </a:r>
            <a:r>
              <a:rPr lang="en-US" sz="3200" b="1" dirty="0">
                <a:latin typeface="UTM-AOV"/>
                <a:cs typeface="Times New Roman" pitchFamily="18" charset="0"/>
              </a:rPr>
              <a:t>?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695244" y="2404682"/>
            <a:ext cx="845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UTM-AOV"/>
              </a:rPr>
              <a:t>-</a:t>
            </a:r>
            <a:r>
              <a:rPr lang="en-US" altLang="en-US" sz="3200" b="1" dirty="0" err="1">
                <a:latin typeface="UTM-AOV"/>
              </a:rPr>
              <a:t>Câu</a:t>
            </a:r>
            <a:r>
              <a:rPr lang="en-US" altLang="en-US" sz="3200" b="1" dirty="0">
                <a:latin typeface="UTM-AOV"/>
              </a:rPr>
              <a:t> in </a:t>
            </a:r>
            <a:r>
              <a:rPr lang="en-US" altLang="en-US" sz="3200" b="1" dirty="0" err="1">
                <a:latin typeface="UTM-AOV"/>
              </a:rPr>
              <a:t>nghiêng</a:t>
            </a:r>
            <a:r>
              <a:rPr lang="en-US" altLang="en-US" sz="3200" b="1" dirty="0">
                <a:latin typeface="UTM-AOV"/>
              </a:rPr>
              <a:t> </a:t>
            </a:r>
            <a:r>
              <a:rPr lang="en-US" altLang="en-US" sz="3200" b="1" dirty="0" err="1">
                <a:latin typeface="UTM-AOV"/>
              </a:rPr>
              <a:t>là</a:t>
            </a:r>
            <a:r>
              <a:rPr lang="en-US" altLang="en-US" sz="3200" b="1" dirty="0">
                <a:latin typeface="UTM-AOV"/>
              </a:rPr>
              <a:t> </a:t>
            </a:r>
            <a:r>
              <a:rPr lang="en-US" altLang="en-US" sz="3200" b="1" dirty="0" err="1">
                <a:latin typeface="UTM-AOV"/>
              </a:rPr>
              <a:t>lời</a:t>
            </a:r>
            <a:r>
              <a:rPr lang="en-US" altLang="en-US" sz="3200" b="1" dirty="0">
                <a:latin typeface="UTM-AOV"/>
              </a:rPr>
              <a:t> </a:t>
            </a:r>
            <a:r>
              <a:rPr lang="en-US" altLang="en-US" sz="3200" b="1" dirty="0" err="1">
                <a:latin typeface="UTM-AOV"/>
              </a:rPr>
              <a:t>của</a:t>
            </a:r>
            <a:r>
              <a:rPr lang="en-US" altLang="en-US" sz="3200" b="1" dirty="0">
                <a:latin typeface="UTM-AOV"/>
              </a:rPr>
              <a:t> </a:t>
            </a:r>
            <a:r>
              <a:rPr lang="en-US" altLang="en-US" sz="3200" b="1" dirty="0" err="1">
                <a:latin typeface="UTM-AOV"/>
              </a:rPr>
              <a:t>Gióng</a:t>
            </a:r>
            <a:r>
              <a:rPr lang="en-US" altLang="en-US" sz="3200" b="1" dirty="0">
                <a:latin typeface="UTM-AOV"/>
              </a:rPr>
              <a:t> </a:t>
            </a:r>
            <a:r>
              <a:rPr lang="en-US" altLang="en-US" sz="3200" b="1" dirty="0" err="1">
                <a:latin typeface="UTM-AOV"/>
              </a:rPr>
              <a:t>nhờ</a:t>
            </a:r>
            <a:r>
              <a:rPr lang="en-US" altLang="en-US" sz="3200" b="1" dirty="0">
                <a:latin typeface="UTM-AOV"/>
              </a:rPr>
              <a:t> </a:t>
            </a:r>
            <a:r>
              <a:rPr lang="en-US" altLang="en-US" sz="3200" b="1" dirty="0" err="1">
                <a:latin typeface="UTM-AOV"/>
              </a:rPr>
              <a:t>mẹ</a:t>
            </a:r>
            <a:r>
              <a:rPr lang="en-US" altLang="en-US" sz="3200" b="1" dirty="0">
                <a:latin typeface="UTM-AOV"/>
              </a:rPr>
              <a:t> </a:t>
            </a:r>
            <a:r>
              <a:rPr lang="en-US" altLang="en-US" sz="3200" b="1" dirty="0" err="1">
                <a:latin typeface="UTM-AOV"/>
              </a:rPr>
              <a:t>gọi</a:t>
            </a:r>
            <a:r>
              <a:rPr lang="en-US" altLang="en-US" sz="3200" b="1" dirty="0">
                <a:latin typeface="UTM-AOV"/>
              </a:rPr>
              <a:t> </a:t>
            </a:r>
            <a:r>
              <a:rPr lang="en-US" altLang="en-US" sz="3200" b="1" dirty="0" err="1">
                <a:latin typeface="UTM-AOV"/>
              </a:rPr>
              <a:t>sứ</a:t>
            </a:r>
            <a:r>
              <a:rPr lang="en-US" altLang="en-US" sz="3200" b="1" dirty="0">
                <a:latin typeface="UTM-AOV"/>
              </a:rPr>
              <a:t> </a:t>
            </a:r>
            <a:r>
              <a:rPr lang="en-US" altLang="en-US" sz="3200" b="1" dirty="0" err="1">
                <a:latin typeface="UTM-AOV"/>
              </a:rPr>
              <a:t>giả</a:t>
            </a:r>
            <a:r>
              <a:rPr lang="en-US" altLang="en-US" sz="3200" b="1" dirty="0">
                <a:latin typeface="UTM-AOV"/>
              </a:rPr>
              <a:t> </a:t>
            </a:r>
            <a:r>
              <a:rPr lang="en-US" altLang="en-US" sz="3200" b="1" dirty="0" err="1">
                <a:latin typeface="UTM-AOV"/>
              </a:rPr>
              <a:t>vào</a:t>
            </a:r>
            <a:r>
              <a:rPr lang="en-US" altLang="en-US" sz="3200" b="1" dirty="0">
                <a:latin typeface="UTM-AOV"/>
              </a:rPr>
              <a:t>.</a:t>
            </a:r>
            <a:endParaRPr lang="vi-VN" altLang="en-US" sz="3200" b="1" dirty="0">
              <a:latin typeface="UTM-AOV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95244" y="4588585"/>
            <a:ext cx="84582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UTM-AOV"/>
              </a:rPr>
              <a:t>3. </a:t>
            </a:r>
            <a:r>
              <a:rPr lang="en-US" altLang="en-US" sz="2800" b="1" dirty="0" err="1">
                <a:latin typeface="UTM-AOV"/>
              </a:rPr>
              <a:t>Em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hãy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nói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với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bạn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bên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cạnh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một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câu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để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mượn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quyển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vở</a:t>
            </a:r>
            <a:r>
              <a:rPr lang="en-US" altLang="en-US" sz="2800" b="1" dirty="0">
                <a:latin typeface="UTM-AOV"/>
              </a:rPr>
              <a:t>. </a:t>
            </a:r>
            <a:r>
              <a:rPr lang="en-US" altLang="en-US" sz="2800" b="1" dirty="0" err="1">
                <a:latin typeface="UTM-AOV"/>
              </a:rPr>
              <a:t>Viết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lại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câu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ấy</a:t>
            </a:r>
            <a:r>
              <a:rPr lang="en-US" altLang="en-US" sz="2800" b="1" dirty="0">
                <a:latin typeface="UTM-AOV"/>
              </a:rPr>
              <a:t>.</a:t>
            </a:r>
            <a:endParaRPr lang="vi-VN" altLang="en-US" sz="2800" b="1" dirty="0">
              <a:latin typeface="UTM-AOV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695244" y="5541086"/>
            <a:ext cx="894445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0000"/>
                </a:solidFill>
                <a:latin typeface="UTM-AOV"/>
              </a:rPr>
              <a:t>- </a:t>
            </a:r>
            <a:r>
              <a:rPr lang="en-US" altLang="en-US" sz="3200" i="1" dirty="0" err="1">
                <a:solidFill>
                  <a:srgbClr val="FF0000"/>
                </a:solidFill>
                <a:latin typeface="UTM-AOV"/>
              </a:rPr>
              <a:t>Hà</a:t>
            </a:r>
            <a:r>
              <a:rPr lang="en-US" altLang="en-US" sz="3200" i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UTM-AOV"/>
              </a:rPr>
              <a:t>ơi</a:t>
            </a:r>
            <a:r>
              <a:rPr lang="en-US" altLang="en-US" sz="3200" i="1" dirty="0">
                <a:solidFill>
                  <a:srgbClr val="FF0000"/>
                </a:solidFill>
                <a:latin typeface="UTM-AOV"/>
              </a:rPr>
              <a:t>, </a:t>
            </a:r>
            <a:r>
              <a:rPr lang="en-US" altLang="en-US" sz="3200" i="1" dirty="0" err="1">
                <a:solidFill>
                  <a:srgbClr val="FF0000"/>
                </a:solidFill>
                <a:latin typeface="UTM-AOV"/>
              </a:rPr>
              <a:t>cho</a:t>
            </a:r>
            <a:r>
              <a:rPr lang="en-US" altLang="en-US" sz="3200" i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UTM-AOV"/>
              </a:rPr>
              <a:t>mình</a:t>
            </a:r>
            <a:r>
              <a:rPr lang="en-US" altLang="en-US" sz="3200" i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UTM-AOV"/>
              </a:rPr>
              <a:t>mượn</a:t>
            </a:r>
            <a:r>
              <a:rPr lang="en-US" altLang="en-US" sz="3200" i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UTM-AOV"/>
              </a:rPr>
              <a:t>quyển</a:t>
            </a:r>
            <a:r>
              <a:rPr lang="en-US" altLang="en-US" sz="3200" i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UTM-AOV"/>
              </a:rPr>
              <a:t>vở</a:t>
            </a:r>
            <a:r>
              <a:rPr lang="en-US" altLang="en-US" sz="3200" i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UTM-AOV"/>
              </a:rPr>
              <a:t>của</a:t>
            </a:r>
            <a:r>
              <a:rPr lang="en-US" altLang="en-US" sz="3200" i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UTM-AOV"/>
              </a:rPr>
              <a:t>bạn</a:t>
            </a:r>
            <a:r>
              <a:rPr lang="en-US" altLang="en-US" sz="3200" i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UTM-AOV"/>
              </a:rPr>
              <a:t>đi</a:t>
            </a:r>
            <a:r>
              <a:rPr lang="en-US" altLang="en-US" sz="3200" i="1" dirty="0">
                <a:solidFill>
                  <a:srgbClr val="FF0000"/>
                </a:solidFill>
                <a:latin typeface="UTM-AOV"/>
              </a:rPr>
              <a:t> !</a:t>
            </a:r>
            <a:endParaRPr lang="vi-VN" altLang="en-US" sz="3200" i="1" dirty="0">
              <a:solidFill>
                <a:srgbClr val="FF0000"/>
              </a:solidFill>
              <a:latin typeface="UTM-AOV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95244" y="1831768"/>
            <a:ext cx="63626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i="1" dirty="0">
                <a:latin typeface="UTM-AOV"/>
              </a:rPr>
              <a:t>- Mẹ mời sứ giả vào đây cho con</a:t>
            </a:r>
            <a:r>
              <a:rPr lang="en-US" sz="3200" i="1" dirty="0">
                <a:latin typeface="UTM-AOV"/>
              </a:rPr>
              <a:t> </a:t>
            </a:r>
            <a:r>
              <a:rPr lang="vi-VN" sz="3200" i="1" dirty="0">
                <a:latin typeface="UTM-AOV"/>
              </a:rPr>
              <a:t>!</a:t>
            </a:r>
            <a:endParaRPr lang="vi-VN" sz="3200" dirty="0">
              <a:latin typeface="UTM-AOV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78599" y="4010788"/>
            <a:ext cx="70810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i="1" dirty="0">
                <a:latin typeface="UTM-AOV"/>
              </a:rPr>
              <a:t>- Mẹ mời sứ giả vào đây cho con</a:t>
            </a:r>
            <a:r>
              <a:rPr lang="en-US" sz="3200" i="1" dirty="0">
                <a:latin typeface="UTM-AOV"/>
              </a:rPr>
              <a:t> </a:t>
            </a:r>
            <a:r>
              <a:rPr lang="vi-VN" sz="3200" i="1" dirty="0">
                <a:latin typeface="UTM-AOV"/>
              </a:rPr>
              <a:t> </a:t>
            </a:r>
            <a:r>
              <a:rPr lang="vi-VN" sz="3200" i="1" dirty="0">
                <a:solidFill>
                  <a:srgbClr val="FF0000"/>
                </a:solidFill>
                <a:latin typeface="UTM-AOV"/>
              </a:rPr>
              <a:t>!</a:t>
            </a:r>
            <a:endParaRPr lang="vi-VN" sz="3200" dirty="0">
              <a:solidFill>
                <a:srgbClr val="FF0000"/>
              </a:solidFill>
              <a:latin typeface="UTM-AOV"/>
            </a:endParaRPr>
          </a:p>
        </p:txBody>
      </p:sp>
    </p:spTree>
    <p:extLst>
      <p:ext uri="{BB962C8B-B14F-4D97-AF65-F5344CB8AC3E}">
        <p14:creationId xmlns:p14="http://schemas.microsoft.com/office/powerpoint/2010/main" val="275065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2" grpId="0"/>
      <p:bldP spid="9" grpId="0"/>
      <p:bldP spid="10" grpId="0"/>
      <p:bldP spid="11" grpId="0"/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445204" y="1540976"/>
            <a:ext cx="76136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altLang="en-US" sz="3200">
              <a:latin typeface="UTM-AOV"/>
            </a:endParaRPr>
          </a:p>
          <a:p>
            <a:pPr algn="ctr"/>
            <a:endParaRPr lang="en-US" altLang="en-US" sz="3200">
              <a:latin typeface="UTM-AOV"/>
            </a:endParaRPr>
          </a:p>
          <a:p>
            <a:pPr algn="ctr"/>
            <a:endParaRPr lang="en-US" altLang="en-US" sz="3200">
              <a:latin typeface="UTM-AOV"/>
            </a:endParaRP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4953000" y="719372"/>
            <a:ext cx="23129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UTM-AOV"/>
              </a:rPr>
              <a:t>khiến</a:t>
            </a:r>
            <a:r>
              <a:rPr lang="en-US" altLang="en-US" sz="2800" b="1" dirty="0">
                <a:solidFill>
                  <a:srgbClr val="FF0000"/>
                </a:solidFill>
                <a:latin typeface="UTM-AOV"/>
              </a:rPr>
              <a:t>     </a:t>
            </a:r>
            <a:endParaRPr lang="vi-VN" altLang="en-US" sz="2800" b="1" dirty="0">
              <a:solidFill>
                <a:srgbClr val="FF0000"/>
              </a:solidFill>
              <a:latin typeface="UTM-AOV"/>
            </a:endParaRP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1605418" y="1260782"/>
            <a:ext cx="25860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UTM-AOV"/>
              </a:rPr>
              <a:t>I . </a:t>
            </a:r>
            <a:r>
              <a:rPr lang="en-US" altLang="en-US" sz="2800" b="1" u="sng" dirty="0" err="1">
                <a:latin typeface="UTM-AOV"/>
              </a:rPr>
              <a:t>Nhận</a:t>
            </a:r>
            <a:r>
              <a:rPr lang="en-US" altLang="en-US" sz="2800" b="1" u="sng" dirty="0">
                <a:latin typeface="UTM-AOV"/>
              </a:rPr>
              <a:t> </a:t>
            </a:r>
            <a:r>
              <a:rPr lang="en-US" altLang="en-US" sz="2800" b="1" u="sng" dirty="0" err="1">
                <a:latin typeface="UTM-AOV"/>
              </a:rPr>
              <a:t>xét</a:t>
            </a:r>
            <a:endParaRPr lang="vi-VN" altLang="en-US" sz="2800" b="1" u="sng" dirty="0">
              <a:latin typeface="UTM-AOV"/>
            </a:endParaRPr>
          </a:p>
        </p:txBody>
      </p:sp>
      <p:sp>
        <p:nvSpPr>
          <p:cNvPr id="7177" name="Text Box 20500"/>
          <p:cNvSpPr txBox="1">
            <a:spLocks noChangeArrowheads="1"/>
          </p:cNvSpPr>
          <p:nvPr/>
        </p:nvSpPr>
        <p:spPr bwMode="auto">
          <a:xfrm>
            <a:off x="2017713" y="226453"/>
            <a:ext cx="8620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800" b="1" u="sng" dirty="0" err="1">
                <a:latin typeface="UTM-AOV"/>
              </a:rPr>
              <a:t>Luyện</a:t>
            </a:r>
            <a:r>
              <a:rPr lang="en-US" altLang="en-US" sz="2800" b="1" u="sng" dirty="0">
                <a:latin typeface="UTM-AOV"/>
              </a:rPr>
              <a:t> </a:t>
            </a:r>
            <a:r>
              <a:rPr lang="en-US" altLang="en-US" sz="2800" b="1" u="sng" dirty="0" err="1">
                <a:latin typeface="UTM-AOV"/>
              </a:rPr>
              <a:t>từ</a:t>
            </a:r>
            <a:r>
              <a:rPr lang="en-US" altLang="en-US" sz="2800" b="1" u="sng" dirty="0">
                <a:latin typeface="UTM-AOV"/>
              </a:rPr>
              <a:t> </a:t>
            </a:r>
            <a:r>
              <a:rPr lang="en-US" altLang="en-US" sz="2800" b="1" u="sng" dirty="0" err="1">
                <a:latin typeface="UTM-AOV"/>
              </a:rPr>
              <a:t>và</a:t>
            </a:r>
            <a:r>
              <a:rPr lang="en-US" altLang="en-US" sz="2800" b="1" u="sng" dirty="0">
                <a:latin typeface="UTM-AOV"/>
              </a:rPr>
              <a:t> </a:t>
            </a:r>
            <a:r>
              <a:rPr lang="en-US" altLang="en-US" sz="2800" b="1" u="sng" dirty="0" err="1">
                <a:latin typeface="UTM-AOV"/>
              </a:rPr>
              <a:t>câu</a:t>
            </a:r>
            <a:endParaRPr lang="en-US" altLang="en-US" sz="2800" b="1" u="sng" dirty="0">
              <a:latin typeface="UTM-AOV"/>
            </a:endParaRPr>
          </a:p>
        </p:txBody>
      </p:sp>
      <p:sp>
        <p:nvSpPr>
          <p:cNvPr id="7178" name="Rectangle 4"/>
          <p:cNvSpPr>
            <a:spLocks noChangeArrowheads="1"/>
          </p:cNvSpPr>
          <p:nvPr/>
        </p:nvSpPr>
        <p:spPr bwMode="auto">
          <a:xfrm>
            <a:off x="2047876" y="0"/>
            <a:ext cx="8620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endParaRPr lang="en-US" altLang="en-US" sz="2800">
              <a:latin typeface="UTM-AOV"/>
            </a:endParaRPr>
          </a:p>
        </p:txBody>
      </p:sp>
      <p:sp>
        <p:nvSpPr>
          <p:cNvPr id="20503" name="Text Box 20502"/>
          <p:cNvSpPr txBox="1">
            <a:spLocks noChangeArrowheads="1"/>
          </p:cNvSpPr>
          <p:nvPr/>
        </p:nvSpPr>
        <p:spPr bwMode="auto">
          <a:xfrm>
            <a:off x="1605418" y="1769576"/>
            <a:ext cx="25860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latin typeface="UTM-AOV"/>
              </a:rPr>
              <a:t>II. Ghi nhớ</a:t>
            </a:r>
          </a:p>
        </p:txBody>
      </p:sp>
      <p:sp>
        <p:nvSpPr>
          <p:cNvPr id="20504" name="Text Box 20503"/>
          <p:cNvSpPr txBox="1">
            <a:spLocks noChangeArrowheads="1"/>
          </p:cNvSpPr>
          <p:nvPr/>
        </p:nvSpPr>
        <p:spPr bwMode="auto">
          <a:xfrm>
            <a:off x="1605417" y="3655183"/>
            <a:ext cx="903242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2800" b="1" dirty="0">
                <a:latin typeface="UTM-AOV"/>
              </a:rPr>
              <a:t>*  </a:t>
            </a:r>
            <a:r>
              <a:rPr lang="en-US" altLang="en-US" sz="2800" b="1" dirty="0" err="1">
                <a:latin typeface="UTM-AOV"/>
              </a:rPr>
              <a:t>Khi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viết</a:t>
            </a:r>
            <a:r>
              <a:rPr lang="en-US" altLang="en-US" sz="2800" b="1" dirty="0">
                <a:latin typeface="UTM-AOV"/>
              </a:rPr>
              <a:t>, </a:t>
            </a:r>
            <a:r>
              <a:rPr lang="en-US" altLang="en-US" sz="2800" b="1" dirty="0" err="1">
                <a:latin typeface="UTM-AOV"/>
              </a:rPr>
              <a:t>cuối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câu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khiến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có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dấu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chấm</a:t>
            </a:r>
            <a:r>
              <a:rPr lang="en-US" altLang="en-US" sz="2800" b="1" dirty="0">
                <a:latin typeface="UTM-AOV"/>
              </a:rPr>
              <a:t> than ( ! ) </a:t>
            </a:r>
            <a:r>
              <a:rPr lang="en-US" altLang="en-US" sz="2800" b="1" dirty="0" err="1">
                <a:latin typeface="UTM-AOV"/>
              </a:rPr>
              <a:t>hoặc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dấu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chấm</a:t>
            </a:r>
            <a:r>
              <a:rPr lang="en-US" altLang="en-US" sz="2800" b="1" dirty="0">
                <a:latin typeface="UTM-AOV"/>
              </a:rPr>
              <a:t>.</a:t>
            </a:r>
          </a:p>
        </p:txBody>
      </p:sp>
      <p:sp>
        <p:nvSpPr>
          <p:cNvPr id="20505" name="Text Box 20504"/>
          <p:cNvSpPr txBox="1">
            <a:spLocks noChangeArrowheads="1"/>
          </p:cNvSpPr>
          <p:nvPr/>
        </p:nvSpPr>
        <p:spPr bwMode="auto">
          <a:xfrm>
            <a:off x="1599293" y="3659194"/>
            <a:ext cx="6680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latin typeface="UTM-AOV"/>
              </a:rPr>
              <a:t>2.Khi </a:t>
            </a:r>
            <a:r>
              <a:rPr lang="en-US" altLang="en-US" sz="2800" b="1" dirty="0" err="1">
                <a:latin typeface="UTM-AOV"/>
              </a:rPr>
              <a:t>viết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cuối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câu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khiến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có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dấu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gì</a:t>
            </a:r>
            <a:r>
              <a:rPr lang="en-US" altLang="en-US" sz="2800" b="1" dirty="0">
                <a:latin typeface="UTM-AOV"/>
              </a:rPr>
              <a:t>?</a:t>
            </a:r>
          </a:p>
        </p:txBody>
      </p:sp>
      <p:sp>
        <p:nvSpPr>
          <p:cNvPr id="20506" name="Text Box 20505"/>
          <p:cNvSpPr txBox="1">
            <a:spLocks noChangeArrowheads="1"/>
          </p:cNvSpPr>
          <p:nvPr/>
        </p:nvSpPr>
        <p:spPr bwMode="auto">
          <a:xfrm>
            <a:off x="1599294" y="2272011"/>
            <a:ext cx="906870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2800" b="1" dirty="0">
                <a:latin typeface="UTM-AOV"/>
              </a:rPr>
              <a:t>*  </a:t>
            </a:r>
            <a:r>
              <a:rPr lang="en-US" altLang="en-US" sz="2800" b="1" dirty="0" err="1">
                <a:latin typeface="UTM-AOV"/>
              </a:rPr>
              <a:t>Câu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khiến</a:t>
            </a:r>
            <a:r>
              <a:rPr lang="en-US" altLang="en-US" sz="2800" b="1" dirty="0">
                <a:latin typeface="UTM-AOV"/>
              </a:rPr>
              <a:t> ( </a:t>
            </a:r>
            <a:r>
              <a:rPr lang="en-US" altLang="en-US" sz="2800" b="1" dirty="0" err="1">
                <a:latin typeface="UTM-AOV"/>
              </a:rPr>
              <a:t>câu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cầu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khiến</a:t>
            </a:r>
            <a:r>
              <a:rPr lang="en-US" altLang="en-US" sz="2800" b="1" dirty="0">
                <a:latin typeface="UTM-AOV"/>
              </a:rPr>
              <a:t> ) </a:t>
            </a:r>
            <a:r>
              <a:rPr lang="en-US" altLang="en-US" sz="2800" b="1" dirty="0" err="1">
                <a:latin typeface="UTM-AOV"/>
              </a:rPr>
              <a:t>dùng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để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nêu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yêu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cầu</a:t>
            </a:r>
            <a:r>
              <a:rPr lang="en-US" altLang="en-US" sz="2800" b="1" dirty="0">
                <a:latin typeface="UTM-AOV"/>
              </a:rPr>
              <a:t>, </a:t>
            </a:r>
            <a:r>
              <a:rPr lang="en-US" altLang="en-US" sz="2800" b="1" dirty="0" err="1">
                <a:latin typeface="UTM-AOV"/>
              </a:rPr>
              <a:t>đề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nghị</a:t>
            </a:r>
            <a:r>
              <a:rPr lang="en-US" altLang="en-US" sz="2800" b="1" dirty="0">
                <a:latin typeface="UTM-AOV"/>
              </a:rPr>
              <a:t>, </a:t>
            </a:r>
            <a:r>
              <a:rPr lang="en-US" altLang="en-US" sz="2800" b="1" dirty="0" err="1">
                <a:latin typeface="UTM-AOV"/>
              </a:rPr>
              <a:t>mong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muốn</a:t>
            </a:r>
            <a:r>
              <a:rPr lang="en-US" altLang="en-US" sz="2800" b="1" dirty="0">
                <a:latin typeface="UTM-AOV"/>
              </a:rPr>
              <a:t>,… </a:t>
            </a:r>
            <a:r>
              <a:rPr lang="en-US" altLang="en-US" sz="2800" b="1" dirty="0" err="1">
                <a:latin typeface="UTM-AOV"/>
              </a:rPr>
              <a:t>của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người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nói</a:t>
            </a:r>
            <a:r>
              <a:rPr lang="en-US" altLang="en-US" sz="2800" b="1" dirty="0">
                <a:latin typeface="UTM-AOV"/>
              </a:rPr>
              <a:t>, </a:t>
            </a:r>
            <a:r>
              <a:rPr lang="en-US" altLang="en-US" sz="2800" b="1" dirty="0" err="1">
                <a:latin typeface="UTM-AOV"/>
              </a:rPr>
              <a:t>người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viết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với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người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khác</a:t>
            </a:r>
            <a:r>
              <a:rPr lang="en-US" altLang="en-US" sz="2800" b="1" dirty="0">
                <a:latin typeface="UTM-AOV"/>
              </a:rPr>
              <a:t>.</a:t>
            </a:r>
          </a:p>
        </p:txBody>
      </p:sp>
      <p:sp>
        <p:nvSpPr>
          <p:cNvPr id="20507" name="Text Box 20506"/>
          <p:cNvSpPr txBox="1">
            <a:spLocks noChangeArrowheads="1"/>
          </p:cNvSpPr>
          <p:nvPr/>
        </p:nvSpPr>
        <p:spPr bwMode="auto">
          <a:xfrm>
            <a:off x="1605418" y="2272010"/>
            <a:ext cx="8620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latin typeface="UTM-AOV"/>
              </a:rPr>
              <a:t>1.Câu  </a:t>
            </a:r>
            <a:r>
              <a:rPr lang="en-US" altLang="en-US" sz="2800" b="1" dirty="0" err="1">
                <a:latin typeface="UTM-AOV"/>
              </a:rPr>
              <a:t>khiến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dùng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để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làm</a:t>
            </a:r>
            <a:r>
              <a:rPr lang="en-US" altLang="en-US" sz="2800" b="1" dirty="0">
                <a:latin typeface="UTM-AOV"/>
              </a:rPr>
              <a:t> </a:t>
            </a:r>
            <a:r>
              <a:rPr lang="en-US" altLang="en-US" sz="2800" b="1" dirty="0" err="1">
                <a:latin typeface="UTM-AOV"/>
              </a:rPr>
              <a:t>gì</a:t>
            </a:r>
            <a:r>
              <a:rPr lang="en-US" altLang="en-US" sz="2800" b="1" dirty="0">
                <a:latin typeface="UTM-AOV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0258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3" grpId="0"/>
      <p:bldP spid="20504" grpId="0"/>
      <p:bldP spid="20505" grpId="0"/>
      <p:bldP spid="20505" grpId="1"/>
      <p:bldP spid="20506" grpId="0"/>
      <p:bldP spid="20507" grpId="0"/>
      <p:bldP spid="2050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62000" y="51879"/>
            <a:ext cx="7772400" cy="7078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vi-VN" sz="2200" b="1" dirty="0">
                <a:latin typeface="UTM-AOV"/>
                <a:cs typeface="Times New Roman" pitchFamily="18" charset="0"/>
              </a:rPr>
              <a:t>II. Luyện tập</a:t>
            </a:r>
            <a:endParaRPr lang="vi-VN" sz="2200" dirty="0">
              <a:latin typeface="UTM-AOV"/>
              <a:cs typeface="Times New Roman" pitchFamily="18" charset="0"/>
            </a:endParaRPr>
          </a:p>
          <a:p>
            <a:r>
              <a:rPr lang="vi-VN" sz="2200" b="1" dirty="0">
                <a:latin typeface="UTM-AOV"/>
                <a:cs typeface="Times New Roman" pitchFamily="18" charset="0"/>
              </a:rPr>
              <a:t>1. Tìm câu khiến trong những đoạn trích </a:t>
            </a:r>
            <a:r>
              <a:rPr lang="en-US" sz="2200" b="1" dirty="0" err="1">
                <a:latin typeface="UTM-AOV"/>
                <a:cs typeface="Times New Roman" pitchFamily="18" charset="0"/>
              </a:rPr>
              <a:t>sau</a:t>
            </a:r>
            <a:r>
              <a:rPr lang="vi-VN" sz="2200" b="1" dirty="0">
                <a:latin typeface="UTM-AOV"/>
                <a:cs typeface="Times New Roman" pitchFamily="18" charset="0"/>
              </a:rPr>
              <a:t>:</a:t>
            </a:r>
            <a:endParaRPr lang="vi-VN" sz="2200" dirty="0">
              <a:latin typeface="UTM-AOV"/>
              <a:cs typeface="Times New Roman" pitchFamily="18" charset="0"/>
            </a:endParaRPr>
          </a:p>
          <a:p>
            <a:r>
              <a:rPr lang="vi-VN" sz="2200" dirty="0">
                <a:latin typeface="UTM-AOV"/>
                <a:cs typeface="Times New Roman" pitchFamily="18" charset="0"/>
              </a:rPr>
              <a:t>a) Cuối cùng, nàng quay lại bảo thị nữ:</a:t>
            </a:r>
            <a:br>
              <a:rPr lang="vi-VN" sz="2200" dirty="0">
                <a:latin typeface="UTM-AOV"/>
                <a:cs typeface="Times New Roman" pitchFamily="18" charset="0"/>
              </a:rPr>
            </a:br>
            <a:r>
              <a:rPr lang="en-US" sz="2200" dirty="0">
                <a:latin typeface="UTM-AOV"/>
                <a:cs typeface="Times New Roman" pitchFamily="18" charset="0"/>
              </a:rPr>
              <a:t>     - </a:t>
            </a:r>
            <a:r>
              <a:rPr lang="vi-VN" sz="2200" dirty="0">
                <a:latin typeface="UTM-AOV"/>
                <a:cs typeface="Times New Roman" pitchFamily="18" charset="0"/>
              </a:rPr>
              <a:t>Hãy gọi người hàng hành vào cho ta!</a:t>
            </a:r>
          </a:p>
          <a:p>
            <a:pPr algn="ctr"/>
            <a:r>
              <a:rPr lang="en-US" sz="2000" b="1" dirty="0">
                <a:latin typeface="UTM-AOV"/>
                <a:cs typeface="Times New Roman" pitchFamily="18" charset="0"/>
              </a:rPr>
              <a:t>                                                    </a:t>
            </a:r>
            <a:r>
              <a:rPr lang="vi-VN" sz="2000" b="1" dirty="0">
                <a:latin typeface="UTM-AOV"/>
                <a:cs typeface="Times New Roman" pitchFamily="18" charset="0"/>
              </a:rPr>
              <a:t>LỌ NƯỚC THẦN</a:t>
            </a:r>
            <a:endParaRPr lang="en-US" sz="2000" b="1" dirty="0">
              <a:latin typeface="UTM-AOV"/>
              <a:cs typeface="Times New Roman" pitchFamily="18" charset="0"/>
            </a:endParaRPr>
          </a:p>
          <a:p>
            <a:pPr algn="ctr"/>
            <a:endParaRPr lang="en-US" sz="2200" dirty="0">
              <a:latin typeface="UTM-AOV"/>
              <a:cs typeface="Times New Roman" pitchFamily="18" charset="0"/>
            </a:endParaRPr>
          </a:p>
          <a:p>
            <a:r>
              <a:rPr lang="vi-VN" sz="2200" dirty="0">
                <a:latin typeface="UTM-AOV"/>
                <a:cs typeface="Times New Roman" pitchFamily="18" charset="0"/>
              </a:rPr>
              <a:t>b) Một anh chiến sĩ đến nâng con cá lên hai bàn tay nói nựng: “Có đau không, chú mình? Lần sau, khi nhảy múa phải chú ý nhé! Đừng có nhảy lên boong tàu!”</a:t>
            </a:r>
          </a:p>
          <a:p>
            <a:pPr algn="ctr"/>
            <a:r>
              <a:rPr lang="en-US" sz="2200" b="1" dirty="0">
                <a:latin typeface="UTM-AOV"/>
                <a:cs typeface="Times New Roman" pitchFamily="18" charset="0"/>
              </a:rPr>
              <a:t>                                             </a:t>
            </a:r>
            <a:r>
              <a:rPr lang="vi-VN" sz="2000" b="1" dirty="0">
                <a:latin typeface="UTM-AOV"/>
                <a:cs typeface="Times New Roman" pitchFamily="18" charset="0"/>
              </a:rPr>
              <a:t>HÀ ĐÌNH CẨN</a:t>
            </a:r>
            <a:endParaRPr lang="vi-VN" sz="2000" dirty="0">
              <a:latin typeface="UTM-AOV"/>
              <a:cs typeface="Times New Roman" pitchFamily="18" charset="0"/>
            </a:endParaRPr>
          </a:p>
          <a:p>
            <a:br>
              <a:rPr lang="vi-VN" sz="2200" dirty="0">
                <a:latin typeface="UTM-AOV"/>
                <a:cs typeface="Times New Roman" pitchFamily="18" charset="0"/>
              </a:rPr>
            </a:br>
            <a:r>
              <a:rPr lang="en-US" sz="2200" dirty="0">
                <a:latin typeface="UTM-AOV"/>
                <a:cs typeface="Times New Roman" pitchFamily="18" charset="0"/>
              </a:rPr>
              <a:t>c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) Con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rùa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vàng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không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sợ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người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nhô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thêm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nữa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tiến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sát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về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phía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thuyền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vua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nói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:</a:t>
            </a:r>
            <a:endParaRPr lang="en-US" sz="2200" dirty="0">
              <a:latin typeface="UTM-AOV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 -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Nhà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vua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hoàn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gươm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lại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Long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Vương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!</a:t>
            </a:r>
            <a:endParaRPr lang="en-US" sz="2200" dirty="0">
              <a:latin typeface="UTM-AOV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                                                    </a:t>
            </a:r>
            <a:r>
              <a:rPr lang="en-US" sz="2000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SỰ TÍCH HỒ GƯƠM</a:t>
            </a:r>
            <a:endParaRPr lang="en-US" sz="2000" dirty="0">
              <a:latin typeface="UTM-AOV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</a:t>
            </a:r>
            <a:endParaRPr lang="en-US" sz="2200" dirty="0">
              <a:latin typeface="UTM-AOV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d)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Ông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lão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nghe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xong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bảo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rằng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:</a:t>
            </a:r>
            <a:endParaRPr lang="en-US" sz="2200" dirty="0">
              <a:latin typeface="UTM-AOV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- Con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đi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chặt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đủ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trăm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đốt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tre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mang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về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đây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2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ta.</a:t>
            </a:r>
            <a:endParaRPr lang="en-US" sz="2200" dirty="0">
              <a:latin typeface="UTM-AOV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                                                        </a:t>
            </a:r>
            <a:r>
              <a:rPr lang="en-US" sz="2000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CÂY TRE TRĂM ĐỐT</a:t>
            </a:r>
            <a:endParaRPr lang="en-US" sz="2000" dirty="0">
              <a:latin typeface="UTM-AOV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endParaRPr lang="en-US" sz="2200" dirty="0">
              <a:solidFill>
                <a:srgbClr val="000000"/>
              </a:solidFill>
              <a:latin typeface="UTM-AOV"/>
              <a:cs typeface="Times New Roman" pitchFamily="18" charset="0"/>
            </a:endParaRPr>
          </a:p>
        </p:txBody>
      </p:sp>
      <p:pic>
        <p:nvPicPr>
          <p:cNvPr id="1026" name="Picture 2" descr="https://img.loigiaihay.com/picture/2020/0222/t1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025" y="3886200"/>
            <a:ext cx="18288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https://img.loigiaihay.com/picture/2020/0222/t2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026" y="5486401"/>
            <a:ext cx="1889975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s://img.loigiaihay.com/picture/2020/0222/t1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2011" y="381000"/>
            <a:ext cx="2177758" cy="1544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s://img.loigiaihay.com/picture/2020/0222/t18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2133601"/>
            <a:ext cx="1903471" cy="133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281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71148" y="-54429"/>
            <a:ext cx="10316052" cy="470898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42950" indent="-742950">
              <a:lnSpc>
                <a:spcPct val="150000"/>
              </a:lnSpc>
              <a:buAutoNum type="alphaLcParenR"/>
            </a:pPr>
            <a:r>
              <a:rPr lang="vi-VN" sz="4000" dirty="0">
                <a:latin typeface="UTM-AOV"/>
                <a:cs typeface="Times New Roman" pitchFamily="18" charset="0"/>
              </a:rPr>
              <a:t>Cuối cùng, nàng quay lại bảo thị nữ:</a:t>
            </a:r>
            <a:endParaRPr lang="en-US" sz="4000" dirty="0">
              <a:latin typeface="UTM-AOV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dirty="0">
                <a:latin typeface="UTM-AOV"/>
                <a:cs typeface="Times New Roman" pitchFamily="18" charset="0"/>
              </a:rPr>
              <a:t>- </a:t>
            </a:r>
            <a:r>
              <a:rPr lang="vi-VN" sz="4000" dirty="0">
                <a:latin typeface="UTM-AOV"/>
                <a:cs typeface="Times New Roman" pitchFamily="18" charset="0"/>
              </a:rPr>
              <a:t>Hãy gọi người hàng hành vào cho ta!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latin typeface="UTM-AOV"/>
                <a:cs typeface="Times New Roman" pitchFamily="18" charset="0"/>
              </a:rPr>
              <a:t>                 </a:t>
            </a:r>
          </a:p>
          <a:p>
            <a:pPr algn="ctr">
              <a:lnSpc>
                <a:spcPct val="150000"/>
              </a:lnSpc>
            </a:pPr>
            <a:endParaRPr lang="en-US" sz="4000" b="1" dirty="0">
              <a:latin typeface="UTM-AOV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dirty="0">
                <a:latin typeface="UTM-AOV"/>
                <a:cs typeface="Times New Roman" pitchFamily="18" charset="0"/>
              </a:rPr>
              <a:t> </a:t>
            </a:r>
            <a:r>
              <a:rPr lang="vi-VN" sz="3200" dirty="0">
                <a:latin typeface="UTM-AOV"/>
                <a:cs typeface="Times New Roman" pitchFamily="18" charset="0"/>
              </a:rPr>
              <a:t>LỌ NƯỚC THẦN</a:t>
            </a:r>
            <a:endParaRPr lang="en-US" sz="3200" dirty="0">
              <a:latin typeface="UTM-AOV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71148" y="1143000"/>
            <a:ext cx="9525000" cy="57139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- </a:t>
            </a:r>
            <a:r>
              <a:rPr lang="vi-VN" sz="40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Hãy</a:t>
            </a:r>
            <a:r>
              <a:rPr lang="en-US" sz="40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vi-VN" sz="40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gọi người hàng hành</a:t>
            </a:r>
            <a:r>
              <a:rPr lang="en-US" sz="40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vi-VN" sz="40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vào cho ta</a:t>
            </a:r>
            <a:r>
              <a:rPr lang="en-US" sz="40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vi-VN" sz="40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2954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71148" y="226160"/>
            <a:ext cx="9020653" cy="73866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5400" dirty="0">
                <a:latin typeface="UTM-AOV"/>
                <a:cs typeface="Times New Roman" pitchFamily="18" charset="0"/>
              </a:rPr>
              <a:t>b</a:t>
            </a:r>
            <a:r>
              <a:rPr lang="vi-VN" sz="5400" dirty="0">
                <a:latin typeface="UTM-AOV"/>
                <a:cs typeface="Times New Roman" pitchFamily="18" charset="0"/>
              </a:rPr>
              <a:t>) Một anh chiến sĩ đến nâng con cá lên hai bàn tay nói nựng: “Có đau không, chú mình?</a:t>
            </a:r>
            <a:endParaRPr lang="en-US" sz="5400" dirty="0">
              <a:latin typeface="UTM-AOV"/>
              <a:cs typeface="Times New Roman" pitchFamily="18" charset="0"/>
            </a:endParaRPr>
          </a:p>
          <a:p>
            <a:r>
              <a:rPr lang="vi-VN" sz="5400" dirty="0">
                <a:latin typeface="UTM-AOV"/>
                <a:cs typeface="Times New Roman" pitchFamily="18" charset="0"/>
              </a:rPr>
              <a:t> Lần sau, khi nhảy múa phải chú ý nhé! Đừng có nhảy lên boong tàu!”</a:t>
            </a:r>
          </a:p>
          <a:p>
            <a:pPr algn="ctr"/>
            <a:r>
              <a:rPr lang="en-US" sz="4800" b="1" dirty="0">
                <a:latin typeface="UTM-AOV"/>
                <a:cs typeface="Times New Roman" pitchFamily="18" charset="0"/>
              </a:rPr>
              <a:t>                            </a:t>
            </a:r>
          </a:p>
          <a:p>
            <a:pPr algn="ctr"/>
            <a:r>
              <a:rPr lang="en-US" sz="4800" b="1" dirty="0">
                <a:latin typeface="UTM-AOV"/>
                <a:cs typeface="Times New Roman" pitchFamily="18" charset="0"/>
              </a:rPr>
              <a:t>                                  </a:t>
            </a:r>
            <a:r>
              <a:rPr lang="vi-VN" sz="3200" dirty="0">
                <a:latin typeface="UTM-AOV"/>
                <a:cs typeface="Times New Roman" pitchFamily="18" charset="0"/>
              </a:rPr>
              <a:t>HÀ ĐÌNH CẨN</a:t>
            </a:r>
          </a:p>
        </p:txBody>
      </p:sp>
      <p:sp>
        <p:nvSpPr>
          <p:cNvPr id="4" name="Rectangle 3"/>
          <p:cNvSpPr/>
          <p:nvPr/>
        </p:nvSpPr>
        <p:spPr>
          <a:xfrm>
            <a:off x="1447800" y="3505200"/>
            <a:ext cx="8915400" cy="2590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vi-VN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Lần sau, khi nhảy múa phải chú ý nhé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vi-VN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! Đừng có nhảy lên boong tàu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vi-VN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!”</a:t>
            </a:r>
          </a:p>
        </p:txBody>
      </p:sp>
    </p:spTree>
    <p:extLst>
      <p:ext uri="{BB962C8B-B14F-4D97-AF65-F5344CB8AC3E}">
        <p14:creationId xmlns:p14="http://schemas.microsoft.com/office/powerpoint/2010/main" val="164734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1148" y="643891"/>
            <a:ext cx="9477852" cy="56323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5400" dirty="0">
                <a:latin typeface="UTM-AOV"/>
                <a:cs typeface="Times New Roman" pitchFamily="18" charset="0"/>
              </a:rPr>
              <a:t>c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) Con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rùa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vàng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không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sợ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người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nhô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thêm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nữa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tiến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sát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về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phía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thuyền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vua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và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nói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:</a:t>
            </a:r>
            <a:endParaRPr lang="en-US" sz="5400" dirty="0">
              <a:solidFill>
                <a:schemeClr val="tx1"/>
              </a:solidFill>
              <a:latin typeface="UTM-AOV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 -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Nhà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vua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hoàn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gươm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lại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Long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Vương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!</a:t>
            </a:r>
            <a:endParaRPr lang="en-US" sz="5400" dirty="0">
              <a:solidFill>
                <a:schemeClr val="tx1"/>
              </a:solidFill>
              <a:latin typeface="UTM-AOV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                                                                             </a:t>
            </a:r>
            <a:r>
              <a:rPr lang="en-US" sz="36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SỰ TÍCH HỒ GƯƠM</a:t>
            </a:r>
            <a:endParaRPr lang="en-US" sz="3600" dirty="0">
              <a:solidFill>
                <a:schemeClr val="tx1"/>
              </a:solidFill>
              <a:latin typeface="UTM-AOV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71148" y="3276600"/>
            <a:ext cx="8991600" cy="1524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    -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Nhà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vua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hoàn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gươm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lại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Long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Vương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71184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00201" y="-36195"/>
            <a:ext cx="9020653" cy="68941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5400" dirty="0">
              <a:solidFill>
                <a:srgbClr val="000000"/>
              </a:solidFill>
              <a:latin typeface="UTM-AOV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d)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Ông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lão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nghe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xong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bảo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rằng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:</a:t>
            </a:r>
            <a:endParaRPr lang="en-US" sz="5400" dirty="0">
              <a:solidFill>
                <a:schemeClr val="tx1"/>
              </a:solidFill>
              <a:latin typeface="UTM-AOV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- Con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đi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chặt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đủ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một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trăm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đốt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tre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mang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về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đây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 err="1">
                <a:solidFill>
                  <a:srgbClr val="00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54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ta.</a:t>
            </a:r>
            <a:endParaRPr lang="en-US" sz="5400" dirty="0">
              <a:solidFill>
                <a:schemeClr val="tx1"/>
              </a:solidFill>
              <a:latin typeface="UTM-AOV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b="1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                                                              </a:t>
            </a:r>
            <a:r>
              <a:rPr lang="en-US" sz="3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CÂY TRE TRĂM ĐỐT</a:t>
            </a:r>
            <a:endParaRPr lang="en-US" sz="3200" dirty="0">
              <a:solidFill>
                <a:schemeClr val="tx1"/>
              </a:solidFill>
              <a:latin typeface="UTM-AOV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000000"/>
                </a:solidFill>
                <a:latin typeface="UTM-AOV"/>
                <a:cs typeface="Times New Roman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600201" y="2478405"/>
            <a:ext cx="8839200" cy="248179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   - Con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đi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chặt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đủ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một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trăm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đốt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tre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,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mang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về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đây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 err="1">
                <a:solidFill>
                  <a:srgbClr val="FF0000"/>
                </a:solidFill>
                <a:latin typeface="UTM-AOV"/>
                <a:cs typeface="Times New Roman" pitchFamily="18" charset="0"/>
              </a:rPr>
              <a:t>cho</a:t>
            </a:r>
            <a:r>
              <a:rPr lang="en-US" sz="5400" dirty="0">
                <a:solidFill>
                  <a:srgbClr val="FF0000"/>
                </a:solidFill>
                <a:latin typeface="UTM-AOV"/>
                <a:cs typeface="Times New Roman" pitchFamily="18" charset="0"/>
              </a:rPr>
              <a:t> ta.</a:t>
            </a:r>
          </a:p>
        </p:txBody>
      </p:sp>
    </p:spTree>
    <p:extLst>
      <p:ext uri="{BB962C8B-B14F-4D97-AF65-F5344CB8AC3E}">
        <p14:creationId xmlns:p14="http://schemas.microsoft.com/office/powerpoint/2010/main" val="1994615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539</TotalTime>
  <Words>1204</Words>
  <Application>Microsoft Office PowerPoint</Application>
  <PresentationFormat>Widescreen</PresentationFormat>
  <Paragraphs>153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Calibri</vt:lpstr>
      <vt:lpstr>Hd001-4h</vt:lpstr>
      <vt:lpstr>HP001 4H</vt:lpstr>
      <vt:lpstr>OpenSans</vt:lpstr>
      <vt:lpstr>Tahoma</vt:lpstr>
      <vt:lpstr>Times New Roman</vt:lpstr>
      <vt:lpstr>Trebuchet MS</vt:lpstr>
      <vt:lpstr>Utm aw</vt:lpstr>
      <vt:lpstr>UTM-AOV</vt:lpstr>
      <vt:lpstr>Wingdings 3</vt:lpstr>
      <vt:lpstr>Facet</vt:lpstr>
      <vt:lpstr>     TRƯỜNG TIỂU HỌC LONG BIÊN      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ADMIN</cp:lastModifiedBy>
  <cp:revision>39</cp:revision>
  <dcterms:created xsi:type="dcterms:W3CDTF">2021-03-20T16:10:31Z</dcterms:created>
  <dcterms:modified xsi:type="dcterms:W3CDTF">2023-03-16T03:42:12Z</dcterms:modified>
</cp:coreProperties>
</file>