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90" r:id="rId4"/>
    <p:sldId id="289" r:id="rId5"/>
    <p:sldId id="291" r:id="rId6"/>
    <p:sldId id="300" r:id="rId7"/>
    <p:sldId id="295" r:id="rId8"/>
    <p:sldId id="296" r:id="rId9"/>
    <p:sldId id="302" r:id="rId10"/>
    <p:sldId id="303" r:id="rId11"/>
    <p:sldId id="304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2FB"/>
    <a:srgbClr val="FFDDDE"/>
    <a:srgbClr val="C6EAFA"/>
    <a:srgbClr val="FF0066"/>
    <a:srgbClr val="F299D1"/>
    <a:srgbClr val="FFF79A"/>
    <a:srgbClr val="FFFBCD"/>
    <a:srgbClr val="FDDEEB"/>
    <a:srgbClr val="FFF789"/>
    <a:srgbClr val="E07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2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5FD0-E9FA-4EBB-9601-BAA1443962E6}" type="datetimeFigureOut">
              <a:rPr lang="en-US" smtClean="0"/>
              <a:t>06/02/2023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2FB6-D8BD-4F7A-B317-A1A11146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547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512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965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3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705684" y="2045868"/>
            <a:ext cx="8315097" cy="347050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42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BỊ CHIA, SỐ CHIA, 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THƯƠNG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F7002B-694D-47EB-AFB0-4404D2B6CFF0}"/>
              </a:ext>
            </a:extLst>
          </p:cNvPr>
          <p:cNvSpPr/>
          <p:nvPr/>
        </p:nvSpPr>
        <p:spPr>
          <a:xfrm>
            <a:off x="9925050" y="159657"/>
            <a:ext cx="2107293" cy="12482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pic>
        <p:nvPicPr>
          <p:cNvPr id="6" name="Picture 4" descr="Trạng Nguyên - Học trực tuyến - Thi Trực Tiếp - Tiếng Việt, Olympic Toán -  Tiếng Anh - Phát triển trí thông minh đa diện">
            <a:extLst>
              <a:ext uri="{FF2B5EF4-FFF2-40B4-BE49-F238E27FC236}">
                <a16:creationId xmlns:a16="http://schemas.microsoft.com/office/drawing/2014/main" id="{7FB7A0EA-6648-4582-AF55-E2BBF5B60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7121" y1="13650" x2="27121" y2="13650"/>
                        <a14:foregroundMark x1="14809" y1="13056" x2="14809" y2="13056"/>
                        <a14:foregroundMark x1="14809" y1="13056" x2="14809" y2="13056"/>
                        <a14:foregroundMark x1="16473" y1="18101" x2="16473" y2="18101"/>
                        <a14:foregroundMark x1="16473" y1="18101" x2="16473" y2="18101"/>
                        <a14:foregroundMark x1="20799" y1="16914" x2="20799" y2="16914"/>
                        <a14:foregroundMark x1="7654" y1="5935" x2="7654" y2="5935"/>
                        <a14:foregroundMark x1="7654" y1="33234" x2="7654" y2="33234"/>
                        <a14:foregroundMark x1="8819" y1="58754" x2="8819" y2="58754"/>
                        <a14:foregroundMark x1="13311" y1="7715" x2="10649" y2="80119"/>
                        <a14:foregroundMark x1="15141" y1="6231" x2="666" y2="1780"/>
                        <a14:backgroundMark x1="53245" y1="30861" x2="53245" y2="30861"/>
                        <a14:backgroundMark x1="51747" y1="81009" x2="60732" y2="13650"/>
                        <a14:backgroundMark x1="41098" y1="30564" x2="79035" y2="59347"/>
                        <a14:backgroundMark x1="60899" y1="13650" x2="79534" y2="53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04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2E5F9E-A452-4774-AE39-043E6AD91033}"/>
              </a:ext>
            </a:extLst>
          </p:cNvPr>
          <p:cNvSpPr txBox="1"/>
          <p:nvPr/>
        </p:nvSpPr>
        <p:spPr>
          <a:xfrm>
            <a:off x="3255582" y="1398173"/>
            <a:ext cx="8168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Định hướng tiếp theo</a:t>
            </a: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8604" y="2319534"/>
            <a:ext cx="65908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b="1" dirty="0" err="1" smtClean="0">
                <a:solidFill>
                  <a:prstClr val="black"/>
                </a:solidFill>
              </a:rPr>
              <a:t>Về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nhà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đọc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và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trả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lời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bài</a:t>
            </a:r>
            <a:r>
              <a:rPr lang="en-US" sz="3200" b="1" dirty="0" smtClean="0">
                <a:solidFill>
                  <a:prstClr val="black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b="1" dirty="0" err="1" smtClean="0">
                <a:solidFill>
                  <a:prstClr val="black"/>
                </a:solidFill>
              </a:rPr>
              <a:t>Chuẩn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bị</a:t>
            </a:r>
            <a:r>
              <a:rPr lang="en-US" sz="3200" b="1" dirty="0" smtClean="0">
                <a:solidFill>
                  <a:prstClr val="black"/>
                </a:solidFill>
              </a:rPr>
              <a:t>: </a:t>
            </a:r>
            <a:r>
              <a:rPr lang="en-US" sz="3200" b="1" dirty="0" err="1" smtClean="0">
                <a:solidFill>
                  <a:prstClr val="black"/>
                </a:solidFill>
              </a:rPr>
              <a:t>Bài</a:t>
            </a:r>
            <a:r>
              <a:rPr lang="en-US" sz="3200" b="1" dirty="0" smtClean="0">
                <a:solidFill>
                  <a:prstClr val="black"/>
                </a:solidFill>
              </a:rPr>
              <a:t> 43 - </a:t>
            </a:r>
            <a:r>
              <a:rPr lang="en-US" sz="3200" b="1" dirty="0" err="1" smtClean="0">
                <a:solidFill>
                  <a:prstClr val="black"/>
                </a:solidFill>
              </a:rPr>
              <a:t>Tiết</a:t>
            </a:r>
            <a:r>
              <a:rPr lang="en-US" sz="3200" b="1" dirty="0" smtClean="0">
                <a:solidFill>
                  <a:prstClr val="black"/>
                </a:solidFill>
              </a:rPr>
              <a:t> 1: </a:t>
            </a:r>
            <a:r>
              <a:rPr lang="en-US" sz="3200" b="1" dirty="0" err="1" smtClean="0">
                <a:solidFill>
                  <a:prstClr val="black"/>
                </a:solidFill>
              </a:rPr>
              <a:t>Bảng</a:t>
            </a:r>
            <a:r>
              <a:rPr lang="en-US" sz="3200" b="1" smtClean="0">
                <a:solidFill>
                  <a:prstClr val="black"/>
                </a:solidFill>
              </a:rPr>
              <a:t> chia 2</a:t>
            </a:r>
            <a:endParaRPr lang="en-US" sz="32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74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290393" y="2699999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3600" b="1" i="1" kern="1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smtClean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chăm ngoan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1890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H" panose="020B06030503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H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645225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158172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362505" cy="71094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41458" y="423678"/>
            <a:ext cx="825415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B</a:t>
            </a:r>
            <a:r>
              <a:rPr lang="en-US" sz="2800" b="1" noProof="0" dirty="0" smtClean="0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7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2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2023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H" panose="020B0603050302020204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875" y="1054339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H" panose="020B0603050302020204" pitchFamily="34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81625" y="1616753"/>
            <a:ext cx="84374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       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42 –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Tiết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2: </a:t>
            </a:r>
            <a:r>
              <a:rPr lang="en-US" sz="2800" b="1" noProof="0" dirty="0" err="1" smtClean="0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Luyện</a:t>
            </a:r>
            <a:r>
              <a:rPr lang="en-US" sz="2800" b="1" noProof="0" dirty="0" smtClean="0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tập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08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A965D74-ADD9-438A-A033-3BB319D45C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365624"/>
                  </p:ext>
                </p:extLst>
              </p:nvPr>
            </p:nvGraphicFramePr>
            <p:xfrm>
              <a:off x="1064590" y="1431593"/>
              <a:ext cx="9749185" cy="45220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9837">
                      <a:extLst>
                        <a:ext uri="{9D8B030D-6E8A-4147-A177-3AD203B41FA5}">
                          <a16:colId xmlns:a16="http://schemas.microsoft.com/office/drawing/2014/main" val="3211544988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68559496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108109854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2067637651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928641871"/>
                        </a:ext>
                      </a:extLst>
                    </a:gridCol>
                  </a:tblGrid>
                  <a:tr h="4899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bị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Thương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3933246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8 =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22942761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8 =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81268480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9 = </a:t>
                          </a:r>
                          <a:r>
                            <a:rPr lang="vi-VN" sz="2400" dirty="0">
                              <a:solidFill>
                                <a:srgbClr val="FF0000"/>
                              </a:solidFill>
                            </a:rPr>
                            <a:t>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2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1998425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9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22180521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7 = </a:t>
                          </a:r>
                          <a:r>
                            <a:rPr lang="vi-VN" sz="2400" dirty="0">
                              <a:solidFill>
                                <a:srgbClr val="FF0000"/>
                              </a:solidFill>
                            </a:rPr>
                            <a:t>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5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04806296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7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37613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A965D74-ADD9-438A-A033-3BB319D45C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365624"/>
                  </p:ext>
                </p:extLst>
              </p:nvPr>
            </p:nvGraphicFramePr>
            <p:xfrm>
              <a:off x="1064590" y="1431593"/>
              <a:ext cx="9749185" cy="45220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9837">
                      <a:extLst>
                        <a:ext uri="{9D8B030D-6E8A-4147-A177-3AD203B41FA5}">
                          <a16:colId xmlns:a16="http://schemas.microsoft.com/office/drawing/2014/main" val="3211544988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68559496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108109854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2067637651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928641871"/>
                        </a:ext>
                      </a:extLst>
                    </a:gridCol>
                  </a:tblGrid>
                  <a:tr h="4899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bị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Thương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3933246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38182" r="-401563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22942761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8 =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81268480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137557" r="-401563" b="-1027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2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1998425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9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22180521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237557" r="-401563" b="-27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5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04806296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7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376134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0A77F8E8-C62F-4C2C-9797-AF4016C62A1B}"/>
              </a:ext>
            </a:extLst>
          </p:cNvPr>
          <p:cNvSpPr/>
          <p:nvPr/>
        </p:nvSpPr>
        <p:spPr>
          <a:xfrm>
            <a:off x="3175560" y="702390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A584E-F84F-402F-BDB4-E7D6212273BD}"/>
              </a:ext>
            </a:extLst>
          </p:cNvPr>
          <p:cNvGrpSpPr/>
          <p:nvPr/>
        </p:nvGrpSpPr>
        <p:grpSpPr>
          <a:xfrm>
            <a:off x="3793367" y="722354"/>
            <a:ext cx="1116312" cy="472051"/>
            <a:chOff x="1870518" y="1440653"/>
            <a:chExt cx="1116312" cy="46166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3430D3B-8385-4467-A124-5B22AC977B3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EE169F0C-E2C4-49D1-972C-703109AF7DA9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080D783-331F-4818-A366-F258D6CF4B9B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ED210C2-3EF9-4C20-ABBB-25DEA28F731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AE154CF-822E-4FEE-975F-4B2FA595C5E0}"/>
              </a:ext>
            </a:extLst>
          </p:cNvPr>
          <p:cNvSpPr/>
          <p:nvPr/>
        </p:nvSpPr>
        <p:spPr>
          <a:xfrm>
            <a:off x="2349582" y="3692600"/>
            <a:ext cx="506152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AA6082C-7129-47EE-A1DF-29A407E09CC7}"/>
              </a:ext>
            </a:extLst>
          </p:cNvPr>
          <p:cNvSpPr/>
          <p:nvPr/>
        </p:nvSpPr>
        <p:spPr>
          <a:xfrm>
            <a:off x="2349582" y="5044322"/>
            <a:ext cx="506152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87E4BD-7DF3-42E9-8640-40B6DF87F5E2}"/>
              </a:ext>
            </a:extLst>
          </p:cNvPr>
          <p:cNvSpPr txBox="1"/>
          <p:nvPr/>
        </p:nvSpPr>
        <p:spPr>
          <a:xfrm>
            <a:off x="4353121" y="3375992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2BC708-CC1F-4156-831B-4C9E6DDFE2E4}"/>
              </a:ext>
            </a:extLst>
          </p:cNvPr>
          <p:cNvSpPr txBox="1"/>
          <p:nvPr/>
        </p:nvSpPr>
        <p:spPr>
          <a:xfrm>
            <a:off x="5581279" y="3375991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442E870-1A69-48FD-91F2-085E28A4B5ED}"/>
              </a:ext>
            </a:extLst>
          </p:cNvPr>
          <p:cNvSpPr txBox="1"/>
          <p:nvPr/>
        </p:nvSpPr>
        <p:spPr>
          <a:xfrm>
            <a:off x="7668715" y="337599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DEAC56C-3B12-4CAD-B4C2-B405D1652C6E}"/>
              </a:ext>
            </a:extLst>
          </p:cNvPr>
          <p:cNvSpPr txBox="1"/>
          <p:nvPr/>
        </p:nvSpPr>
        <p:spPr>
          <a:xfrm>
            <a:off x="9643790" y="3375989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562F6EE-11C1-49F1-AFBC-4413212104D0}"/>
              </a:ext>
            </a:extLst>
          </p:cNvPr>
          <p:cNvSpPr txBox="1"/>
          <p:nvPr/>
        </p:nvSpPr>
        <p:spPr>
          <a:xfrm>
            <a:off x="4348517" y="4061593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A3924EF-7A72-41DD-8E82-842D576D9E5F}"/>
              </a:ext>
            </a:extLst>
          </p:cNvPr>
          <p:cNvSpPr txBox="1"/>
          <p:nvPr/>
        </p:nvSpPr>
        <p:spPr>
          <a:xfrm>
            <a:off x="5576675" y="4061592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A1BE9E0-72DB-417C-8ADC-F7CED47EF6A1}"/>
              </a:ext>
            </a:extLst>
          </p:cNvPr>
          <p:cNvSpPr txBox="1"/>
          <p:nvPr/>
        </p:nvSpPr>
        <p:spPr>
          <a:xfrm>
            <a:off x="7664111" y="4061591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F6A9583-D824-455F-89D7-A79798735A30}"/>
              </a:ext>
            </a:extLst>
          </p:cNvPr>
          <p:cNvSpPr txBox="1"/>
          <p:nvPr/>
        </p:nvSpPr>
        <p:spPr>
          <a:xfrm>
            <a:off x="9639186" y="406159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B328515-3E6A-4ABC-AEA4-1DEEE234B1B0}"/>
              </a:ext>
            </a:extLst>
          </p:cNvPr>
          <p:cNvSpPr txBox="1"/>
          <p:nvPr/>
        </p:nvSpPr>
        <p:spPr>
          <a:xfrm>
            <a:off x="4353121" y="470105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A0B0144-B7FB-4C66-AB00-99B1B7B0F772}"/>
              </a:ext>
            </a:extLst>
          </p:cNvPr>
          <p:cNvSpPr txBox="1"/>
          <p:nvPr/>
        </p:nvSpPr>
        <p:spPr>
          <a:xfrm>
            <a:off x="5581279" y="4701049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FE3AE77-E891-4CF8-ADD3-33FF0D32692C}"/>
              </a:ext>
            </a:extLst>
          </p:cNvPr>
          <p:cNvSpPr txBox="1"/>
          <p:nvPr/>
        </p:nvSpPr>
        <p:spPr>
          <a:xfrm>
            <a:off x="7668715" y="4701048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2437EEC-D32E-4A5B-A5B8-20EFA3A7B699}"/>
              </a:ext>
            </a:extLst>
          </p:cNvPr>
          <p:cNvSpPr txBox="1"/>
          <p:nvPr/>
        </p:nvSpPr>
        <p:spPr>
          <a:xfrm>
            <a:off x="9643790" y="4701047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F44A987-3953-4FAF-BD25-2C4A75444F87}"/>
              </a:ext>
            </a:extLst>
          </p:cNvPr>
          <p:cNvSpPr txBox="1"/>
          <p:nvPr/>
        </p:nvSpPr>
        <p:spPr>
          <a:xfrm>
            <a:off x="4348517" y="5386651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F0F3DB0-B858-4678-9E23-38EDC260BFD6}"/>
              </a:ext>
            </a:extLst>
          </p:cNvPr>
          <p:cNvSpPr txBox="1"/>
          <p:nvPr/>
        </p:nvSpPr>
        <p:spPr>
          <a:xfrm>
            <a:off x="5576675" y="5386650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CFC20F-906A-4E84-9A29-A3B3B6BC9F27}"/>
              </a:ext>
            </a:extLst>
          </p:cNvPr>
          <p:cNvSpPr txBox="1"/>
          <p:nvPr/>
        </p:nvSpPr>
        <p:spPr>
          <a:xfrm>
            <a:off x="7664111" y="5386649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7E71D22-7F21-4261-A258-391A30577516}"/>
              </a:ext>
            </a:extLst>
          </p:cNvPr>
          <p:cNvSpPr txBox="1"/>
          <p:nvPr/>
        </p:nvSpPr>
        <p:spPr>
          <a:xfrm>
            <a:off x="9639186" y="5386648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878993" y="1100226"/>
            <a:ext cx="6552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22506F-4385-4C53-BC11-EB1C79F09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4005" y="1846937"/>
            <a:ext cx="2466975" cy="3971925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C173B742-D850-4D8B-9BE9-724976478B45}"/>
              </a:ext>
            </a:extLst>
          </p:cNvPr>
          <p:cNvSpPr/>
          <p:nvPr/>
        </p:nvSpPr>
        <p:spPr>
          <a:xfrm>
            <a:off x="2968050" y="66146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623D091-6954-47F0-95CF-70A67D74F9AB}"/>
              </a:ext>
            </a:extLst>
          </p:cNvPr>
          <p:cNvSpPr txBox="1"/>
          <p:nvPr/>
        </p:nvSpPr>
        <p:spPr>
          <a:xfrm>
            <a:off x="3405373" y="678637"/>
            <a:ext cx="5062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thương trong phép chia, biết: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C8204D1-F42D-4885-9CC0-809D25C18183}"/>
              </a:ext>
            </a:extLst>
          </p:cNvPr>
          <p:cNvSpPr txBox="1"/>
          <p:nvPr/>
        </p:nvSpPr>
        <p:spPr>
          <a:xfrm>
            <a:off x="2178886" y="1327716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Số bị chia là 10, số chia là 2.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2554EFD-9965-4EF4-B0D4-E0254B2AEDA1}"/>
              </a:ext>
            </a:extLst>
          </p:cNvPr>
          <p:cNvSpPr txBox="1"/>
          <p:nvPr/>
        </p:nvSpPr>
        <p:spPr>
          <a:xfrm>
            <a:off x="2178886" y="1899695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B21081A-34DA-4705-B28F-5D5DA79A0FA4}"/>
              </a:ext>
            </a:extLst>
          </p:cNvPr>
          <p:cNvGrpSpPr/>
          <p:nvPr/>
        </p:nvGrpSpPr>
        <p:grpSpPr>
          <a:xfrm>
            <a:off x="3409643" y="1874860"/>
            <a:ext cx="1854200" cy="523220"/>
            <a:chOff x="2626169" y="2556949"/>
            <a:chExt cx="1854200" cy="52322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CB8A74-E1A2-4258-B235-40E2F7EE8B13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332CAB4-9BA3-4CFA-934D-CE056024C270}"/>
                </a:ext>
              </a:extLst>
            </p:cNvPr>
            <p:cNvSpPr txBox="1"/>
            <p:nvPr/>
          </p:nvSpPr>
          <p:spPr>
            <a:xfrm>
              <a:off x="2688727" y="2556949"/>
              <a:ext cx="1693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10 : 2 = 5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F07E4022-7A40-4435-95CE-FA9F9ED3D3A1}"/>
              </a:ext>
            </a:extLst>
          </p:cNvPr>
          <p:cNvSpPr txBox="1"/>
          <p:nvPr/>
        </p:nvSpPr>
        <p:spPr>
          <a:xfrm>
            <a:off x="2190792" y="2376048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5.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FF495F0-21C5-4059-87EE-8F28F3A15B3A}"/>
              </a:ext>
            </a:extLst>
          </p:cNvPr>
          <p:cNvSpPr txBox="1"/>
          <p:nvPr/>
        </p:nvSpPr>
        <p:spPr>
          <a:xfrm>
            <a:off x="2187660" y="2952174"/>
            <a:ext cx="4291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Số bị chia là 8, số chia là 2.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6AF1C33-6DC4-480B-8AE5-57B93C644136}"/>
              </a:ext>
            </a:extLst>
          </p:cNvPr>
          <p:cNvSpPr txBox="1"/>
          <p:nvPr/>
        </p:nvSpPr>
        <p:spPr>
          <a:xfrm>
            <a:off x="2187660" y="3524153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7AB161E-EFC7-4F3C-B293-87A4E4E534B1}"/>
              </a:ext>
            </a:extLst>
          </p:cNvPr>
          <p:cNvGrpSpPr/>
          <p:nvPr/>
        </p:nvGrpSpPr>
        <p:grpSpPr>
          <a:xfrm>
            <a:off x="3418417" y="3499318"/>
            <a:ext cx="1854200" cy="523220"/>
            <a:chOff x="2626169" y="2556949"/>
            <a:chExt cx="1854200" cy="52322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8E2EA1F-9E9F-4607-BB1B-3105FB243241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170CBA9-A795-4FE9-9B87-A4CCECC2A025}"/>
                </a:ext>
              </a:extLst>
            </p:cNvPr>
            <p:cNvSpPr txBox="1"/>
            <p:nvPr/>
          </p:nvSpPr>
          <p:spPr>
            <a:xfrm>
              <a:off x="2752227" y="2556949"/>
              <a:ext cx="14927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>
                  <a:solidFill>
                    <a:srgbClr val="FF0000"/>
                  </a:solidFill>
                </a:rPr>
                <a:t>8 </a:t>
              </a:r>
              <a:r>
                <a:rPr lang="vi-VN" sz="2800" dirty="0">
                  <a:solidFill>
                    <a:srgbClr val="FF0000"/>
                  </a:solidFill>
                </a:rPr>
                <a:t>: 2 </a:t>
              </a:r>
              <a:r>
                <a:rPr lang="vi-VN" sz="2800">
                  <a:solidFill>
                    <a:srgbClr val="FF0000"/>
                  </a:solidFill>
                </a:rPr>
                <a:t>= 4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3CB6BF8D-BE49-4768-81CE-6BC7D05EE019}"/>
              </a:ext>
            </a:extLst>
          </p:cNvPr>
          <p:cNvSpPr txBox="1"/>
          <p:nvPr/>
        </p:nvSpPr>
        <p:spPr>
          <a:xfrm>
            <a:off x="2199566" y="4000506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4.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D5A23AB-E31F-4126-8CF6-C5CF2F55BE7E}"/>
              </a:ext>
            </a:extLst>
          </p:cNvPr>
          <p:cNvSpPr txBox="1"/>
          <p:nvPr/>
        </p:nvSpPr>
        <p:spPr>
          <a:xfrm>
            <a:off x="2187660" y="4596142"/>
            <a:ext cx="4445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c) Số bị chia là 10, số chia là 5.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6494EDD-7157-4F42-832B-B6E5ACAEC666}"/>
              </a:ext>
            </a:extLst>
          </p:cNvPr>
          <p:cNvSpPr txBox="1"/>
          <p:nvPr/>
        </p:nvSpPr>
        <p:spPr>
          <a:xfrm>
            <a:off x="2187660" y="5168121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9BF0573-51A3-46BA-AAE4-E2C6E2A23B71}"/>
              </a:ext>
            </a:extLst>
          </p:cNvPr>
          <p:cNvGrpSpPr/>
          <p:nvPr/>
        </p:nvGrpSpPr>
        <p:grpSpPr>
          <a:xfrm>
            <a:off x="3418417" y="5143286"/>
            <a:ext cx="1854200" cy="523220"/>
            <a:chOff x="2626169" y="2556949"/>
            <a:chExt cx="1854200" cy="523220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D328D1C-8105-4D87-961A-F7C5E96E1899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784F3CB-1D9E-4D7F-8DC8-1780EE0D336C}"/>
                </a:ext>
              </a:extLst>
            </p:cNvPr>
            <p:cNvSpPr txBox="1"/>
            <p:nvPr/>
          </p:nvSpPr>
          <p:spPr>
            <a:xfrm>
              <a:off x="2688727" y="2556949"/>
              <a:ext cx="1693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10 : 5 = 2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CFB50A00-D084-43C8-8B92-E7A95D2103DE}"/>
              </a:ext>
            </a:extLst>
          </p:cNvPr>
          <p:cNvSpPr txBox="1"/>
          <p:nvPr/>
        </p:nvSpPr>
        <p:spPr>
          <a:xfrm>
            <a:off x="2199566" y="5644474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2.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544475" y="1054544"/>
            <a:ext cx="14927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418439" y="1054544"/>
            <a:ext cx="5161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936684" y="1054544"/>
            <a:ext cx="12605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3" grpId="0"/>
      <p:bldP spid="59" grpId="0"/>
      <p:bldP spid="60" grpId="0"/>
      <p:bldP spid="61" grpId="0"/>
      <p:bldP spid="62" grpId="0"/>
      <p:bldP spid="63" grpId="0"/>
      <p:bldP spid="67" grpId="0"/>
      <p:bldP spid="68" grpId="0"/>
      <p:bldP spid="69" grpId="0"/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H" panose="020B06030503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H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645225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158172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362505" cy="71094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41458" y="423678"/>
            <a:ext cx="825415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noProof="0" smtClean="0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ba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8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tháng </a:t>
            </a: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2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2022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H" panose="020B0603050302020204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875" y="1054339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H" panose="020B0603050302020204" pitchFamily="34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67986" y="1634398"/>
            <a:ext cx="650053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42 –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Tiết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2: </a:t>
            </a:r>
            <a:r>
              <a:rPr lang="en-US" sz="2800" b="1" noProof="0" dirty="0" err="1" smtClean="0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Luyện</a:t>
            </a:r>
            <a:r>
              <a:rPr lang="en-US" sz="2800" b="1" noProof="0" dirty="0" smtClean="0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tập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15223" y="2256355"/>
            <a:ext cx="84374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          </a:t>
            </a:r>
            <a:r>
              <a:rPr lang="en-US" sz="2800" b="1" noProof="0" smtClean="0">
                <a:latin typeface="HP001 4H" panose="020B0603050302020204" pitchFamily="34" charset="0"/>
                <a:cs typeface="Times New Roman" pitchFamily="18" charset="0"/>
              </a:rPr>
              <a:t>Bài 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H" panose="020B0603050302020204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64387" y="2895439"/>
            <a:ext cx="84374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          </a:t>
            </a:r>
            <a:r>
              <a:rPr lang="en-US" sz="2800" b="1" noProof="0" smtClean="0">
                <a:latin typeface="HP001 4H" panose="020B0603050302020204" pitchFamily="34" charset="0"/>
                <a:cs typeface="Times New Roman" pitchFamily="18" charset="0"/>
              </a:rPr>
              <a:t>a.   Ta có: 10 : 2 = 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H" panose="020B0603050302020204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4559" y="4109695"/>
            <a:ext cx="84374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          </a:t>
            </a:r>
            <a:r>
              <a:rPr lang="en-US" sz="2800" b="1" dirty="0">
                <a:latin typeface="HP001 4H" panose="020B0603050302020204" pitchFamily="34" charset="0"/>
                <a:cs typeface="Times New Roman" pitchFamily="18" charset="0"/>
              </a:rPr>
              <a:t>b</a:t>
            </a:r>
            <a:r>
              <a:rPr lang="en-US" sz="2800" b="1" noProof="0" dirty="0" smtClean="0">
                <a:latin typeface="HP001 4H" panose="020B0603050302020204" pitchFamily="34" charset="0"/>
                <a:cs typeface="Times New Roman" pitchFamily="18" charset="0"/>
              </a:rPr>
              <a:t>.   8 : 2 = 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H" panose="020B0603050302020204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9479" y="5353447"/>
            <a:ext cx="84374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          </a:t>
            </a:r>
            <a:r>
              <a:rPr lang="en-US" sz="2800" b="1" noProof="0" smtClean="0">
                <a:latin typeface="HP001 4H" panose="020B0603050302020204" pitchFamily="34" charset="0"/>
                <a:cs typeface="Times New Roman" pitchFamily="18" charset="0"/>
              </a:rPr>
              <a:t>c.   10 : 5 = 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H" panose="020B0603050302020204" pitchFamily="34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00487" y="3480451"/>
            <a:ext cx="84374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          </a:t>
            </a:r>
            <a:r>
              <a:rPr lang="en-US" sz="2800" b="1" dirty="0" err="1" smtClean="0">
                <a:latin typeface="HP001 4H" panose="020B0603050302020204" pitchFamily="34" charset="0"/>
                <a:cs typeface="Times New Roman" pitchFamily="18" charset="0"/>
              </a:rPr>
              <a:t>Vậy</a:t>
            </a:r>
            <a:r>
              <a:rPr lang="en-US" sz="2800" b="1" dirty="0" smtClean="0"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H" panose="020B0603050302020204" pitchFamily="34" charset="0"/>
                <a:cs typeface="Times New Roman" pitchFamily="18" charset="0"/>
              </a:rPr>
              <a:t>thương</a:t>
            </a:r>
            <a:r>
              <a:rPr lang="en-US" sz="2800" b="1" dirty="0" smtClean="0"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H" panose="020B0603050302020204" pitchFamily="34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H" panose="020B0603050302020204" pitchFamily="34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latin typeface="HP001 4H" panose="020B0603050302020204" pitchFamily="34" charset="0"/>
                <a:cs typeface="Times New Roman" pitchFamily="18" charset="0"/>
              </a:rPr>
              <a:t> chia </a:t>
            </a:r>
            <a:r>
              <a:rPr lang="en-US" sz="2800" b="1" dirty="0" err="1" smtClean="0">
                <a:latin typeface="HP001 4H" panose="020B0603050302020204" pitchFamily="34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HP001 4H" panose="020B0603050302020204" pitchFamily="34" charset="0"/>
                <a:cs typeface="Times New Roman" pitchFamily="18" charset="0"/>
              </a:rPr>
              <a:t>: ...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H" panose="020B0603050302020204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05407" y="4738951"/>
            <a:ext cx="84374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          </a:t>
            </a:r>
            <a:r>
              <a:rPr lang="en-US" sz="2800" b="1" dirty="0" err="1" smtClean="0">
                <a:latin typeface="HP001 4H" panose="020B0603050302020204" pitchFamily="34" charset="0"/>
                <a:cs typeface="Times New Roman" pitchFamily="18" charset="0"/>
              </a:rPr>
              <a:t>Vậy</a:t>
            </a:r>
            <a:r>
              <a:rPr lang="en-US" sz="2800" b="1" dirty="0" smtClean="0"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H" panose="020B0603050302020204" pitchFamily="34" charset="0"/>
                <a:cs typeface="Times New Roman" pitchFamily="18" charset="0"/>
              </a:rPr>
              <a:t>thương</a:t>
            </a:r>
            <a:r>
              <a:rPr lang="en-US" sz="2800" b="1" dirty="0" smtClean="0"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H" panose="020B0603050302020204" pitchFamily="34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H" panose="020B0603050302020204" pitchFamily="34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latin typeface="HP001 4H" panose="020B0603050302020204" pitchFamily="34" charset="0"/>
                <a:cs typeface="Times New Roman" pitchFamily="18" charset="0"/>
              </a:rPr>
              <a:t> chia </a:t>
            </a:r>
            <a:r>
              <a:rPr lang="en-US" sz="2800" b="1" dirty="0" err="1" smtClean="0">
                <a:latin typeface="HP001 4H" panose="020B0603050302020204" pitchFamily="34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HP001 4H" panose="020B0603050302020204" pitchFamily="34" charset="0"/>
                <a:cs typeface="Times New Roman" pitchFamily="18" charset="0"/>
              </a:rPr>
              <a:t>: ...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H" panose="020B0603050302020204" pitchFamily="34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80831" y="5967955"/>
            <a:ext cx="84374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          </a:t>
            </a:r>
            <a:r>
              <a:rPr lang="en-US" sz="2800" b="1" smtClean="0">
                <a:latin typeface="HP001 4H" panose="020B0603050302020204" pitchFamily="34" charset="0"/>
                <a:cs typeface="Times New Roman" pitchFamily="18" charset="0"/>
              </a:rPr>
              <a:t>Vậy thương trong phép chia là: ...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H" panose="020B06030503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72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7B0720DF-6EB5-4BCB-982E-C5311A77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D97705-6D9A-42E9-9A09-DB97EFF5C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5625" y="1633088"/>
            <a:ext cx="3836877" cy="401451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AE628BA-7872-4BE1-A0AB-2FDB19353E52}"/>
              </a:ext>
            </a:extLst>
          </p:cNvPr>
          <p:cNvSpPr/>
          <p:nvPr/>
        </p:nvSpPr>
        <p:spPr>
          <a:xfrm>
            <a:off x="3175560" y="702390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BAAC037-AC5F-49C8-B680-A650329E8213}"/>
              </a:ext>
            </a:extLst>
          </p:cNvPr>
          <p:cNvGrpSpPr/>
          <p:nvPr/>
        </p:nvGrpSpPr>
        <p:grpSpPr>
          <a:xfrm>
            <a:off x="3793367" y="722354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BFB236E-03FF-4F6D-9CC9-9A7B8A8B614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5E5EE6B-F185-4D4F-963A-9B4F8152A92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571ADF-8C00-4D46-979F-F71D37330DD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D75CD7C-38FF-4CC9-AA3D-50AB0ABE375D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DD90C5B-CB5D-4465-B34C-A7E6C56E47E2}"/>
              </a:ext>
            </a:extLst>
          </p:cNvPr>
          <p:cNvSpPr txBox="1"/>
          <p:nvPr/>
        </p:nvSpPr>
        <p:spPr>
          <a:xfrm>
            <a:off x="949157" y="1200716"/>
            <a:ext cx="778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Từ ba thẻ số bên, em lập được hai phép chia sau: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0BFF20A-A593-45C7-B87A-E4B15492406C}"/>
              </a:ext>
            </a:extLst>
          </p:cNvPr>
          <p:cNvGrpSpPr/>
          <p:nvPr/>
        </p:nvGrpSpPr>
        <p:grpSpPr>
          <a:xfrm>
            <a:off x="2967936" y="1946126"/>
            <a:ext cx="2728632" cy="478938"/>
            <a:chOff x="4609114" y="4170771"/>
            <a:chExt cx="2728632" cy="47893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27936D1-C0D1-4683-A4F5-C3AD24E5FD05}"/>
                </a:ext>
              </a:extLst>
            </p:cNvPr>
            <p:cNvSpPr txBox="1"/>
            <p:nvPr/>
          </p:nvSpPr>
          <p:spPr>
            <a:xfrm>
              <a:off x="4609114" y="4170771"/>
              <a:ext cx="2728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66"/>
                  </a:solidFill>
                </a:rPr>
                <a:t>(A) </a:t>
              </a:r>
              <a:r>
                <a:rPr lang="vi-VN" sz="2400" dirty="0"/>
                <a:t>       :        =      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D2C37F2-BF67-4D2A-972D-0F7D9A9BCEE4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9B61BB2-C7C1-47A4-BAD7-6A15D30EB77F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E9D5EC9-C610-4A4A-9B2C-41BC1D34F65F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83F5555-9510-4E28-991E-D26CAC11FCC4}"/>
              </a:ext>
            </a:extLst>
          </p:cNvPr>
          <p:cNvSpPr/>
          <p:nvPr/>
        </p:nvSpPr>
        <p:spPr>
          <a:xfrm>
            <a:off x="3500165" y="1926183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8AEE9FB-2625-45F0-BF22-2DF894496C61}"/>
              </a:ext>
            </a:extLst>
          </p:cNvPr>
          <p:cNvSpPr/>
          <p:nvPr/>
        </p:nvSpPr>
        <p:spPr>
          <a:xfrm>
            <a:off x="4301232" y="1917548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A93FEFD-C935-4209-B203-3C566B554F3D}"/>
              </a:ext>
            </a:extLst>
          </p:cNvPr>
          <p:cNvSpPr/>
          <p:nvPr/>
        </p:nvSpPr>
        <p:spPr>
          <a:xfrm>
            <a:off x="5094680" y="1916533"/>
            <a:ext cx="568120" cy="5375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4683E44-0902-41AC-8FC1-D21C0D1757BA}"/>
              </a:ext>
            </a:extLst>
          </p:cNvPr>
          <p:cNvGrpSpPr/>
          <p:nvPr/>
        </p:nvGrpSpPr>
        <p:grpSpPr>
          <a:xfrm>
            <a:off x="2967936" y="2649396"/>
            <a:ext cx="2728632" cy="478938"/>
            <a:chOff x="4609114" y="4170771"/>
            <a:chExt cx="2728632" cy="47893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C4F610F-C96B-4B12-A28E-9712E6D8796B}"/>
                </a:ext>
              </a:extLst>
            </p:cNvPr>
            <p:cNvSpPr txBox="1"/>
            <p:nvPr/>
          </p:nvSpPr>
          <p:spPr>
            <a:xfrm>
              <a:off x="4609114" y="4170771"/>
              <a:ext cx="2728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66"/>
                  </a:solidFill>
                </a:rPr>
                <a:t>(B) </a:t>
              </a:r>
              <a:r>
                <a:rPr lang="vi-VN" sz="2400" dirty="0"/>
                <a:t>       :        =     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BE18F0C-6E22-4117-9700-E604658E8872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16C6257-CA31-4FBC-A4BC-FDF0FAF8FA7A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7E2E518-2558-49DF-90AF-A35EB6B5E91E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CBB8482-67AB-4F94-924D-91B5811A53A8}"/>
              </a:ext>
            </a:extLst>
          </p:cNvPr>
          <p:cNvSpPr/>
          <p:nvPr/>
        </p:nvSpPr>
        <p:spPr>
          <a:xfrm>
            <a:off x="3500165" y="2629453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F88B24F-E6DD-4E7F-8945-722A7D1AC7A2}"/>
              </a:ext>
            </a:extLst>
          </p:cNvPr>
          <p:cNvSpPr/>
          <p:nvPr/>
        </p:nvSpPr>
        <p:spPr>
          <a:xfrm>
            <a:off x="4301232" y="2620818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D1E6CE1-694B-4BE7-95B7-5B30328E6CE7}"/>
              </a:ext>
            </a:extLst>
          </p:cNvPr>
          <p:cNvSpPr/>
          <p:nvPr/>
        </p:nvSpPr>
        <p:spPr>
          <a:xfrm>
            <a:off x="5094680" y="2619803"/>
            <a:ext cx="568120" cy="5375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F87F00-81A7-4B9F-AD3F-4512818193BC}"/>
              </a:ext>
            </a:extLst>
          </p:cNvPr>
          <p:cNvSpPr txBox="1"/>
          <p:nvPr/>
        </p:nvSpPr>
        <p:spPr>
          <a:xfrm>
            <a:off x="949157" y="3409512"/>
            <a:ext cx="561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</a:t>
            </a:r>
          </a:p>
        </p:txBody>
      </p:sp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B07A8134-FB28-4024-B0D9-35BDB5E7B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932168"/>
              </p:ext>
            </p:extLst>
          </p:nvPr>
        </p:nvGraphicFramePr>
        <p:xfrm>
          <a:off x="2835244" y="3688818"/>
          <a:ext cx="4551690" cy="2358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7230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517230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517230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</a:tblGrid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82B43627-9325-4D9A-B1F5-C74AF742359B}"/>
              </a:ext>
            </a:extLst>
          </p:cNvPr>
          <p:cNvSpPr txBox="1"/>
          <p:nvPr/>
        </p:nvSpPr>
        <p:spPr>
          <a:xfrm>
            <a:off x="4929850" y="4364897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D0764A7-8E5C-4F54-B7A0-68E211D7E072}"/>
              </a:ext>
            </a:extLst>
          </p:cNvPr>
          <p:cNvSpPr txBox="1"/>
          <p:nvPr/>
        </p:nvSpPr>
        <p:spPr>
          <a:xfrm>
            <a:off x="4937255" y="4925051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707C2F6-22F3-40E9-AECF-95F395ABC291}"/>
              </a:ext>
            </a:extLst>
          </p:cNvPr>
          <p:cNvSpPr txBox="1"/>
          <p:nvPr/>
        </p:nvSpPr>
        <p:spPr>
          <a:xfrm>
            <a:off x="4929850" y="55352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7E6DCE1-D88D-4403-A5AE-6262D5F75BF3}"/>
              </a:ext>
            </a:extLst>
          </p:cNvPr>
          <p:cNvSpPr txBox="1"/>
          <p:nvPr/>
        </p:nvSpPr>
        <p:spPr>
          <a:xfrm>
            <a:off x="6447500" y="4364897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DC2023-3E80-4D57-8EB1-E1D89167E79F}"/>
              </a:ext>
            </a:extLst>
          </p:cNvPr>
          <p:cNvSpPr txBox="1"/>
          <p:nvPr/>
        </p:nvSpPr>
        <p:spPr>
          <a:xfrm>
            <a:off x="6454905" y="4925051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577D56E-754F-4B84-9D02-60405B41C71B}"/>
              </a:ext>
            </a:extLst>
          </p:cNvPr>
          <p:cNvSpPr txBox="1"/>
          <p:nvPr/>
        </p:nvSpPr>
        <p:spPr>
          <a:xfrm>
            <a:off x="6447500" y="55352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3935813" y="1098357"/>
            <a:ext cx="4289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01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6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28" grpId="0"/>
      <p:bldP spid="30" grpId="0" animBg="1"/>
      <p:bldP spid="31" grpId="0" animBg="1"/>
      <p:bldP spid="32" grpId="0" animBg="1"/>
      <p:bldP spid="39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18A114-02A3-486D-A84A-73739F353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1721" y="1357855"/>
            <a:ext cx="9285633" cy="4142290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122C2B4C-040E-4D9C-9D4A-019AC8126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B3908F3-319D-43B7-BE01-C012EC4073DF}"/>
              </a:ext>
            </a:extLst>
          </p:cNvPr>
          <p:cNvSpPr/>
          <p:nvPr/>
        </p:nvSpPr>
        <p:spPr>
          <a:xfrm>
            <a:off x="3056836" y="550206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C5B2F9-730F-4A4B-80B2-3CC6A38AA6CB}"/>
              </a:ext>
            </a:extLst>
          </p:cNvPr>
          <p:cNvSpPr txBox="1"/>
          <p:nvPr/>
        </p:nvSpPr>
        <p:spPr>
          <a:xfrm>
            <a:off x="3494159" y="550206"/>
            <a:ext cx="774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Từ các số bị chia, số chia và thương dưới đây, em hãy lập các phép chia thích hợp.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93B8FCE-14C2-4816-97EC-883613F613B4}"/>
              </a:ext>
            </a:extLst>
          </p:cNvPr>
          <p:cNvCxnSpPr>
            <a:cxnSpLocks/>
          </p:cNvCxnSpPr>
          <p:nvPr/>
        </p:nvCxnSpPr>
        <p:spPr>
          <a:xfrm>
            <a:off x="3651302" y="3047285"/>
            <a:ext cx="1884573" cy="138882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07A4996-5C62-473A-BF43-194D957A891C}"/>
              </a:ext>
            </a:extLst>
          </p:cNvPr>
          <p:cNvCxnSpPr>
            <a:cxnSpLocks/>
          </p:cNvCxnSpPr>
          <p:nvPr/>
        </p:nvCxnSpPr>
        <p:spPr>
          <a:xfrm flipV="1">
            <a:off x="6787600" y="4401518"/>
            <a:ext cx="1423339" cy="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DF89BBF-55CD-4464-B10C-B8C9EF79D5CD}"/>
              </a:ext>
            </a:extLst>
          </p:cNvPr>
          <p:cNvSpPr txBox="1"/>
          <p:nvPr/>
        </p:nvSpPr>
        <p:spPr>
          <a:xfrm>
            <a:off x="2786578" y="5476796"/>
            <a:ext cx="2121093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vi-VN" sz="3600" dirty="0"/>
              <a:t>10 : 2 = 5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6C3B593-9C55-4CC4-9F44-2B61323DC5ED}"/>
              </a:ext>
            </a:extLst>
          </p:cNvPr>
          <p:cNvCxnSpPr>
            <a:cxnSpLocks/>
          </p:cNvCxnSpPr>
          <p:nvPr/>
        </p:nvCxnSpPr>
        <p:spPr>
          <a:xfrm flipV="1">
            <a:off x="3651302" y="3124692"/>
            <a:ext cx="1874855" cy="127682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96B1D31-8054-4308-A579-5CD420D6C3E0}"/>
              </a:ext>
            </a:extLst>
          </p:cNvPr>
          <p:cNvCxnSpPr>
            <a:cxnSpLocks/>
          </p:cNvCxnSpPr>
          <p:nvPr/>
        </p:nvCxnSpPr>
        <p:spPr>
          <a:xfrm flipV="1">
            <a:off x="6777882" y="3031724"/>
            <a:ext cx="1433057" cy="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D00CC00-7CAA-485A-874D-C8ABFF8357A9}"/>
              </a:ext>
            </a:extLst>
          </p:cNvPr>
          <p:cNvSpPr txBox="1"/>
          <p:nvPr/>
        </p:nvSpPr>
        <p:spPr>
          <a:xfrm>
            <a:off x="6537146" y="5476796"/>
            <a:ext cx="2121093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vi-VN" sz="3600" dirty="0"/>
              <a:t>15 : 5 = 3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651302" y="921460"/>
            <a:ext cx="22038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135329" y="921460"/>
            <a:ext cx="8406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597692" y="921460"/>
            <a:ext cx="8383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51302" y="1298863"/>
            <a:ext cx="22038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57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H" panose="020B06030503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H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645225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158172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362505" cy="71094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41458" y="423678"/>
            <a:ext cx="825415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noProof="0" smtClean="0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ba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8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tháng </a:t>
            </a: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2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2022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H" panose="020B0603050302020204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875" y="1054339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H" panose="020B0603050302020204" pitchFamily="34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93169" y="1656098"/>
            <a:ext cx="506434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42 –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Tiết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2: </a:t>
            </a:r>
            <a:r>
              <a:rPr lang="en-US" sz="2800" b="1" noProof="0" dirty="0" err="1" smtClean="0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Luyện</a:t>
            </a:r>
            <a:r>
              <a:rPr lang="en-US" sz="2800" b="1" noProof="0" dirty="0" smtClean="0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tập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91827" y="2285851"/>
            <a:ext cx="84374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H" panose="020B0603050302020204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45899" y="2903020"/>
            <a:ext cx="350208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atin typeface="HP001 4H" panose="020B0603050302020204" pitchFamily="34" charset="0"/>
                <a:cs typeface="Times New Roman" pitchFamily="18" charset="0"/>
              </a:rPr>
              <a:t>10 : 2 = 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H" panose="020B0603050302020204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91827" y="3508433"/>
            <a:ext cx="350208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mtClean="0">
                <a:latin typeface="HP001 4H" panose="020B0603050302020204" pitchFamily="34" charset="0"/>
                <a:cs typeface="Times New Roman" pitchFamily="18" charset="0"/>
              </a:rPr>
              <a:t>15 : 5 = 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H" panose="020B06030503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56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1859</TotalTime>
  <Words>474</Words>
  <Application>Microsoft Office PowerPoint</Application>
  <PresentationFormat>Widescreen</PresentationFormat>
  <Paragraphs>145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Cambria Math</vt:lpstr>
      <vt:lpstr>HP001 4H</vt:lpstr>
      <vt:lpstr>Times New Roman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H220121</cp:lastModifiedBy>
  <cp:revision>167</cp:revision>
  <dcterms:created xsi:type="dcterms:W3CDTF">2021-06-02T01:34:28Z</dcterms:created>
  <dcterms:modified xsi:type="dcterms:W3CDTF">2023-02-06T11:28:20Z</dcterms:modified>
</cp:coreProperties>
</file>