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74" r:id="rId3"/>
    <p:sldId id="280" r:id="rId4"/>
    <p:sldId id="287" r:id="rId5"/>
    <p:sldId id="288" r:id="rId6"/>
    <p:sldId id="290" r:id="rId7"/>
    <p:sldId id="291" r:id="rId8"/>
    <p:sldId id="292" r:id="rId9"/>
    <p:sldId id="293" r:id="rId10"/>
    <p:sldId id="289" r:id="rId11"/>
    <p:sldId id="295" r:id="rId12"/>
    <p:sldId id="29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42ECA7-2116-4D6E-9B8B-A9D6D0B3CAF9}" v="2" dt="2020-08-21T17:57:35.3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300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1343F-8FB1-4473-9B24-92A341A2C97C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163F2-DDA6-470F-877C-CD2948AAA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2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="" xmlns:a16="http://schemas.microsoft.com/office/drawing/2014/main" id="{8B10D9DB-5E99-4AFC-877E-C1338F3552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FED9C31-5652-4803-99C4-B7D08C934ECC}" type="slidenum">
              <a:rPr lang="en-US" altLang="zh-CN"/>
              <a:pPr>
                <a:spcBef>
                  <a:spcPct val="0"/>
                </a:spcBef>
              </a:pPr>
              <a:t>1</a:t>
            </a:fld>
            <a:endParaRPr lang="en-US" altLang="zh-CN"/>
          </a:p>
        </p:txBody>
      </p:sp>
      <p:sp>
        <p:nvSpPr>
          <p:cNvPr id="30723" name="Rectangle 2">
            <a:extLst>
              <a:ext uri="{FF2B5EF4-FFF2-40B4-BE49-F238E27FC236}">
                <a16:creationId xmlns="" xmlns:a16="http://schemas.microsoft.com/office/drawing/2014/main" id="{D3C08500-65E2-4605-BEDF-03B4DFE9BE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="" xmlns:a16="http://schemas.microsoft.com/office/drawing/2014/main" id="{B5466E7C-11BC-4362-92A6-019ACF19C2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="" xmlns:a16="http://schemas.microsoft.com/office/drawing/2014/main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="" xmlns:a16="http://schemas.microsoft.com/office/drawing/2014/main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="" xmlns:a16="http://schemas.microsoft.com/office/drawing/2014/main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5952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D6063A-C402-4E2B-87E0-655876325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7BF16F9-A812-49F1-AE83-415C394C0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96F18BE-F150-4A85-AB33-0ED5014B6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D2D408-1C3C-4F42-A26E-DFC28436A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F534DEA-AA64-412F-89C5-144B323A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8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CF43DC-BCC7-401F-89AD-CACE7C94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11A1162-25C8-4D8D-9C38-5C5DD4FF2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94E10F0-9B20-4C75-9E09-B87E63972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3E64B58-035A-49B3-8F22-F62E024BD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9004E58-CAF8-40EA-B655-EC13D02AA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2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97F65B6-1864-42AB-8710-004F9B97AB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5034775-431E-4FB7-806A-D018D83A1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666DDA-A5D1-442C-BDD4-C184D5968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CBBE2E-85A7-4369-B3EA-B94F6A657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530FA42-45E7-40E7-BDDF-4A603F62D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2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775" y="2130128"/>
            <a:ext cx="10362450" cy="147063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397" y="3885702"/>
            <a:ext cx="8535207" cy="17532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30876" indent="0" algn="ctr">
              <a:buNone/>
              <a:defRPr/>
            </a:lvl2pPr>
            <a:lvl3pPr marL="661751" indent="0" algn="ctr">
              <a:buNone/>
              <a:defRPr/>
            </a:lvl3pPr>
            <a:lvl4pPr marL="992627" indent="0" algn="ctr">
              <a:buNone/>
              <a:defRPr/>
            </a:lvl4pPr>
            <a:lvl5pPr marL="1323503" indent="0" algn="ctr">
              <a:buNone/>
              <a:defRPr/>
            </a:lvl5pPr>
            <a:lvl6pPr marL="1654378" indent="0" algn="ctr">
              <a:buNone/>
              <a:defRPr/>
            </a:lvl6pPr>
            <a:lvl7pPr marL="1985254" indent="0" algn="ctr">
              <a:buNone/>
              <a:defRPr/>
            </a:lvl7pPr>
            <a:lvl8pPr marL="2316129" indent="0" algn="ctr">
              <a:buNone/>
              <a:defRPr/>
            </a:lvl8pPr>
            <a:lvl9pPr marL="2647005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97394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3008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225" y="4407319"/>
            <a:ext cx="10363603" cy="1361490"/>
          </a:xfrm>
          <a:prstGeom prst="rect">
            <a:avLst/>
          </a:prstGeom>
        </p:spPr>
        <p:txBody>
          <a:bodyPr anchor="t"/>
          <a:lstStyle>
            <a:lvl1pPr algn="l">
              <a:defRPr sz="289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225" y="2906808"/>
            <a:ext cx="10363603" cy="15005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47"/>
            </a:lvl1pPr>
            <a:lvl2pPr marL="330876" indent="0">
              <a:buNone/>
              <a:defRPr sz="1303"/>
            </a:lvl2pPr>
            <a:lvl3pPr marL="661751" indent="0">
              <a:buNone/>
              <a:defRPr sz="1158"/>
            </a:lvl3pPr>
            <a:lvl4pPr marL="992627" indent="0">
              <a:buNone/>
              <a:defRPr sz="1013"/>
            </a:lvl4pPr>
            <a:lvl5pPr marL="1323503" indent="0">
              <a:buNone/>
              <a:defRPr sz="1013"/>
            </a:lvl5pPr>
            <a:lvl6pPr marL="1654378" indent="0">
              <a:buNone/>
              <a:defRPr sz="1013"/>
            </a:lvl6pPr>
            <a:lvl7pPr marL="1985254" indent="0">
              <a:buNone/>
              <a:defRPr sz="1013"/>
            </a:lvl7pPr>
            <a:lvl8pPr marL="2316129" indent="0">
              <a:buNone/>
              <a:defRPr sz="1013"/>
            </a:lvl8pPr>
            <a:lvl9pPr marL="2647005" indent="0">
              <a:buNone/>
              <a:defRPr sz="101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5028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50794" y="1600468"/>
            <a:ext cx="5432125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7784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081" y="1534979"/>
            <a:ext cx="5387136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081" y="2174936"/>
            <a:ext cx="5387136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476" y="1534979"/>
            <a:ext cx="5389443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476" y="2174936"/>
            <a:ext cx="5389443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3538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59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159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3447"/>
            <a:ext cx="4012090" cy="1161575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519" y="273447"/>
            <a:ext cx="6816400" cy="5852681"/>
          </a:xfrm>
          <a:prstGeom prst="rect">
            <a:avLst/>
          </a:prstGeom>
        </p:spPr>
        <p:txBody>
          <a:bodyPr/>
          <a:lstStyle>
            <a:lvl1pPr>
              <a:defRPr sz="2316"/>
            </a:lvl1pPr>
            <a:lvl2pPr>
              <a:defRPr sz="2026"/>
            </a:lvl2pPr>
            <a:lvl3pPr>
              <a:defRPr sz="1737"/>
            </a:lvl3pPr>
            <a:lvl4pPr>
              <a:defRPr sz="1447"/>
            </a:lvl4pPr>
            <a:lvl5pPr>
              <a:defRPr sz="1447"/>
            </a:lvl5pPr>
            <a:lvl6pPr>
              <a:defRPr sz="1447"/>
            </a:lvl6pPr>
            <a:lvl7pPr>
              <a:defRPr sz="1447"/>
            </a:lvl7pPr>
            <a:lvl8pPr>
              <a:defRPr sz="1447"/>
            </a:lvl8pPr>
            <a:lvl9pPr>
              <a:defRPr sz="144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081" y="1435021"/>
            <a:ext cx="4012090" cy="4691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5868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13D700-397F-4AC1-AB9D-D047522D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0CBF772-93D8-494F-9661-8B376996F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3B878EC-B07D-4368-B1AF-6E6177C93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DD47B2-4392-4614-A7F0-786410FD6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F8E032-7432-4E33-8BA3-AAB426EA5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1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181" y="4800256"/>
            <a:ext cx="7314739" cy="567574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181" y="612384"/>
            <a:ext cx="7314739" cy="41154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16"/>
            </a:lvl1pPr>
            <a:lvl2pPr marL="330876" indent="0">
              <a:buNone/>
              <a:defRPr sz="2026"/>
            </a:lvl2pPr>
            <a:lvl3pPr marL="661751" indent="0">
              <a:buNone/>
              <a:defRPr sz="1737"/>
            </a:lvl3pPr>
            <a:lvl4pPr marL="992627" indent="0">
              <a:buNone/>
              <a:defRPr sz="1447"/>
            </a:lvl4pPr>
            <a:lvl5pPr marL="1323503" indent="0">
              <a:buNone/>
              <a:defRPr sz="1447"/>
            </a:lvl5pPr>
            <a:lvl6pPr marL="1654378" indent="0">
              <a:buNone/>
              <a:defRPr sz="1447"/>
            </a:lvl6pPr>
            <a:lvl7pPr marL="1985254" indent="0">
              <a:buNone/>
              <a:defRPr sz="1447"/>
            </a:lvl7pPr>
            <a:lvl8pPr marL="2316129" indent="0">
              <a:buNone/>
              <a:defRPr sz="1447"/>
            </a:lvl8pPr>
            <a:lvl9pPr marL="2647005" indent="0">
              <a:buNone/>
              <a:defRPr sz="1447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181" y="5367830"/>
            <a:ext cx="7314739" cy="8042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6219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6313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48" y="274597"/>
            <a:ext cx="2743171" cy="585153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274597"/>
            <a:ext cx="8119925" cy="585153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0891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50794" y="1600469"/>
            <a:ext cx="5432125" cy="22071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50794" y="3917873"/>
            <a:ext cx="5432125" cy="2208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0946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505F69-AAD7-4B19-A59B-B4213D297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3A6CECE-9F55-49BA-824B-D814A4484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BCF1890-5B1C-43AB-BDCC-C23193340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CB9CC20-4CB5-4F82-8FA6-D5B0C455E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C38CF4-A563-4B1B-A6D2-585819D63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2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948DB9-C6BC-4FC1-B6FA-59EB99E69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B5899D3-7097-46D1-8B32-35CEAB2C0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405A325-B896-4087-8A55-86EADDD5D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7634410-0FD6-4F6D-BDC2-9ED5DD09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2ABD56B-31DF-485E-AB75-C3687E67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B09A9A1-48C0-4375-B9F2-E58DE2B88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9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61883A-BBE8-45EE-A161-589190D9F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3AECB2C-721D-4E0D-86C2-98DFBC89B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0BDB5F7-7414-4415-A16C-9AC930FBA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0F671E5-D626-489A-86D5-27D6959075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0D76A21-CB0C-4EA2-B429-0A01DCF24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E3A3F16-EE16-4B09-B06A-C853CA3A1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0AF3A7A-7D26-4B4F-9E54-26E0FFFC6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3A55913-1F80-4CCA-858A-EB36169CF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9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ABDE19-F825-4088-802B-D009C4753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48FB32D-3E67-47A8-9C77-AE5CCF6A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C76EC95-132D-4DBC-B15B-830939B8D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D47C67C-9FDB-40BB-B71C-AF4F29660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9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E1295D8-D278-4E30-B8C7-532C65616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B763BF7-590A-4EE6-A9DC-5914037FB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FD0176D-D846-4781-9856-3B6CC9591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1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F66B02-B943-4B3F-B444-9731E7C59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34ACE0-E3AA-4F5A-AC99-D555562EA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BDFFE34-D592-4202-BEA1-3F640B7FD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5644E6E-2129-4635-8EB6-4BBEFFA83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D7A173F-54EF-4412-AFA0-432C5CB35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81B82E7-7820-4EE3-83C5-841999CE7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2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8593C5-9B56-4471-87FE-F4E496F2A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CF77080-4012-4E3A-B95E-D7D542E1D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CBFE057-DC26-4188-BAE4-D588CD11A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00CD12-9F44-448F-BB00-16053AABA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BE4AB36-3191-4492-B690-547F9F02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B80F067-367D-489D-AE62-A2E8BA632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3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3ABF4BE-3FCA-47AD-B49B-FF89D4F8C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1E781A6-FC05-404F-9C8D-9F31EE81A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866CF8-6B34-4EF4-A256-A1ED08F217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6BF8E-59A8-4D4E-AD72-B1470D4407BC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0DA5B-0634-4A5D-980F-603353B6F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D4E9EBB-A36F-4F91-B204-74C3D246D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-">
            <a:extLst>
              <a:ext uri="{FF2B5EF4-FFF2-40B4-BE49-F238E27FC236}">
                <a16:creationId xmlns="" xmlns:a16="http://schemas.microsoft.com/office/drawing/2014/main" id="{F768CD6C-1D22-4210-8101-7F433D7A51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69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+mj-lt"/>
          <a:ea typeface="+mj-ea"/>
          <a:cs typeface="+mj-cs"/>
        </a:defRPr>
      </a:lvl1pPr>
      <a:lvl2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2pPr>
      <a:lvl3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3pPr>
      <a:lvl4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4pPr>
      <a:lvl5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5pPr>
      <a:lvl6pPr marL="330876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6pPr>
      <a:lvl7pPr marL="661751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7pPr>
      <a:lvl8pPr marL="992627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8pPr>
      <a:lvl9pPr marL="1323503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406701" indent="-406701" algn="l" defTabSz="1085686" rtl="0" eaLnBrk="0" fontAlgn="base" hangingPunct="0">
        <a:spcBef>
          <a:spcPct val="20000"/>
        </a:spcBef>
        <a:spcAft>
          <a:spcPct val="0"/>
        </a:spcAft>
        <a:buChar char="•"/>
        <a:defRPr sz="3763">
          <a:solidFill>
            <a:schemeClr val="tx1"/>
          </a:solidFill>
          <a:latin typeface="+mn-lt"/>
          <a:ea typeface="+mn-ea"/>
          <a:cs typeface="+mn-cs"/>
        </a:defRPr>
      </a:lvl1pPr>
      <a:lvl2pPr marL="882335" indent="-340067" algn="l" defTabSz="1085686" rtl="0" eaLnBrk="0" fontAlgn="base" hangingPunct="0">
        <a:spcBef>
          <a:spcPct val="20000"/>
        </a:spcBef>
        <a:spcAft>
          <a:spcPct val="0"/>
        </a:spcAft>
        <a:buChar char="–"/>
        <a:defRPr sz="3329">
          <a:solidFill>
            <a:schemeClr val="tx1"/>
          </a:solidFill>
          <a:latin typeface="+mn-lt"/>
          <a:ea typeface="+mn-ea"/>
        </a:defRPr>
      </a:lvl2pPr>
      <a:lvl3pPr marL="1356820" indent="-271134" algn="l" defTabSz="1085686" rtl="0" eaLnBrk="0" fontAlgn="base" hangingPunct="0">
        <a:spcBef>
          <a:spcPct val="20000"/>
        </a:spcBef>
        <a:spcAft>
          <a:spcPct val="0"/>
        </a:spcAft>
        <a:buChar char="•"/>
        <a:defRPr sz="2822">
          <a:solidFill>
            <a:schemeClr val="tx1"/>
          </a:solidFill>
          <a:latin typeface="+mn-lt"/>
          <a:ea typeface="+mn-ea"/>
        </a:defRPr>
      </a:lvl3pPr>
      <a:lvl4pPr marL="1900237" indent="-272283" algn="l" defTabSz="1085686" rtl="0" eaLnBrk="0" fontAlgn="base" hangingPunct="0">
        <a:spcBef>
          <a:spcPct val="20000"/>
        </a:spcBef>
        <a:spcAft>
          <a:spcPct val="0"/>
        </a:spcAft>
        <a:buChar char="–"/>
        <a:defRPr sz="2388">
          <a:solidFill>
            <a:schemeClr val="tx1"/>
          </a:solidFill>
          <a:latin typeface="+mn-lt"/>
          <a:ea typeface="+mn-ea"/>
        </a:defRPr>
      </a:lvl4pPr>
      <a:lvl5pPr marL="2442506" indent="-271134" algn="l" defTabSz="1085686" rtl="0" eaLnBrk="0" fontAlgn="base" hangingPunct="0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5pPr>
      <a:lvl6pPr marL="2773381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6pPr>
      <a:lvl7pPr marL="3104257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7pPr>
      <a:lvl8pPr marL="3435133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8pPr>
      <a:lvl9pPr marL="3766008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1pPr>
      <a:lvl2pPr marL="330876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2pPr>
      <a:lvl3pPr marL="661751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3pPr>
      <a:lvl4pPr marL="992627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4pPr>
      <a:lvl5pPr marL="1323503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5pPr>
      <a:lvl6pPr marL="1654378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6pPr>
      <a:lvl7pPr marL="1985254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7pPr>
      <a:lvl8pPr marL="2316129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8pPr>
      <a:lvl9pPr marL="2647005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181.photobucket.com/albums/x204/nguyenhuongthachthao/Blue%20beer%20wallpaper/1178508017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1-47">
            <a:extLst>
              <a:ext uri="{FF2B5EF4-FFF2-40B4-BE49-F238E27FC236}">
                <a16:creationId xmlns="" xmlns:a16="http://schemas.microsoft.com/office/drawing/2014/main" id="{7A8E8C6F-B07A-46F6-BC01-306E83A74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" y="216000"/>
            <a:ext cx="12153448" cy="670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1-48">
            <a:extLst>
              <a:ext uri="{FF2B5EF4-FFF2-40B4-BE49-F238E27FC236}">
                <a16:creationId xmlns="" xmlns:a16="http://schemas.microsoft.com/office/drawing/2014/main" id="{01ABE38E-20E5-4B3B-9ACE-5C0B480B8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" y="3985660"/>
            <a:ext cx="4927788" cy="287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68A52418-C60A-4F1C-B2CF-788FF7F41C63}"/>
              </a:ext>
            </a:extLst>
          </p:cNvPr>
          <p:cNvSpPr/>
          <p:nvPr/>
        </p:nvSpPr>
        <p:spPr>
          <a:xfrm>
            <a:off x="2104571" y="914400"/>
            <a:ext cx="8403772" cy="27271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2648D38-8BBE-48DF-97C2-9245ECC93D93}"/>
              </a:ext>
            </a:extLst>
          </p:cNvPr>
          <p:cNvSpPr txBox="1"/>
          <p:nvPr/>
        </p:nvSpPr>
        <p:spPr>
          <a:xfrm>
            <a:off x="2321169" y="1060569"/>
            <a:ext cx="75585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       TẬP ĐỌC</a:t>
            </a:r>
          </a:p>
          <a:p>
            <a:r>
              <a:rPr lang="en-US" sz="60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      ÔN LUYỆN </a:t>
            </a:r>
            <a:endParaRPr lang="en-US" sz="6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752600"/>
            <a:ext cx="12192000" cy="263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79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nh San\Desktop\Giáo án\Hình nền pp\hinh-nen-thiet-ke-bai-giang-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283507" cy="687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00259" y="2286000"/>
            <a:ext cx="551304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Củng</a:t>
            </a:r>
            <a:r>
              <a:rPr lang="en-US" sz="8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8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cố</a:t>
            </a:r>
            <a:endParaRPr lang="en-US" sz="8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89063" y="6189260"/>
            <a:ext cx="611112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2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13"/>
    </mc:Choice>
    <mc:Fallback xmlns="">
      <p:transition spd="slow" advTm="197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="" xmlns:a16="http://schemas.microsoft.com/office/drawing/2014/main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="" xmlns:a16="http://schemas.microsoft.com/office/drawing/2014/main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="" xmlns:a16="http://schemas.microsoft.com/office/drawing/2014/main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="" xmlns:a16="http://schemas.microsoft.com/office/drawing/2014/main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81" y="-164298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26E77BA-3FA6-49EC-99AA-458256E300CC}"/>
              </a:ext>
            </a:extLst>
          </p:cNvPr>
          <p:cNvSpPr txBox="1"/>
          <p:nvPr/>
        </p:nvSpPr>
        <p:spPr>
          <a:xfrm>
            <a:off x="2692400" y="3168172"/>
            <a:ext cx="680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H" panose="020B7200000000000000" pitchFamily="34" charset="0"/>
              </a:rPr>
              <a:t>TIÕT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_图片 6">
            <a:extLst>
              <a:ext uri="{FF2B5EF4-FFF2-40B4-BE49-F238E27FC236}">
                <a16:creationId xmlns:a16="http://schemas.microsoft.com/office/drawing/2014/main" xmlns="" id="{CF39BEFB-C8CB-4160-8FB2-C0CA2F9EBF1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761" y="-953965"/>
            <a:ext cx="10046676" cy="7640515"/>
          </a:xfrm>
          <a:prstGeom prst="rect">
            <a:avLst/>
          </a:prstGeom>
        </p:spPr>
      </p:pic>
      <p:pic>
        <p:nvPicPr>
          <p:cNvPr id="9" name="PA_图片 3">
            <a:extLst>
              <a:ext uri="{FF2B5EF4-FFF2-40B4-BE49-F238E27FC236}">
                <a16:creationId xmlns:a16="http://schemas.microsoft.com/office/drawing/2014/main" xmlns="" id="{79DC9A9D-EC48-47AB-AE29-738727257FD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58" t="17893" r="25700" b="15886"/>
          <a:stretch/>
        </p:blipFill>
        <p:spPr>
          <a:xfrm>
            <a:off x="133350" y="3216623"/>
            <a:ext cx="3009899" cy="3469927"/>
          </a:xfrm>
          <a:prstGeom prst="rect">
            <a:avLst/>
          </a:prstGeom>
        </p:spPr>
      </p:pic>
      <p:sp>
        <p:nvSpPr>
          <p:cNvPr id="10" name="PA_文本框 9">
            <a:extLst>
              <a:ext uri="{FF2B5EF4-FFF2-40B4-BE49-F238E27FC236}">
                <a16:creationId xmlns:a16="http://schemas.microsoft.com/office/drawing/2014/main" xmlns="" id="{A77DE055-20FC-46C4-BA35-162A84AC7BB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621042" y="3639234"/>
            <a:ext cx="3026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36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+mn-ea"/>
              <a:sym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3249" y="1557518"/>
            <a:ext cx="5600700" cy="5107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2400" b="1" i="1" dirty="0" err="1" smtClean="0">
                <a:solidFill>
                  <a:srgbClr val="C00000"/>
                </a:solidFill>
                <a:latin typeface="Cambria" pitchFamily="18" charset="0"/>
              </a:rPr>
              <a:t>Nhắc</a:t>
            </a:r>
            <a:r>
              <a:rPr lang="en-US" sz="2400" b="1" i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Cambria" pitchFamily="18" charset="0"/>
              </a:rPr>
              <a:t>lại</a:t>
            </a:r>
            <a:r>
              <a:rPr lang="en-US" sz="2400" b="1" i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Cambria" pitchFamily="18" charset="0"/>
              </a:rPr>
              <a:t>tên</a:t>
            </a:r>
            <a:r>
              <a:rPr lang="en-US" sz="2400" b="1" i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Cambria" pitchFamily="18" charset="0"/>
              </a:rPr>
              <a:t>các</a:t>
            </a:r>
            <a:r>
              <a:rPr lang="en-US" sz="2400" b="1" i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Cambria" pitchFamily="18" charset="0"/>
              </a:rPr>
              <a:t>bài</a:t>
            </a:r>
            <a:r>
              <a:rPr lang="en-US" sz="2400" b="1" i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Cambria" pitchFamily="18" charset="0"/>
              </a:rPr>
              <a:t>đã</a:t>
            </a:r>
            <a:r>
              <a:rPr lang="en-US" sz="2400" b="1" i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Cambria" pitchFamily="18" charset="0"/>
              </a:rPr>
              <a:t>học</a:t>
            </a:r>
            <a:r>
              <a:rPr lang="en-US" sz="2400" b="1" i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Cambria" pitchFamily="18" charset="0"/>
              </a:rPr>
              <a:t>trong</a:t>
            </a:r>
            <a:r>
              <a:rPr lang="en-US" sz="2400" b="1" i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Cambria" pitchFamily="18" charset="0"/>
              </a:rPr>
              <a:t>tuần</a:t>
            </a:r>
            <a:r>
              <a:rPr lang="en-US" sz="2400" b="1" i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endParaRPr lang="en-US" sz="2400" b="1" i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3249" y="2680748"/>
            <a:ext cx="5600700" cy="5107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2400" b="1" i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Bài 1 :  TÔI LÀ HỌC SINH LỚP 1 </a:t>
            </a:r>
            <a:endParaRPr lang="en-US" sz="2400" b="1" i="1" dirty="0"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26018" y="3383845"/>
            <a:ext cx="5600700" cy="5107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2400" b="1" i="1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Bài 2 : ĐÔI TAI XẤU XÍ </a:t>
            </a:r>
            <a:endParaRPr lang="en-US" sz="2400" b="1" i="1" dirty="0">
              <a:solidFill>
                <a:srgbClr val="7030A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04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9F6E7"/>
            </a:solidFill>
            <a:ln>
              <a:solidFill>
                <a:srgbClr val="F9F6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0" y="0"/>
              <a:ext cx="9144001" cy="6858000"/>
              <a:chOff x="0" y="0"/>
              <a:chExt cx="9144001" cy="685800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19" b="24814"/>
              <a:stretch/>
            </p:blipFill>
            <p:spPr>
              <a:xfrm>
                <a:off x="0" y="3759200"/>
                <a:ext cx="3549775" cy="308610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0926"/>
              <a:stretch/>
            </p:blipFill>
            <p:spPr>
              <a:xfrm>
                <a:off x="0" y="1765300"/>
                <a:ext cx="6858000" cy="199390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19" b="24814"/>
              <a:stretch/>
            </p:blipFill>
            <p:spPr>
              <a:xfrm>
                <a:off x="3048001" y="5157668"/>
                <a:ext cx="1955800" cy="1700332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0926"/>
              <a:stretch/>
            </p:blipFill>
            <p:spPr>
              <a:xfrm>
                <a:off x="0" y="0"/>
                <a:ext cx="6858000" cy="1993900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0926"/>
              <a:stretch/>
            </p:blipFill>
            <p:spPr>
              <a:xfrm>
                <a:off x="3549775" y="3163768"/>
                <a:ext cx="5594226" cy="199390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0926"/>
              <a:stretch/>
            </p:blipFill>
            <p:spPr>
              <a:xfrm>
                <a:off x="4889500" y="4851400"/>
                <a:ext cx="4140200" cy="1993900"/>
              </a:xfrm>
              <a:prstGeom prst="rect">
                <a:avLst/>
              </a:prstGeom>
            </p:spPr>
          </p:pic>
        </p:grpSp>
      </p:grpSp>
      <p:pic>
        <p:nvPicPr>
          <p:cNvPr id="12" name="PA_图片 6">
            <a:extLst>
              <a:ext uri="{FF2B5EF4-FFF2-40B4-BE49-F238E27FC236}">
                <a16:creationId xmlns:a16="http://schemas.microsoft.com/office/drawing/2014/main" xmlns="" id="{CF39BEFB-C8CB-4160-8FB2-C0CA2F9EBF1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108" y="-189977"/>
            <a:ext cx="9894277" cy="483749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38399" y="1371600"/>
            <a:ext cx="5427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-SGK-TV" pitchFamily="2" charset="0"/>
                <a:cs typeface="Arial-SGK-TV" pitchFamily="2" charset="0"/>
              </a:rPr>
              <a:t>Đọc lại bài : </a:t>
            </a:r>
            <a:r>
              <a:rPr lang="en-US" sz="280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Tôi là học sinh lớp 1</a:t>
            </a:r>
            <a:endParaRPr lang="en-US" sz="280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38399" y="2239030"/>
            <a:ext cx="5427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-SGK-TV" pitchFamily="2" charset="0"/>
                <a:cs typeface="Arial-SGK-TV" pitchFamily="2" charset="0"/>
              </a:rPr>
              <a:t>Bây giờ Nam biết làm gì?</a:t>
            </a:r>
            <a:endParaRPr lang="en-US" sz="2800">
              <a:solidFill>
                <a:schemeClr val="accent6">
                  <a:lumMod val="60000"/>
                  <a:lumOff val="40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8399" y="4032661"/>
            <a:ext cx="54277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2800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Bây giờ Nam biết đọc truyện tranh, biết làm Toán.</a:t>
            </a:r>
            <a:endParaRPr lang="en-US" sz="2800">
              <a:solidFill>
                <a:srgbClr val="00B05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79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762001"/>
            <a:ext cx="1005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latin typeface="Cambria" pitchFamily="18" charset="0"/>
              </a:rPr>
              <a:t>Bài</a:t>
            </a:r>
            <a:r>
              <a:rPr lang="en-US" sz="2400" b="1" dirty="0" smtClean="0">
                <a:latin typeface="Cambria" pitchFamily="18" charset="0"/>
              </a:rPr>
              <a:t> 1. </a:t>
            </a:r>
            <a:r>
              <a:rPr lang="en-US" sz="2400" b="1" dirty="0" err="1" smtClean="0">
                <a:latin typeface="Cambria" pitchFamily="18" charset="0"/>
              </a:rPr>
              <a:t>Kết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en-US" sz="2400" b="1" dirty="0" err="1" smtClean="0">
                <a:latin typeface="Cambria" pitchFamily="18" charset="0"/>
              </a:rPr>
              <a:t>hợp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en-US" sz="2400" b="1" dirty="0" err="1" smtClean="0">
                <a:latin typeface="Cambria" pitchFamily="18" charset="0"/>
              </a:rPr>
              <a:t>từ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en-US" sz="2400" b="1" dirty="0" err="1" smtClean="0">
                <a:latin typeface="Cambria" pitchFamily="18" charset="0"/>
              </a:rPr>
              <a:t>ngữ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en-US" sz="2400" b="1" dirty="0" err="1" smtClean="0">
                <a:latin typeface="Cambria" pitchFamily="18" charset="0"/>
              </a:rPr>
              <a:t>cột</a:t>
            </a:r>
            <a:r>
              <a:rPr lang="en-US" sz="2400" b="1" dirty="0" smtClean="0">
                <a:latin typeface="Cambria" pitchFamily="18" charset="0"/>
              </a:rPr>
              <a:t> A </a:t>
            </a:r>
            <a:r>
              <a:rPr lang="en-US" sz="2400" b="1" dirty="0" err="1" smtClean="0">
                <a:latin typeface="Cambria" pitchFamily="18" charset="0"/>
              </a:rPr>
              <a:t>với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en-US" sz="2400" b="1" dirty="0" err="1" smtClean="0">
                <a:latin typeface="Cambria" pitchFamily="18" charset="0"/>
              </a:rPr>
              <a:t>cột</a:t>
            </a:r>
            <a:r>
              <a:rPr lang="en-US" sz="2400" b="1" dirty="0" smtClean="0">
                <a:latin typeface="Cambria" pitchFamily="18" charset="0"/>
              </a:rPr>
              <a:t> B </a:t>
            </a:r>
            <a:r>
              <a:rPr lang="en-US" sz="2400" b="1" dirty="0" err="1" smtClean="0">
                <a:latin typeface="Cambria" pitchFamily="18" charset="0"/>
              </a:rPr>
              <a:t>để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en-US" sz="2400" b="1" dirty="0" err="1" smtClean="0">
                <a:latin typeface="Cambria" pitchFamily="18" charset="0"/>
              </a:rPr>
              <a:t>được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en-US" sz="2400" b="1" dirty="0" err="1" smtClean="0">
                <a:latin typeface="Cambria" pitchFamily="18" charset="0"/>
              </a:rPr>
              <a:t>câu</a:t>
            </a:r>
            <a:r>
              <a:rPr lang="en-US" sz="2400" b="1" dirty="0" smtClean="0">
                <a:latin typeface="Cambria" pitchFamily="18" charset="0"/>
              </a:rPr>
              <a:t>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016000" y="2006600"/>
          <a:ext cx="2946400" cy="284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6400"/>
              </a:tblGrid>
              <a:tr h="711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Cambria" pitchFamily="18" charset="0"/>
                        </a:rPr>
                        <a:t>A</a:t>
                      </a:r>
                      <a:endParaRPr lang="en-US" sz="2400" dirty="0">
                        <a:solidFill>
                          <a:srgbClr val="C00000"/>
                        </a:solidFill>
                        <a:latin typeface="Cambria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Cambria" pitchFamily="18" charset="0"/>
                        </a:rPr>
                        <a:t>Bây</a:t>
                      </a:r>
                      <a:r>
                        <a:rPr lang="en-US" sz="2400" baseline="0" dirty="0" smtClean="0">
                          <a:latin typeface="Cambria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Cambria" pitchFamily="18" charset="0"/>
                        </a:rPr>
                        <a:t>giờ</a:t>
                      </a:r>
                      <a:r>
                        <a:rPr lang="en-US" sz="2400" baseline="0" dirty="0" smtClean="0">
                          <a:latin typeface="Cambria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Cambria" pitchFamily="18" charset="0"/>
                        </a:rPr>
                        <a:t>em</a:t>
                      </a:r>
                      <a:r>
                        <a:rPr lang="en-US" sz="2400" baseline="0" dirty="0" smtClean="0">
                          <a:latin typeface="Cambria" pitchFamily="18" charset="0"/>
                        </a:rPr>
                        <a:t> </a:t>
                      </a:r>
                      <a:endParaRPr lang="en-US" sz="2400" dirty="0">
                        <a:latin typeface="Cambria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Cambria" pitchFamily="18" charset="0"/>
                        </a:rPr>
                        <a:t>Em</a:t>
                      </a:r>
                      <a:r>
                        <a:rPr lang="en-US" sz="2400" dirty="0" smtClean="0">
                          <a:latin typeface="Cambria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Cambria" pitchFamily="18" charset="0"/>
                        </a:rPr>
                        <a:t>rất</a:t>
                      </a:r>
                      <a:r>
                        <a:rPr lang="en-US" sz="2400" baseline="0" dirty="0" smtClean="0">
                          <a:latin typeface="Cambria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Cambria" pitchFamily="18" charset="0"/>
                        </a:rPr>
                        <a:t>thích</a:t>
                      </a:r>
                      <a:r>
                        <a:rPr lang="en-US" sz="2400" baseline="0" dirty="0" smtClean="0">
                          <a:latin typeface="Cambria" pitchFamily="18" charset="0"/>
                        </a:rPr>
                        <a:t> </a:t>
                      </a:r>
                      <a:endParaRPr lang="en-US" sz="2400" dirty="0">
                        <a:latin typeface="Cambria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Cambria" pitchFamily="18" charset="0"/>
                        </a:rPr>
                        <a:t>Em</a:t>
                      </a:r>
                      <a:r>
                        <a:rPr lang="en-US" sz="2400" dirty="0" smtClean="0">
                          <a:latin typeface="Cambria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Cambria" pitchFamily="18" charset="0"/>
                        </a:rPr>
                        <a:t>đọc</a:t>
                      </a:r>
                      <a:r>
                        <a:rPr lang="en-US" sz="2400" baseline="0" dirty="0" smtClean="0">
                          <a:latin typeface="Cambria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Cambria" pitchFamily="18" charset="0"/>
                        </a:rPr>
                        <a:t>sách</a:t>
                      </a:r>
                      <a:r>
                        <a:rPr lang="en-US" sz="2400" baseline="0" dirty="0" smtClean="0">
                          <a:latin typeface="Cambria" pitchFamily="18" charset="0"/>
                        </a:rPr>
                        <a:t> </a:t>
                      </a:r>
                      <a:endParaRPr lang="en-US" sz="2400" dirty="0">
                        <a:latin typeface="Cambria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096000" y="2006600"/>
          <a:ext cx="5588000" cy="284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8000"/>
              </a:tblGrid>
              <a:tr h="711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Cambria" pitchFamily="18" charset="0"/>
                        </a:rPr>
                        <a:t>B</a:t>
                      </a:r>
                      <a:endParaRPr lang="en-US" sz="2400" dirty="0">
                        <a:solidFill>
                          <a:srgbClr val="C00000"/>
                        </a:solidFill>
                        <a:latin typeface="Cambria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Cambria" pitchFamily="18" charset="0"/>
                        </a:rPr>
                        <a:t>để</a:t>
                      </a:r>
                      <a:r>
                        <a:rPr lang="en-US" sz="2400" dirty="0" smtClean="0">
                          <a:latin typeface="Cambria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Cambria" pitchFamily="18" charset="0"/>
                        </a:rPr>
                        <a:t>biết</a:t>
                      </a:r>
                      <a:r>
                        <a:rPr lang="en-US" sz="2400" baseline="0" dirty="0" smtClean="0">
                          <a:latin typeface="Cambria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Cambria" pitchFamily="18" charset="0"/>
                        </a:rPr>
                        <a:t>thêm</a:t>
                      </a:r>
                      <a:r>
                        <a:rPr lang="en-US" sz="2400" baseline="0" dirty="0" smtClean="0">
                          <a:latin typeface="Cambria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Cambria" pitchFamily="18" charset="0"/>
                        </a:rPr>
                        <a:t>nhiều</a:t>
                      </a:r>
                      <a:r>
                        <a:rPr lang="en-US" sz="2400" baseline="0" dirty="0" smtClean="0">
                          <a:latin typeface="Cambria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Cambria" pitchFamily="18" charset="0"/>
                        </a:rPr>
                        <a:t>điều</a:t>
                      </a:r>
                      <a:r>
                        <a:rPr lang="en-US" sz="2400" baseline="0" dirty="0" smtClean="0">
                          <a:latin typeface="Cambria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Cambria" pitchFamily="18" charset="0"/>
                        </a:rPr>
                        <a:t>bổ</a:t>
                      </a:r>
                      <a:r>
                        <a:rPr lang="en-US" sz="2400" baseline="0" dirty="0" smtClean="0">
                          <a:latin typeface="Cambria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Cambria" pitchFamily="18" charset="0"/>
                        </a:rPr>
                        <a:t>ích</a:t>
                      </a:r>
                      <a:r>
                        <a:rPr lang="en-US" sz="2400" baseline="0" dirty="0" smtClean="0">
                          <a:latin typeface="Cambria" pitchFamily="18" charset="0"/>
                        </a:rPr>
                        <a:t> </a:t>
                      </a:r>
                      <a:endParaRPr lang="en-US" sz="2400" dirty="0">
                        <a:latin typeface="Cambria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Cambria" pitchFamily="18" charset="0"/>
                        </a:rPr>
                        <a:t>đã</a:t>
                      </a:r>
                      <a:r>
                        <a:rPr lang="en-US" sz="2400" baseline="0" dirty="0" smtClean="0">
                          <a:latin typeface="Cambria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Cambria" pitchFamily="18" charset="0"/>
                        </a:rPr>
                        <a:t>biết</a:t>
                      </a:r>
                      <a:r>
                        <a:rPr lang="en-US" sz="2400" baseline="0" dirty="0" smtClean="0">
                          <a:latin typeface="Cambria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Cambria" pitchFamily="18" charset="0"/>
                        </a:rPr>
                        <a:t>đọc</a:t>
                      </a:r>
                      <a:r>
                        <a:rPr lang="en-US" sz="2400" baseline="0" dirty="0" smtClean="0">
                          <a:latin typeface="Cambria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Cambria" pitchFamily="18" charset="0"/>
                        </a:rPr>
                        <a:t>truyện</a:t>
                      </a:r>
                      <a:r>
                        <a:rPr lang="en-US" sz="2400" baseline="0" dirty="0" smtClean="0">
                          <a:latin typeface="Cambria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Cambria" pitchFamily="18" charset="0"/>
                        </a:rPr>
                        <a:t>tranh</a:t>
                      </a:r>
                      <a:r>
                        <a:rPr lang="en-US" sz="2400" baseline="0" dirty="0" smtClean="0">
                          <a:latin typeface="Cambria" pitchFamily="18" charset="0"/>
                        </a:rPr>
                        <a:t>.</a:t>
                      </a:r>
                      <a:endParaRPr lang="en-US" sz="2400" dirty="0">
                        <a:latin typeface="Cambria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Cambria" pitchFamily="18" charset="0"/>
                        </a:rPr>
                        <a:t>mặc</a:t>
                      </a:r>
                      <a:r>
                        <a:rPr lang="en-US" sz="2400" dirty="0" smtClean="0">
                          <a:latin typeface="Cambria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Cambria" pitchFamily="18" charset="0"/>
                        </a:rPr>
                        <a:t>đồng</a:t>
                      </a:r>
                      <a:r>
                        <a:rPr lang="en-US" sz="2400" baseline="0" dirty="0" smtClean="0">
                          <a:latin typeface="Cambria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Cambria" pitchFamily="18" charset="0"/>
                        </a:rPr>
                        <a:t>phục</a:t>
                      </a:r>
                      <a:r>
                        <a:rPr lang="en-US" sz="2400" baseline="0" dirty="0" smtClean="0">
                          <a:latin typeface="Cambria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Cambria" pitchFamily="18" charset="0"/>
                        </a:rPr>
                        <a:t>của</a:t>
                      </a:r>
                      <a:r>
                        <a:rPr lang="en-US" sz="2400" baseline="0" dirty="0" smtClean="0">
                          <a:latin typeface="Cambria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Cambria" pitchFamily="18" charset="0"/>
                        </a:rPr>
                        <a:t>trường</a:t>
                      </a:r>
                      <a:r>
                        <a:rPr lang="en-US" sz="2400" baseline="0" dirty="0" smtClean="0">
                          <a:latin typeface="Cambria" pitchFamily="18" charset="0"/>
                        </a:rPr>
                        <a:t>.</a:t>
                      </a:r>
                      <a:endParaRPr lang="en-US" sz="2400" dirty="0">
                        <a:latin typeface="Cambria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3962400" y="3048000"/>
            <a:ext cx="2133600" cy="83820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62400" y="3733800"/>
            <a:ext cx="2133600" cy="83820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962400" y="3048000"/>
            <a:ext cx="2133600" cy="137160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1507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117850801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00" y="-228600"/>
            <a:ext cx="130048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4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00" y="-228600"/>
            <a:ext cx="130048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508000" y="1752600"/>
            <a:ext cx="112776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1371600"/>
            <a:ext cx="1270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3200400"/>
            <a:ext cx="1270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4191000"/>
            <a:ext cx="1270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3352800"/>
            <a:ext cx="1270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1447800"/>
            <a:ext cx="1270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1219200"/>
            <a:ext cx="1270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4038600"/>
            <a:ext cx="1270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990600"/>
            <a:ext cx="1270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514600"/>
            <a:ext cx="1270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304800"/>
            <a:ext cx="1270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2057400"/>
            <a:ext cx="1270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600" y="-244475"/>
            <a:ext cx="2032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00" y="-168275"/>
            <a:ext cx="2032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460895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6000" y="1371601"/>
            <a:ext cx="924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lphaLcPeriod"/>
            </a:pPr>
            <a:r>
              <a:rPr lang="en-US" sz="2400" dirty="0" err="1" smtClean="0">
                <a:latin typeface="Cambria" pitchFamily="18" charset="0"/>
              </a:rPr>
              <a:t>thích</a:t>
            </a:r>
            <a:r>
              <a:rPr lang="en-US" sz="2400" dirty="0" smtClean="0">
                <a:latin typeface="Cambria" pitchFamily="18" charset="0"/>
              </a:rPr>
              <a:t>, </a:t>
            </a:r>
            <a:r>
              <a:rPr lang="en-US" sz="2400" dirty="0" err="1" smtClean="0">
                <a:latin typeface="Cambria" pitchFamily="18" charset="0"/>
              </a:rPr>
              <a:t>em</a:t>
            </a:r>
            <a:r>
              <a:rPr lang="en-US" sz="2400" dirty="0" smtClean="0">
                <a:latin typeface="Cambria" pitchFamily="18" charset="0"/>
              </a:rPr>
              <a:t>, </a:t>
            </a:r>
            <a:r>
              <a:rPr lang="en-US" sz="2400" dirty="0" err="1" smtClean="0">
                <a:latin typeface="Cambria" pitchFamily="18" charset="0"/>
              </a:rPr>
              <a:t>nhảy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dây</a:t>
            </a:r>
            <a:r>
              <a:rPr lang="en-US" sz="2400" dirty="0" smtClean="0">
                <a:latin typeface="Cambria" pitchFamily="18" charset="0"/>
              </a:rPr>
              <a:t>, </a:t>
            </a:r>
            <a:r>
              <a:rPr lang="en-US" sz="2400" dirty="0" err="1" smtClean="0">
                <a:latin typeface="Cambria" pitchFamily="18" charset="0"/>
              </a:rPr>
              <a:t>chơi</a:t>
            </a:r>
            <a:r>
              <a:rPr lang="en-US" sz="2400" dirty="0" smtClean="0">
                <a:latin typeface="Cambria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762001"/>
            <a:ext cx="1005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Cambria" pitchFamily="18" charset="0"/>
              </a:rPr>
              <a:t>Bài</a:t>
            </a:r>
            <a:r>
              <a:rPr lang="en-US" sz="2400" b="1" dirty="0" smtClean="0">
                <a:latin typeface="Cambria" pitchFamily="18" charset="0"/>
              </a:rPr>
              <a:t> 2. </a:t>
            </a:r>
            <a:r>
              <a:rPr lang="en-US" sz="2400" b="1" dirty="0" err="1" smtClean="0">
                <a:latin typeface="Cambria" pitchFamily="18" charset="0"/>
              </a:rPr>
              <a:t>Sắp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en-US" sz="2400" b="1" dirty="0" err="1" smtClean="0">
                <a:latin typeface="Cambria" pitchFamily="18" charset="0"/>
              </a:rPr>
              <a:t>xếp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en-US" sz="2400" b="1" dirty="0" err="1" smtClean="0">
                <a:latin typeface="Cambria" pitchFamily="18" charset="0"/>
              </a:rPr>
              <a:t>các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en-US" sz="2400" b="1" dirty="0" err="1" smtClean="0">
                <a:latin typeface="Cambria" pitchFamily="18" charset="0"/>
              </a:rPr>
              <a:t>từ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en-US" sz="2400" b="1" dirty="0" err="1" smtClean="0">
                <a:latin typeface="Cambria" pitchFamily="18" charset="0"/>
              </a:rPr>
              <a:t>ngữ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en-US" sz="2400" b="1" dirty="0" err="1" smtClean="0">
                <a:latin typeface="Cambria" pitchFamily="18" charset="0"/>
              </a:rPr>
              <a:t>thành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en-US" sz="2400" b="1" dirty="0" err="1" smtClean="0">
                <a:latin typeface="Cambria" pitchFamily="18" charset="0"/>
              </a:rPr>
              <a:t>câu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en-US" sz="2400" b="1" dirty="0" err="1" smtClean="0">
                <a:latin typeface="Cambria" pitchFamily="18" charset="0"/>
              </a:rPr>
              <a:t>và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en-US" sz="2400" b="1" dirty="0" err="1" smtClean="0">
                <a:latin typeface="Cambria" pitchFamily="18" charset="0"/>
              </a:rPr>
              <a:t>viết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en-US" sz="2400" b="1" dirty="0" err="1" smtClean="0">
                <a:latin typeface="Cambria" pitchFamily="18" charset="0"/>
              </a:rPr>
              <a:t>lại</a:t>
            </a:r>
            <a:r>
              <a:rPr lang="en-US" sz="2400" b="1" dirty="0" smtClean="0">
                <a:latin typeface="Cambria" pitchFamily="18" charset="0"/>
              </a:rPr>
              <a:t>: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3276601"/>
            <a:ext cx="924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sz="2400" dirty="0" smtClean="0">
                <a:latin typeface="Cambria" pitchFamily="18" charset="0"/>
              </a:rPr>
              <a:t>b.     </a:t>
            </a:r>
            <a:r>
              <a:rPr lang="en-US" sz="2400" dirty="0" err="1" smtClean="0">
                <a:latin typeface="Cambria" pitchFamily="18" charset="0"/>
              </a:rPr>
              <a:t>em</a:t>
            </a:r>
            <a:r>
              <a:rPr lang="en-US" sz="2400" dirty="0" smtClean="0">
                <a:latin typeface="Cambria" pitchFamily="18" charset="0"/>
              </a:rPr>
              <a:t>, </a:t>
            </a:r>
            <a:r>
              <a:rPr lang="en-US" sz="2400" dirty="0" err="1" smtClean="0">
                <a:latin typeface="Cambria" pitchFamily="18" charset="0"/>
              </a:rPr>
              <a:t>đuổi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bắt</a:t>
            </a:r>
            <a:r>
              <a:rPr lang="en-US" sz="2400" dirty="0" smtClean="0">
                <a:latin typeface="Cambria" pitchFamily="18" charset="0"/>
              </a:rPr>
              <a:t>, </a:t>
            </a:r>
            <a:r>
              <a:rPr lang="en-US" sz="2400" dirty="0" err="1" smtClean="0">
                <a:latin typeface="Cambria" pitchFamily="18" charset="0"/>
              </a:rPr>
              <a:t>thích</a:t>
            </a:r>
            <a:r>
              <a:rPr lang="en-US" sz="2400" dirty="0" smtClean="0">
                <a:latin typeface="Cambria" pitchFamily="18" charset="0"/>
              </a:rPr>
              <a:t>, </a:t>
            </a:r>
            <a:r>
              <a:rPr lang="en-US" sz="2400" dirty="0" err="1" smtClean="0">
                <a:latin typeface="Cambria" pitchFamily="18" charset="0"/>
              </a:rPr>
              <a:t>chơi</a:t>
            </a:r>
            <a:r>
              <a:rPr lang="en-US" sz="2400" dirty="0" smtClean="0">
                <a:latin typeface="Cambria" pitchFamily="18" charset="0"/>
              </a:rPr>
              <a:t>, </a:t>
            </a:r>
            <a:r>
              <a:rPr lang="en-US" sz="2400" dirty="0" err="1" smtClean="0">
                <a:latin typeface="Cambria" pitchFamily="18" charset="0"/>
              </a:rPr>
              <a:t>cũng</a:t>
            </a:r>
            <a:r>
              <a:rPr lang="en-US" sz="2400" dirty="0" smtClean="0">
                <a:latin typeface="Cambria" pitchFamily="18" charset="0"/>
              </a:rPr>
              <a:t>. </a:t>
            </a:r>
          </a:p>
          <a:p>
            <a:pPr marL="457200" indent="-457200">
              <a:lnSpc>
                <a:spcPct val="150000"/>
              </a:lnSpc>
            </a:pPr>
            <a:endParaRPr lang="en-US" sz="2400" dirty="0" smtClean="0"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5200" y="2209801"/>
            <a:ext cx="924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sz="2400" b="1" i="1" dirty="0" err="1" smtClean="0">
                <a:solidFill>
                  <a:srgbClr val="C00000"/>
                </a:solidFill>
                <a:latin typeface="Cambria" pitchFamily="18" charset="0"/>
              </a:rPr>
              <a:t>Em</a:t>
            </a:r>
            <a:r>
              <a:rPr lang="en-US" sz="2400" b="1" i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Cambria" pitchFamily="18" charset="0"/>
              </a:rPr>
              <a:t>thích</a:t>
            </a:r>
            <a:r>
              <a:rPr lang="en-US" sz="2400" b="1" i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Cambria" pitchFamily="18" charset="0"/>
              </a:rPr>
              <a:t>chơi</a:t>
            </a:r>
            <a:r>
              <a:rPr lang="en-US" sz="2400" b="1" i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Cambria" pitchFamily="18" charset="0"/>
              </a:rPr>
              <a:t>nhảy</a:t>
            </a:r>
            <a:r>
              <a:rPr lang="en-US" sz="2400" b="1" i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Cambria" pitchFamily="18" charset="0"/>
              </a:rPr>
              <a:t>dây</a:t>
            </a:r>
            <a:r>
              <a:rPr lang="en-US" sz="2400" b="1" i="1" dirty="0" smtClean="0">
                <a:solidFill>
                  <a:srgbClr val="C00000"/>
                </a:solidFill>
                <a:latin typeface="Cambria" pitchFamily="18" charset="0"/>
              </a:rPr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36800" y="4191001"/>
            <a:ext cx="924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sz="2400" b="1" i="1" dirty="0" err="1" smtClean="0">
                <a:solidFill>
                  <a:srgbClr val="C00000"/>
                </a:solidFill>
                <a:latin typeface="Cambria" pitchFamily="18" charset="0"/>
              </a:rPr>
              <a:t>Em</a:t>
            </a:r>
            <a:r>
              <a:rPr lang="en-US" sz="2400" b="1" i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Cambria" pitchFamily="18" charset="0"/>
              </a:rPr>
              <a:t>cũng</a:t>
            </a:r>
            <a:r>
              <a:rPr lang="en-US" sz="2400" b="1" i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Cambria" pitchFamily="18" charset="0"/>
              </a:rPr>
              <a:t>thích</a:t>
            </a:r>
            <a:r>
              <a:rPr lang="en-US" sz="2400" b="1" i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Cambria" pitchFamily="18" charset="0"/>
              </a:rPr>
              <a:t>chơi</a:t>
            </a:r>
            <a:r>
              <a:rPr lang="en-US" sz="2400" b="1" i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Cambria" pitchFamily="18" charset="0"/>
              </a:rPr>
              <a:t>đuổi</a:t>
            </a:r>
            <a:r>
              <a:rPr lang="en-US" sz="2400" b="1" i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Cambria" pitchFamily="18" charset="0"/>
              </a:rPr>
              <a:t>bắt</a:t>
            </a:r>
            <a:r>
              <a:rPr lang="en-US" sz="2400" b="1" i="1" dirty="0" smtClean="0">
                <a:solidFill>
                  <a:srgbClr val="C00000"/>
                </a:solidFill>
                <a:latin typeface="Cambria" pitchFamily="18" charset="0"/>
              </a:rPr>
              <a:t>. </a:t>
            </a:r>
          </a:p>
        </p:txBody>
      </p:sp>
      <p:sp>
        <p:nvSpPr>
          <p:cNvPr id="1026" name="AutoShape 2" descr="Curved Arrow Icon - White Curved Arrow Png Clipart (#773565) - PinClipart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Curved Arrow Icon - White Curved Arrow Png Clipart (#773565) - PinClipart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Arrow Cliparts - Clipart Arrow, HD Png Download , Transparent Png Image -  PNGitem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320800" y="4267200"/>
            <a:ext cx="812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1320800" y="2362200"/>
            <a:ext cx="812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14400" y="5029201"/>
            <a:ext cx="924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sz="2400" dirty="0" smtClean="0">
                <a:latin typeface="Cambria" pitchFamily="18" charset="0"/>
              </a:rPr>
              <a:t>c.    </a:t>
            </a:r>
            <a:r>
              <a:rPr lang="en-US" sz="2400" dirty="0" err="1" smtClean="0">
                <a:latin typeface="Cambria" pitchFamily="18" charset="0"/>
              </a:rPr>
              <a:t>vui</a:t>
            </a:r>
            <a:r>
              <a:rPr lang="en-US" sz="2400" dirty="0" smtClean="0">
                <a:latin typeface="Cambria" pitchFamily="18" charset="0"/>
              </a:rPr>
              <a:t>, </a:t>
            </a:r>
            <a:r>
              <a:rPr lang="en-US" sz="2400" dirty="0" err="1" smtClean="0">
                <a:latin typeface="Cambria" pitchFamily="18" charset="0"/>
              </a:rPr>
              <a:t>thật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là</a:t>
            </a:r>
            <a:r>
              <a:rPr lang="en-US" sz="2400" dirty="0" smtClean="0">
                <a:latin typeface="Cambria" pitchFamily="18" charset="0"/>
              </a:rPr>
              <a:t>, </a:t>
            </a:r>
            <a:r>
              <a:rPr lang="en-US" sz="2400" dirty="0" err="1" smtClean="0">
                <a:latin typeface="Cambria" pitchFamily="18" charset="0"/>
              </a:rPr>
              <a:t>đi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400" dirty="0" err="1" smtClean="0">
                <a:latin typeface="Cambria" pitchFamily="18" charset="0"/>
              </a:rPr>
              <a:t>học</a:t>
            </a:r>
            <a:endParaRPr lang="en-US" sz="2400" dirty="0" smtClean="0"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36800" y="5867401"/>
            <a:ext cx="924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sz="2400" b="1" i="1" dirty="0" err="1" smtClean="0">
                <a:solidFill>
                  <a:srgbClr val="C00000"/>
                </a:solidFill>
                <a:latin typeface="Cambria" pitchFamily="18" charset="0"/>
              </a:rPr>
              <a:t>Đi</a:t>
            </a:r>
            <a:r>
              <a:rPr lang="en-US" sz="2400" b="1" i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Cambria" pitchFamily="18" charset="0"/>
              </a:rPr>
              <a:t>học</a:t>
            </a:r>
            <a:r>
              <a:rPr lang="en-US" sz="2400" b="1" i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Cambria" pitchFamily="18" charset="0"/>
              </a:rPr>
              <a:t>thật</a:t>
            </a:r>
            <a:r>
              <a:rPr lang="en-US" sz="2400" b="1" i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Cambria" pitchFamily="18" charset="0"/>
              </a:rPr>
              <a:t>là</a:t>
            </a:r>
            <a:r>
              <a:rPr lang="en-US" sz="2400" b="1" i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Cambria" pitchFamily="18" charset="0"/>
              </a:rPr>
              <a:t>vui</a:t>
            </a:r>
            <a:r>
              <a:rPr lang="en-US" sz="2400" b="1" i="1" dirty="0" smtClean="0">
                <a:solidFill>
                  <a:srgbClr val="C00000"/>
                </a:solidFill>
                <a:latin typeface="Cambria" pitchFamily="18" charset="0"/>
              </a:rPr>
              <a:t>. 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1320800" y="5943600"/>
            <a:ext cx="812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Hình ảnh các bé vui chơi tập thể trong vẽ trah tg mn | Hình ảnh, Tượng,  Tranh nghệ thuật"/>
          <p:cNvPicPr>
            <a:picLocks noChangeAspect="1" noChangeArrowheads="1"/>
          </p:cNvPicPr>
          <p:nvPr/>
        </p:nvPicPr>
        <p:blipFill>
          <a:blip r:embed="rId2"/>
          <a:srcRect t="29329"/>
          <a:stretch>
            <a:fillRect/>
          </a:stretch>
        </p:blipFill>
        <p:spPr bwMode="auto">
          <a:xfrm rot="386037">
            <a:off x="7547577" y="1617138"/>
            <a:ext cx="4174127" cy="1926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41770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 animBg="1"/>
      <p:bldP spid="13" grpId="0" animBg="1"/>
      <p:bldP spid="15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2"/>
          <a:stretch>
            <a:fillRect/>
          </a:stretch>
        </p:blipFill>
        <p:spPr>
          <a:xfrm>
            <a:off x="3124200" y="762000"/>
            <a:ext cx="9067800" cy="609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3"/>
          <a:stretch>
            <a:fillRect/>
          </a:stretch>
        </p:blipFill>
        <p:spPr>
          <a:xfrm>
            <a:off x="0" y="762000"/>
            <a:ext cx="4076700" cy="609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3"/>
          <a:stretch>
            <a:fillRect/>
          </a:stretch>
        </p:blipFill>
        <p:spPr>
          <a:xfrm>
            <a:off x="0" y="-26313"/>
            <a:ext cx="4076700" cy="609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3"/>
          <a:stretch>
            <a:fillRect/>
          </a:stretch>
        </p:blipFill>
        <p:spPr>
          <a:xfrm>
            <a:off x="3784600" y="0"/>
            <a:ext cx="4076700" cy="91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3"/>
          <a:stretch>
            <a:fillRect/>
          </a:stretch>
        </p:blipFill>
        <p:spPr>
          <a:xfrm>
            <a:off x="8115300" y="0"/>
            <a:ext cx="4076700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3"/>
          <a:stretch>
            <a:fillRect/>
          </a:stretch>
        </p:blipFill>
        <p:spPr>
          <a:xfrm>
            <a:off x="5499100" y="0"/>
            <a:ext cx="4076700" cy="914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20005" y="531167"/>
            <a:ext cx="7165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Chọn từ ngữ để hoàn thiện câu và viết lại vào vở.</a:t>
            </a:r>
          </a:p>
          <a:p>
            <a:r>
              <a:rPr lang="en-US" sz="240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mtClean="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       </a:t>
            </a:r>
            <a:endParaRPr lang="en-US" sz="240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48201" y="1395046"/>
            <a:ext cx="7233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rất đẹp          đọc truyện         giữ gìn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2161" y="2329190"/>
            <a:ext cx="76639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      Nam…………… sách vở cẩn thận.Nam còn viết chữ………….. </a:t>
            </a:r>
            <a:endParaRPr lang="en-US" sz="280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42085" y="2329190"/>
            <a:ext cx="2072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g</a:t>
            </a:r>
            <a:r>
              <a:rPr lang="en-US" sz="280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iữ gìn   </a:t>
            </a:r>
            <a:endParaRPr lang="en-US" sz="2800">
              <a:solidFill>
                <a:srgbClr val="7030A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28190" y="2760077"/>
            <a:ext cx="2227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rất đẹp      </a:t>
            </a:r>
            <a:endParaRPr lang="en-US" sz="2800"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19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2"/>
          <a:stretch>
            <a:fillRect/>
          </a:stretch>
        </p:blipFill>
        <p:spPr>
          <a:xfrm>
            <a:off x="3124200" y="762000"/>
            <a:ext cx="9067800" cy="609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3"/>
          <a:stretch>
            <a:fillRect/>
          </a:stretch>
        </p:blipFill>
        <p:spPr>
          <a:xfrm>
            <a:off x="0" y="762000"/>
            <a:ext cx="4076700" cy="609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3"/>
          <a:stretch>
            <a:fillRect/>
          </a:stretch>
        </p:blipFill>
        <p:spPr>
          <a:xfrm>
            <a:off x="0" y="0"/>
            <a:ext cx="4076700" cy="609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3"/>
          <a:stretch>
            <a:fillRect/>
          </a:stretch>
        </p:blipFill>
        <p:spPr>
          <a:xfrm>
            <a:off x="3784600" y="0"/>
            <a:ext cx="4076700" cy="91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3"/>
          <a:stretch>
            <a:fillRect/>
          </a:stretch>
        </p:blipFill>
        <p:spPr>
          <a:xfrm>
            <a:off x="8115300" y="0"/>
            <a:ext cx="4076700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3"/>
          <a:stretch>
            <a:fillRect/>
          </a:stretch>
        </p:blipFill>
        <p:spPr>
          <a:xfrm>
            <a:off x="5499100" y="0"/>
            <a:ext cx="4076700" cy="914400"/>
          </a:xfrm>
          <a:prstGeom prst="rect">
            <a:avLst/>
          </a:prstGeom>
        </p:spPr>
      </p:pic>
      <p:pic>
        <p:nvPicPr>
          <p:cNvPr id="9" name="PA_图片 3">
            <a:extLst>
              <a:ext uri="{FF2B5EF4-FFF2-40B4-BE49-F238E27FC236}">
                <a16:creationId xmlns:a16="http://schemas.microsoft.com/office/drawing/2014/main" xmlns="" xmlns:lc="http://schemas.openxmlformats.org/drawingml/2006/lockedCanvas" id="{7517A938-F323-49E9-A14B-938518F72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00" y="-105509"/>
            <a:ext cx="8164599" cy="49147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41938" y="1641231"/>
            <a:ext cx="3880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-SGK-TV" pitchFamily="2" charset="0"/>
                <a:cs typeface="Arial-SGK-TV" pitchFamily="2" charset="0"/>
              </a:rPr>
              <a:t>Viết câu sau vào vở : </a:t>
            </a:r>
            <a:endParaRPr lang="en-US" sz="24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23292" y="2497015"/>
            <a:ext cx="61380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Nam giữ gìn sách vở cân thận.Nam còn viết chữ rất đẹp.</a:t>
            </a:r>
            <a:endParaRPr lang="en-US" sz="280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45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235</Words>
  <Application>Microsoft Office PowerPoint</Application>
  <PresentationFormat>Custom</PresentationFormat>
  <Paragraphs>38</Paragraphs>
  <Slides>11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sony</cp:lastModifiedBy>
  <cp:revision>99</cp:revision>
  <dcterms:created xsi:type="dcterms:W3CDTF">2020-08-21T17:28:42Z</dcterms:created>
  <dcterms:modified xsi:type="dcterms:W3CDTF">2022-01-13T02:03:25Z</dcterms:modified>
</cp:coreProperties>
</file>