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708" r:id="rId2"/>
    <p:sldMasterId id="2147483722" r:id="rId3"/>
  </p:sldMasterIdLst>
  <p:notesMasterIdLst>
    <p:notesMasterId r:id="rId17"/>
  </p:notesMasterIdLst>
  <p:sldIdLst>
    <p:sldId id="357" r:id="rId4"/>
    <p:sldId id="320" r:id="rId5"/>
    <p:sldId id="342" r:id="rId6"/>
    <p:sldId id="365" r:id="rId7"/>
    <p:sldId id="356" r:id="rId8"/>
    <p:sldId id="358" r:id="rId9"/>
    <p:sldId id="359" r:id="rId10"/>
    <p:sldId id="363" r:id="rId11"/>
    <p:sldId id="361" r:id="rId12"/>
    <p:sldId id="354" r:id="rId13"/>
    <p:sldId id="366" r:id="rId14"/>
    <p:sldId id="316" r:id="rId15"/>
    <p:sldId id="367" r:id="rId16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HP001 4 hàng" panose="020B0603050302020204" pitchFamily="34" charset="0"/>
      <p:regular r:id="rId24"/>
      <p:bold r:id="rId25"/>
    </p:embeddedFont>
    <p:embeddedFont>
      <p:font typeface="Kalam" panose="020B0604020202020204" charset="0"/>
      <p:regular r:id="rId26"/>
      <p:bold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7D574"/>
    <a:srgbClr val="BED096"/>
    <a:srgbClr val="BEE7FB"/>
    <a:srgbClr val="E6F7F9"/>
    <a:srgbClr val="ED3D6C"/>
    <a:srgbClr val="DF3C7E"/>
    <a:srgbClr val="E2F7E2"/>
    <a:srgbClr val="C7F1C6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8"/>
    <p:restoredTop sz="95846"/>
  </p:normalViewPr>
  <p:slideViewPr>
    <p:cSldViewPr snapToGrid="0">
      <p:cViewPr varScale="1">
        <p:scale>
          <a:sx n="90" d="100"/>
          <a:sy n="90" d="100"/>
        </p:scale>
        <p:origin x="492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8513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843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7757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799C62B-BEC3-4A0B-979E-D67BCD00D53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35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84D2D60-CB6B-40AA-BD02-88C1E7CC96CA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189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gi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84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265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036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6896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28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11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82059" y="-61546"/>
            <a:ext cx="8979879" cy="520504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39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4018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2692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1529234" y="1950858"/>
            <a:ext cx="3679782" cy="2985618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6419278" y="3063373"/>
            <a:ext cx="2830073" cy="2028885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643150" y="-161603"/>
            <a:ext cx="7352414" cy="2759515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5067614" y="2377291"/>
            <a:ext cx="603135" cy="28091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>
                  <a:buClrTx/>
                  <a:buFontTx/>
                  <a:buNone/>
                  <a:defRPr/>
                </a:pPr>
                <a:endParaRPr lang="zh-CN" altLang="en-US" kern="1200"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>
                  <a:buClrTx/>
                  <a:buFontTx/>
                  <a:buNone/>
                  <a:defRPr/>
                </a:pPr>
                <a:endParaRPr lang="zh-CN" altLang="en-US" kern="1200"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>
                  <a:buClrTx/>
                  <a:buFontTx/>
                  <a:buNone/>
                  <a:defRPr/>
                </a:pPr>
                <a:endParaRPr lang="zh-CN" altLang="en-US" kern="1200"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>
                  <a:buClrTx/>
                  <a:buFontTx/>
                  <a:buNone/>
                  <a:defRPr/>
                </a:pPr>
                <a:endParaRPr lang="zh-CN" altLang="en-US" kern="1200"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>
                  <a:buClrTx/>
                  <a:buFontTx/>
                  <a:buNone/>
                  <a:defRPr/>
                </a:pPr>
                <a:endParaRPr lang="zh-CN" altLang="en-US" kern="1200"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>
                  <a:buClrTx/>
                  <a:buFontTx/>
                  <a:buNone/>
                  <a:defRPr/>
                </a:pPr>
                <a:endParaRPr lang="zh-CN" altLang="en-US" kern="1200"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>
                  <a:buClrTx/>
                  <a:buFontTx/>
                  <a:buNone/>
                  <a:defRPr/>
                </a:pPr>
                <a:endParaRPr lang="zh-CN" altLang="en-US" kern="1200"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5800">
                  <a:buClrTx/>
                  <a:buFontTx/>
                  <a:buNone/>
                  <a:defRPr/>
                </a:pPr>
                <a:endParaRPr lang="zh-CN" altLang="en-US" kern="1200"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452000" y="787587"/>
            <a:ext cx="5497354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altLang="zh-CN" sz="36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lang="en-US" altLang="zh-CN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lang="en-US" altLang="zh-CN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lang="en-US" altLang="zh-CN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lang="en-US" altLang="zh-CN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algn="ctr" defTabSz="685800">
              <a:buClrTx/>
              <a:buFontTx/>
              <a:buNone/>
              <a:defRPr/>
            </a:pPr>
            <a:r>
              <a:rPr lang="en-US" altLang="zh-CN" sz="36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lang="en-US" altLang="zh-CN" sz="3600" b="1" i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b="1" i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lang="en-US" altLang="zh-CN" sz="3600" b="1" i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32" y="3799104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200919" y="4899930"/>
            <a:ext cx="5260889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buFontTx/>
              <a:buNone/>
            </a:pPr>
            <a:r>
              <a:rPr lang="en-US" sz="1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0571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C0CCC1F2-EC4C-438A-A626-EF38FEB19E62}" type="datetimeFigureOut">
              <a:rPr lang="en-US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  <a:buFontTx/>
                <a:buNone/>
              </a:pPr>
              <a:t>3/2/2023</a:t>
            </a:fld>
            <a:endParaRPr lang="en-US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en-US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F9B525D6-B33C-4B02-B16B-D7EC1E9A098D}" type="slidenum">
              <a:rPr lang="en-US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/>
              </a:solidFill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7544414" y="3555768"/>
            <a:ext cx="2306184" cy="2306184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153705" y="889536"/>
            <a:ext cx="7048514" cy="35808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935974" y="664163"/>
            <a:ext cx="7148516" cy="3740643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650975" y="4222986"/>
            <a:ext cx="7842051" cy="36165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093034" y="3814678"/>
            <a:ext cx="728508" cy="729566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45177" y="258199"/>
            <a:ext cx="710423" cy="710423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7764253" y="3451815"/>
            <a:ext cx="452084" cy="132596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409977" y="257814"/>
            <a:ext cx="700077" cy="523536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8654890" y="563036"/>
            <a:ext cx="429263" cy="429263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191173" y="4544414"/>
            <a:ext cx="429263" cy="42926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517014" y="3178232"/>
            <a:ext cx="269517" cy="2695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132410" y="3912232"/>
            <a:ext cx="760809" cy="310753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  <a:defRPr/>
              </a:pPr>
              <a:endParaRPr kumimoji="1" lang="zh-CN" altLang="en-US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buFontTx/>
                <a:buNone/>
                <a:defRPr/>
              </a:pPr>
              <a:endParaRPr kumimoji="1" lang="zh-CN" altLang="en-US" kern="12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3048277" y="4078325"/>
            <a:ext cx="396479" cy="135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3573343" y="4078325"/>
            <a:ext cx="396479" cy="135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6402268" y="4078325"/>
            <a:ext cx="396479" cy="135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398396" y="228092"/>
            <a:ext cx="269352" cy="269352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7544414" y="362768"/>
            <a:ext cx="269352" cy="269352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457288" y="4708860"/>
            <a:ext cx="5260889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buFontTx/>
              <a:buNone/>
            </a:pPr>
            <a:r>
              <a:rPr lang="en-US" sz="1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kern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100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816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2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38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5490474" y="4893214"/>
            <a:ext cx="2437048" cy="2077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200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2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84B79D43-DAE6-0F47-A9C1-04982654FBFB}" type="datetimeFigureOut">
              <a:rPr kumimoji="1" lang="zh-CN" altLang="en-US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  <a:buFontTx/>
                <a:buNone/>
              </a:pPr>
              <a:t>2023/2/3</a:t>
            </a:fld>
            <a:endParaRPr kumimoji="1" lang="zh-CN" altLang="en-US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kumimoji="1" lang="zh-CN" altLang="en-US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EEF17B97-31AA-F046-A2B1-CB7B8C901C9E}" type="slidenum">
              <a:rPr kumimoji="1" lang="zh-CN" altLang="en-US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kumimoji="1" lang="zh-CN" altLang="en-US" kern="1200">
              <a:solidFill>
                <a:prstClr val="black"/>
              </a:solidFill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762" y="1212537"/>
            <a:ext cx="9143999" cy="2975378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03" y="344920"/>
            <a:ext cx="873276" cy="401707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197" y="23351"/>
            <a:ext cx="935245" cy="932127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48" y="917294"/>
            <a:ext cx="5943102" cy="3427987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3604947"/>
            <a:ext cx="9144000" cy="1561204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1" y="1550590"/>
            <a:ext cx="542129" cy="983060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45" y="82113"/>
            <a:ext cx="396134" cy="835181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63" y="215198"/>
            <a:ext cx="482125" cy="874253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412" y="2215260"/>
            <a:ext cx="607682" cy="110192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3" y="283338"/>
            <a:ext cx="873276" cy="401707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636" y="365426"/>
            <a:ext cx="872416" cy="395495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75" y="527492"/>
            <a:ext cx="1029953" cy="5166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6901494" y="-13586"/>
            <a:ext cx="4736804" cy="2077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200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3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9164583" cy="51434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909169"/>
            <a:ext cx="2481710" cy="12343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6008812" y="1"/>
            <a:ext cx="4736804" cy="2077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200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7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5490474" y="4893214"/>
            <a:ext cx="4736804" cy="2077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200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0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3357889" y="868102"/>
            <a:ext cx="4506587" cy="3496069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6773143" y="1108206"/>
            <a:ext cx="1658267" cy="3714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3012039" y="798025"/>
            <a:ext cx="1798127" cy="3714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4015036" y="1487034"/>
            <a:ext cx="3170870" cy="2100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sz="6600" b="1" kern="120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53" y="863222"/>
            <a:ext cx="1110972" cy="367855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5490474" y="4893214"/>
            <a:ext cx="2437048" cy="2077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200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1709176" y="884292"/>
            <a:ext cx="4506587" cy="3496069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4746671" y="811565"/>
            <a:ext cx="1658267" cy="3714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050969" y="1141500"/>
            <a:ext cx="1798127" cy="3714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2366323" y="1503223"/>
            <a:ext cx="3170870" cy="2100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sz="6600" b="1" kern="120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30" y="1966580"/>
            <a:ext cx="2271699" cy="28855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5490474" y="4893214"/>
            <a:ext cx="2437048" cy="2077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200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4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2750507" y="737320"/>
            <a:ext cx="4506587" cy="3496069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6030655" y="946106"/>
            <a:ext cx="1658267" cy="371475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232930" y="861361"/>
            <a:ext cx="1798127" cy="3714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3418365" y="1435066"/>
            <a:ext cx="3170870" cy="2100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sz="6600" b="1" kern="120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484" y="2998173"/>
            <a:ext cx="2985278" cy="14847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5751008" y="4920103"/>
            <a:ext cx="2437048" cy="2077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200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38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387549" y="351971"/>
            <a:ext cx="8368903" cy="4439559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168110" y="-128572"/>
            <a:ext cx="527437" cy="527437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302434" y="4101547"/>
            <a:ext cx="1379965" cy="1379965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 rtlCol="0" anchor="ctr">
            <a:noAutofit/>
          </a:bodyPr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8823162" y="4831794"/>
            <a:ext cx="226633" cy="22663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8218264" y="3851878"/>
            <a:ext cx="452084" cy="132596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7858876" y="-91795"/>
            <a:ext cx="312881" cy="31288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kumimoji="1" lang="zh-CN" altLang="en-US" kern="12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1709176" y="884292"/>
            <a:ext cx="4506587" cy="3496069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4746671" y="811565"/>
            <a:ext cx="1658267" cy="371475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050969" y="1141500"/>
            <a:ext cx="1798127" cy="371475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  <a:defRPr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2366323" y="1503223"/>
            <a:ext cx="3170870" cy="2100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685800">
              <a:buClrTx/>
              <a:buFontTx/>
              <a:buNone/>
              <a:defRPr/>
            </a:pPr>
            <a:r>
              <a:rPr lang="en-US" sz="6600" b="1" kern="120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5982022" y="2242057"/>
            <a:ext cx="2131673" cy="219573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685800">
                  <a:buClrTx/>
                  <a:buFontTx/>
                  <a:buNone/>
                </a:pPr>
                <a:endParaRPr kern="1200">
                  <a:solidFill>
                    <a:prstClr val="black"/>
                  </a:solidFill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>
                <a:buClrTx/>
                <a:buFontTx/>
                <a:buNone/>
              </a:pPr>
              <a:endParaRPr kern="120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5636067" y="4888414"/>
            <a:ext cx="2437048" cy="2077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200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0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8803758"/>
              <a:gd name="connsiteY0" fmla="*/ 0 h 4880344"/>
              <a:gd name="connsiteX1" fmla="*/ 674955 w 8803758"/>
              <a:gd name="connsiteY1" fmla="*/ 0 h 4880344"/>
              <a:gd name="connsiteX2" fmla="*/ 1349910 w 8803758"/>
              <a:gd name="connsiteY2" fmla="*/ 0 h 4880344"/>
              <a:gd name="connsiteX3" fmla="*/ 2112902 w 8803758"/>
              <a:gd name="connsiteY3" fmla="*/ 0 h 4880344"/>
              <a:gd name="connsiteX4" fmla="*/ 2435706 w 8803758"/>
              <a:gd name="connsiteY4" fmla="*/ 0 h 4880344"/>
              <a:gd name="connsiteX5" fmla="*/ 3198699 w 8803758"/>
              <a:gd name="connsiteY5" fmla="*/ 0 h 4880344"/>
              <a:gd name="connsiteX6" fmla="*/ 3521503 w 8803758"/>
              <a:gd name="connsiteY6" fmla="*/ 0 h 4880344"/>
              <a:gd name="connsiteX7" fmla="*/ 4196458 w 8803758"/>
              <a:gd name="connsiteY7" fmla="*/ 0 h 4880344"/>
              <a:gd name="connsiteX8" fmla="*/ 4959450 w 8803758"/>
              <a:gd name="connsiteY8" fmla="*/ 0 h 4880344"/>
              <a:gd name="connsiteX9" fmla="*/ 5722443 w 8803758"/>
              <a:gd name="connsiteY9" fmla="*/ 0 h 4880344"/>
              <a:gd name="connsiteX10" fmla="*/ 6309360 w 8803758"/>
              <a:gd name="connsiteY10" fmla="*/ 0 h 4880344"/>
              <a:gd name="connsiteX11" fmla="*/ 6808240 w 8803758"/>
              <a:gd name="connsiteY11" fmla="*/ 0 h 4880344"/>
              <a:gd name="connsiteX12" fmla="*/ 7395157 w 8803758"/>
              <a:gd name="connsiteY12" fmla="*/ 0 h 4880344"/>
              <a:gd name="connsiteX13" fmla="*/ 8070112 w 8803758"/>
              <a:gd name="connsiteY13" fmla="*/ 0 h 4880344"/>
              <a:gd name="connsiteX14" fmla="*/ 8803758 w 8803758"/>
              <a:gd name="connsiteY14" fmla="*/ 0 h 4880344"/>
              <a:gd name="connsiteX15" fmla="*/ 8803758 w 8803758"/>
              <a:gd name="connsiteY15" fmla="*/ 639867 h 4880344"/>
              <a:gd name="connsiteX16" fmla="*/ 8803758 w 8803758"/>
              <a:gd name="connsiteY16" fmla="*/ 1133324 h 4880344"/>
              <a:gd name="connsiteX17" fmla="*/ 8803758 w 8803758"/>
              <a:gd name="connsiteY17" fmla="*/ 1626781 h 4880344"/>
              <a:gd name="connsiteX18" fmla="*/ 8803758 w 8803758"/>
              <a:gd name="connsiteY18" fmla="*/ 2022631 h 4880344"/>
              <a:gd name="connsiteX19" fmla="*/ 8803758 w 8803758"/>
              <a:gd name="connsiteY19" fmla="*/ 2613695 h 4880344"/>
              <a:gd name="connsiteX20" fmla="*/ 8803758 w 8803758"/>
              <a:gd name="connsiteY20" fmla="*/ 3253563 h 4880344"/>
              <a:gd name="connsiteX21" fmla="*/ 8803758 w 8803758"/>
              <a:gd name="connsiteY21" fmla="*/ 3649413 h 4880344"/>
              <a:gd name="connsiteX22" fmla="*/ 8803758 w 8803758"/>
              <a:gd name="connsiteY22" fmla="*/ 4094066 h 4880344"/>
              <a:gd name="connsiteX23" fmla="*/ 8803758 w 8803758"/>
              <a:gd name="connsiteY23" fmla="*/ 4880344 h 4880344"/>
              <a:gd name="connsiteX24" fmla="*/ 8304878 w 8803758"/>
              <a:gd name="connsiteY24" fmla="*/ 4880344 h 4880344"/>
              <a:gd name="connsiteX25" fmla="*/ 7894036 w 8803758"/>
              <a:gd name="connsiteY25" fmla="*/ 4880344 h 4880344"/>
              <a:gd name="connsiteX26" fmla="*/ 7219082 w 8803758"/>
              <a:gd name="connsiteY26" fmla="*/ 4880344 h 4880344"/>
              <a:gd name="connsiteX27" fmla="*/ 6808240 w 8803758"/>
              <a:gd name="connsiteY27" fmla="*/ 4880344 h 4880344"/>
              <a:gd name="connsiteX28" fmla="*/ 6397397 w 8803758"/>
              <a:gd name="connsiteY28" fmla="*/ 4880344 h 4880344"/>
              <a:gd name="connsiteX29" fmla="*/ 5986555 w 8803758"/>
              <a:gd name="connsiteY29" fmla="*/ 4880344 h 4880344"/>
              <a:gd name="connsiteX30" fmla="*/ 5487676 w 8803758"/>
              <a:gd name="connsiteY30" fmla="*/ 4880344 h 4880344"/>
              <a:gd name="connsiteX31" fmla="*/ 5076834 w 8803758"/>
              <a:gd name="connsiteY31" fmla="*/ 4880344 h 4880344"/>
              <a:gd name="connsiteX32" fmla="*/ 4577954 w 8803758"/>
              <a:gd name="connsiteY32" fmla="*/ 4880344 h 4880344"/>
              <a:gd name="connsiteX33" fmla="*/ 4079075 w 8803758"/>
              <a:gd name="connsiteY33" fmla="*/ 4880344 h 4880344"/>
              <a:gd name="connsiteX34" fmla="*/ 3668233 w 8803758"/>
              <a:gd name="connsiteY34" fmla="*/ 4880344 h 4880344"/>
              <a:gd name="connsiteX35" fmla="*/ 2993278 w 8803758"/>
              <a:gd name="connsiteY35" fmla="*/ 4880344 h 4880344"/>
              <a:gd name="connsiteX36" fmla="*/ 2318323 w 8803758"/>
              <a:gd name="connsiteY36" fmla="*/ 4880344 h 4880344"/>
              <a:gd name="connsiteX37" fmla="*/ 1907481 w 8803758"/>
              <a:gd name="connsiteY37" fmla="*/ 4880344 h 4880344"/>
              <a:gd name="connsiteX38" fmla="*/ 1584676 w 8803758"/>
              <a:gd name="connsiteY38" fmla="*/ 4880344 h 4880344"/>
              <a:gd name="connsiteX39" fmla="*/ 909722 w 8803758"/>
              <a:gd name="connsiteY39" fmla="*/ 4880344 h 4880344"/>
              <a:gd name="connsiteX40" fmla="*/ 0 w 8803758"/>
              <a:gd name="connsiteY40" fmla="*/ 4880344 h 4880344"/>
              <a:gd name="connsiteX41" fmla="*/ 0 w 8803758"/>
              <a:gd name="connsiteY41" fmla="*/ 4289280 h 4880344"/>
              <a:gd name="connsiteX42" fmla="*/ 0 w 8803758"/>
              <a:gd name="connsiteY42" fmla="*/ 3844627 h 4880344"/>
              <a:gd name="connsiteX43" fmla="*/ 0 w 8803758"/>
              <a:gd name="connsiteY43" fmla="*/ 3351170 h 4880344"/>
              <a:gd name="connsiteX44" fmla="*/ 0 w 8803758"/>
              <a:gd name="connsiteY44" fmla="*/ 2955319 h 4880344"/>
              <a:gd name="connsiteX45" fmla="*/ 0 w 8803758"/>
              <a:gd name="connsiteY45" fmla="*/ 2364256 h 4880344"/>
              <a:gd name="connsiteX46" fmla="*/ 0 w 8803758"/>
              <a:gd name="connsiteY46" fmla="*/ 1773192 h 4880344"/>
              <a:gd name="connsiteX47" fmla="*/ 0 w 8803758"/>
              <a:gd name="connsiteY47" fmla="*/ 1328538 h 4880344"/>
              <a:gd name="connsiteX48" fmla="*/ 0 w 8803758"/>
              <a:gd name="connsiteY48" fmla="*/ 737474 h 4880344"/>
              <a:gd name="connsiteX49" fmla="*/ 0 w 8803758"/>
              <a:gd name="connsiteY49" fmla="*/ 0 h 48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803758" h="4880344" fill="none" extrusionOk="0">
                <a:moveTo>
                  <a:pt x="0" y="0"/>
                </a:moveTo>
                <a:cubicBezTo>
                  <a:pt x="177500" y="-27516"/>
                  <a:pt x="491544" y="56282"/>
                  <a:pt x="674955" y="0"/>
                </a:cubicBezTo>
                <a:cubicBezTo>
                  <a:pt x="858366" y="-56282"/>
                  <a:pt x="1092943" y="37744"/>
                  <a:pt x="1349910" y="0"/>
                </a:cubicBezTo>
                <a:cubicBezTo>
                  <a:pt x="1606877" y="-37744"/>
                  <a:pt x="1775644" y="69952"/>
                  <a:pt x="2112902" y="0"/>
                </a:cubicBezTo>
                <a:cubicBezTo>
                  <a:pt x="2450160" y="-69952"/>
                  <a:pt x="2288958" y="36206"/>
                  <a:pt x="2435706" y="0"/>
                </a:cubicBezTo>
                <a:cubicBezTo>
                  <a:pt x="2582454" y="-36206"/>
                  <a:pt x="2857645" y="14258"/>
                  <a:pt x="3198699" y="0"/>
                </a:cubicBezTo>
                <a:cubicBezTo>
                  <a:pt x="3539753" y="-14258"/>
                  <a:pt x="3400655" y="8126"/>
                  <a:pt x="3521503" y="0"/>
                </a:cubicBezTo>
                <a:cubicBezTo>
                  <a:pt x="3642351" y="-8126"/>
                  <a:pt x="3991566" y="50633"/>
                  <a:pt x="4196458" y="0"/>
                </a:cubicBezTo>
                <a:cubicBezTo>
                  <a:pt x="4401351" y="-50633"/>
                  <a:pt x="4694945" y="43127"/>
                  <a:pt x="4959450" y="0"/>
                </a:cubicBezTo>
                <a:cubicBezTo>
                  <a:pt x="5223955" y="-43127"/>
                  <a:pt x="5567667" y="73576"/>
                  <a:pt x="5722443" y="0"/>
                </a:cubicBezTo>
                <a:cubicBezTo>
                  <a:pt x="5877219" y="-73576"/>
                  <a:pt x="6064973" y="24780"/>
                  <a:pt x="6309360" y="0"/>
                </a:cubicBezTo>
                <a:cubicBezTo>
                  <a:pt x="6553747" y="-24780"/>
                  <a:pt x="6689789" y="8549"/>
                  <a:pt x="6808240" y="0"/>
                </a:cubicBezTo>
                <a:cubicBezTo>
                  <a:pt x="6926691" y="-8549"/>
                  <a:pt x="7243461" y="58862"/>
                  <a:pt x="7395157" y="0"/>
                </a:cubicBezTo>
                <a:cubicBezTo>
                  <a:pt x="7546853" y="-58862"/>
                  <a:pt x="7770769" y="43918"/>
                  <a:pt x="8070112" y="0"/>
                </a:cubicBezTo>
                <a:cubicBezTo>
                  <a:pt x="8369456" y="-43918"/>
                  <a:pt x="8487905" y="27285"/>
                  <a:pt x="8803758" y="0"/>
                </a:cubicBezTo>
                <a:cubicBezTo>
                  <a:pt x="8838790" y="137029"/>
                  <a:pt x="8783369" y="349583"/>
                  <a:pt x="8803758" y="639867"/>
                </a:cubicBezTo>
                <a:cubicBezTo>
                  <a:pt x="8824147" y="930151"/>
                  <a:pt x="8780538" y="909399"/>
                  <a:pt x="8803758" y="1133324"/>
                </a:cubicBezTo>
                <a:cubicBezTo>
                  <a:pt x="8826978" y="1357249"/>
                  <a:pt x="8775969" y="1523217"/>
                  <a:pt x="8803758" y="1626781"/>
                </a:cubicBezTo>
                <a:cubicBezTo>
                  <a:pt x="8831547" y="1730345"/>
                  <a:pt x="8784947" y="1857932"/>
                  <a:pt x="8803758" y="2022631"/>
                </a:cubicBezTo>
                <a:cubicBezTo>
                  <a:pt x="8822569" y="2187330"/>
                  <a:pt x="8796332" y="2463117"/>
                  <a:pt x="8803758" y="2613695"/>
                </a:cubicBezTo>
                <a:cubicBezTo>
                  <a:pt x="8811184" y="2764273"/>
                  <a:pt x="8793527" y="2940918"/>
                  <a:pt x="8803758" y="3253563"/>
                </a:cubicBezTo>
                <a:cubicBezTo>
                  <a:pt x="8813989" y="3566208"/>
                  <a:pt x="8791421" y="3553586"/>
                  <a:pt x="8803758" y="3649413"/>
                </a:cubicBezTo>
                <a:cubicBezTo>
                  <a:pt x="8816095" y="3745240"/>
                  <a:pt x="8762552" y="3990976"/>
                  <a:pt x="8803758" y="4094066"/>
                </a:cubicBezTo>
                <a:cubicBezTo>
                  <a:pt x="8844964" y="4197156"/>
                  <a:pt x="8778922" y="4629878"/>
                  <a:pt x="8803758" y="4880344"/>
                </a:cubicBezTo>
                <a:cubicBezTo>
                  <a:pt x="8560630" y="4897036"/>
                  <a:pt x="8533144" y="4847351"/>
                  <a:pt x="8304878" y="4880344"/>
                </a:cubicBezTo>
                <a:cubicBezTo>
                  <a:pt x="8076612" y="4913337"/>
                  <a:pt x="8029819" y="4850292"/>
                  <a:pt x="7894036" y="4880344"/>
                </a:cubicBezTo>
                <a:cubicBezTo>
                  <a:pt x="7758253" y="4910396"/>
                  <a:pt x="7434255" y="4833949"/>
                  <a:pt x="7219082" y="4880344"/>
                </a:cubicBezTo>
                <a:cubicBezTo>
                  <a:pt x="7003909" y="4926739"/>
                  <a:pt x="6946840" y="4839328"/>
                  <a:pt x="6808240" y="4880344"/>
                </a:cubicBezTo>
                <a:cubicBezTo>
                  <a:pt x="6669640" y="4921360"/>
                  <a:pt x="6485103" y="4862263"/>
                  <a:pt x="6397397" y="4880344"/>
                </a:cubicBezTo>
                <a:cubicBezTo>
                  <a:pt x="6309691" y="4898425"/>
                  <a:pt x="6106983" y="4864255"/>
                  <a:pt x="5986555" y="4880344"/>
                </a:cubicBezTo>
                <a:cubicBezTo>
                  <a:pt x="5866127" y="4896433"/>
                  <a:pt x="5719275" y="4839601"/>
                  <a:pt x="5487676" y="4880344"/>
                </a:cubicBezTo>
                <a:cubicBezTo>
                  <a:pt x="5256077" y="4921087"/>
                  <a:pt x="5224234" y="4845267"/>
                  <a:pt x="5076834" y="4880344"/>
                </a:cubicBezTo>
                <a:cubicBezTo>
                  <a:pt x="4929434" y="4915421"/>
                  <a:pt x="4679760" y="4841112"/>
                  <a:pt x="4577954" y="4880344"/>
                </a:cubicBezTo>
                <a:cubicBezTo>
                  <a:pt x="4476148" y="4919576"/>
                  <a:pt x="4197195" y="4871173"/>
                  <a:pt x="4079075" y="4880344"/>
                </a:cubicBezTo>
                <a:cubicBezTo>
                  <a:pt x="3960955" y="4889515"/>
                  <a:pt x="3763417" y="4834011"/>
                  <a:pt x="3668233" y="4880344"/>
                </a:cubicBezTo>
                <a:cubicBezTo>
                  <a:pt x="3573049" y="4926677"/>
                  <a:pt x="3286806" y="4823807"/>
                  <a:pt x="2993278" y="4880344"/>
                </a:cubicBezTo>
                <a:cubicBezTo>
                  <a:pt x="2699751" y="4936881"/>
                  <a:pt x="2501356" y="4840357"/>
                  <a:pt x="2318323" y="4880344"/>
                </a:cubicBezTo>
                <a:cubicBezTo>
                  <a:pt x="2135291" y="4920331"/>
                  <a:pt x="2105882" y="4846235"/>
                  <a:pt x="1907481" y="4880344"/>
                </a:cubicBezTo>
                <a:cubicBezTo>
                  <a:pt x="1709080" y="4914453"/>
                  <a:pt x="1691635" y="4850976"/>
                  <a:pt x="1584676" y="4880344"/>
                </a:cubicBezTo>
                <a:cubicBezTo>
                  <a:pt x="1477718" y="4909712"/>
                  <a:pt x="1084469" y="4850039"/>
                  <a:pt x="909722" y="4880344"/>
                </a:cubicBezTo>
                <a:cubicBezTo>
                  <a:pt x="734975" y="4910649"/>
                  <a:pt x="449549" y="4784384"/>
                  <a:pt x="0" y="4880344"/>
                </a:cubicBezTo>
                <a:cubicBezTo>
                  <a:pt x="-49767" y="4727860"/>
                  <a:pt x="40962" y="4549242"/>
                  <a:pt x="0" y="4289280"/>
                </a:cubicBezTo>
                <a:cubicBezTo>
                  <a:pt x="-40962" y="4029318"/>
                  <a:pt x="11061" y="3961716"/>
                  <a:pt x="0" y="3844627"/>
                </a:cubicBezTo>
                <a:cubicBezTo>
                  <a:pt x="-11061" y="3727538"/>
                  <a:pt x="34473" y="3594284"/>
                  <a:pt x="0" y="3351170"/>
                </a:cubicBezTo>
                <a:cubicBezTo>
                  <a:pt x="-34473" y="3108056"/>
                  <a:pt x="1463" y="3080262"/>
                  <a:pt x="0" y="2955319"/>
                </a:cubicBezTo>
                <a:cubicBezTo>
                  <a:pt x="-1463" y="2830376"/>
                  <a:pt x="39545" y="2537481"/>
                  <a:pt x="0" y="2364256"/>
                </a:cubicBezTo>
                <a:cubicBezTo>
                  <a:pt x="-39545" y="2191031"/>
                  <a:pt x="43930" y="1894608"/>
                  <a:pt x="0" y="1773192"/>
                </a:cubicBezTo>
                <a:cubicBezTo>
                  <a:pt x="-43930" y="1651776"/>
                  <a:pt x="40200" y="1522500"/>
                  <a:pt x="0" y="1328538"/>
                </a:cubicBezTo>
                <a:cubicBezTo>
                  <a:pt x="-40200" y="1134576"/>
                  <a:pt x="5741" y="922789"/>
                  <a:pt x="0" y="737474"/>
                </a:cubicBezTo>
                <a:cubicBezTo>
                  <a:pt x="-5741" y="552159"/>
                  <a:pt x="34160" y="197963"/>
                  <a:pt x="0" y="0"/>
                </a:cubicBezTo>
                <a:close/>
              </a:path>
              <a:path w="8803758" h="4880344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848714" y="35520"/>
                  <a:pt x="997759" y="0"/>
                </a:cubicBezTo>
                <a:cubicBezTo>
                  <a:pt x="1146804" y="-35520"/>
                  <a:pt x="1237504" y="1548"/>
                  <a:pt x="1320564" y="0"/>
                </a:cubicBezTo>
                <a:cubicBezTo>
                  <a:pt x="1403624" y="-1548"/>
                  <a:pt x="1506377" y="29498"/>
                  <a:pt x="1643368" y="0"/>
                </a:cubicBezTo>
                <a:cubicBezTo>
                  <a:pt x="1780359" y="-29498"/>
                  <a:pt x="2020756" y="60612"/>
                  <a:pt x="2230285" y="0"/>
                </a:cubicBezTo>
                <a:cubicBezTo>
                  <a:pt x="2439814" y="-60612"/>
                  <a:pt x="2531120" y="59266"/>
                  <a:pt x="2817203" y="0"/>
                </a:cubicBezTo>
                <a:cubicBezTo>
                  <a:pt x="3103286" y="-59266"/>
                  <a:pt x="3068190" y="47414"/>
                  <a:pt x="3316082" y="0"/>
                </a:cubicBezTo>
                <a:cubicBezTo>
                  <a:pt x="3563974" y="-47414"/>
                  <a:pt x="3781681" y="64462"/>
                  <a:pt x="3902999" y="0"/>
                </a:cubicBezTo>
                <a:cubicBezTo>
                  <a:pt x="4024317" y="-64462"/>
                  <a:pt x="4284621" y="371"/>
                  <a:pt x="4401879" y="0"/>
                </a:cubicBezTo>
                <a:cubicBezTo>
                  <a:pt x="4519137" y="-371"/>
                  <a:pt x="4583681" y="4985"/>
                  <a:pt x="4724683" y="0"/>
                </a:cubicBezTo>
                <a:cubicBezTo>
                  <a:pt x="4865685" y="-4985"/>
                  <a:pt x="4989566" y="20026"/>
                  <a:pt x="5135525" y="0"/>
                </a:cubicBezTo>
                <a:cubicBezTo>
                  <a:pt x="5281484" y="-20026"/>
                  <a:pt x="5655158" y="49688"/>
                  <a:pt x="5898518" y="0"/>
                </a:cubicBezTo>
                <a:cubicBezTo>
                  <a:pt x="6141878" y="-49688"/>
                  <a:pt x="6198097" y="24348"/>
                  <a:pt x="6397397" y="0"/>
                </a:cubicBezTo>
                <a:cubicBezTo>
                  <a:pt x="6596697" y="-24348"/>
                  <a:pt x="6609862" y="11330"/>
                  <a:pt x="6808240" y="0"/>
                </a:cubicBezTo>
                <a:cubicBezTo>
                  <a:pt x="7006618" y="-11330"/>
                  <a:pt x="7122647" y="68070"/>
                  <a:pt x="7395157" y="0"/>
                </a:cubicBezTo>
                <a:cubicBezTo>
                  <a:pt x="7667667" y="-68070"/>
                  <a:pt x="7627463" y="21698"/>
                  <a:pt x="7805999" y="0"/>
                </a:cubicBezTo>
                <a:cubicBezTo>
                  <a:pt x="7984535" y="-21698"/>
                  <a:pt x="8413431" y="20452"/>
                  <a:pt x="8803758" y="0"/>
                </a:cubicBezTo>
                <a:cubicBezTo>
                  <a:pt x="8819692" y="84076"/>
                  <a:pt x="8781820" y="302173"/>
                  <a:pt x="8803758" y="395850"/>
                </a:cubicBezTo>
                <a:cubicBezTo>
                  <a:pt x="8825696" y="489527"/>
                  <a:pt x="8755810" y="857916"/>
                  <a:pt x="8803758" y="986914"/>
                </a:cubicBezTo>
                <a:cubicBezTo>
                  <a:pt x="8851706" y="1115912"/>
                  <a:pt x="8788386" y="1363521"/>
                  <a:pt x="8803758" y="1480371"/>
                </a:cubicBezTo>
                <a:cubicBezTo>
                  <a:pt x="8819130" y="1597221"/>
                  <a:pt x="8757653" y="1722822"/>
                  <a:pt x="8803758" y="1876221"/>
                </a:cubicBezTo>
                <a:cubicBezTo>
                  <a:pt x="8849863" y="2029620"/>
                  <a:pt x="8779578" y="2124417"/>
                  <a:pt x="8803758" y="2320875"/>
                </a:cubicBezTo>
                <a:cubicBezTo>
                  <a:pt x="8827938" y="2517333"/>
                  <a:pt x="8755252" y="2700845"/>
                  <a:pt x="8803758" y="2814332"/>
                </a:cubicBezTo>
                <a:cubicBezTo>
                  <a:pt x="8852264" y="2927819"/>
                  <a:pt x="8768940" y="3198902"/>
                  <a:pt x="8803758" y="3405396"/>
                </a:cubicBezTo>
                <a:cubicBezTo>
                  <a:pt x="8838576" y="3611890"/>
                  <a:pt x="8780521" y="3625364"/>
                  <a:pt x="8803758" y="3801246"/>
                </a:cubicBezTo>
                <a:cubicBezTo>
                  <a:pt x="8826995" y="3977128"/>
                  <a:pt x="8754837" y="4173483"/>
                  <a:pt x="8803758" y="4294703"/>
                </a:cubicBezTo>
                <a:cubicBezTo>
                  <a:pt x="8852679" y="4415923"/>
                  <a:pt x="8798745" y="4738894"/>
                  <a:pt x="8803758" y="4880344"/>
                </a:cubicBezTo>
                <a:cubicBezTo>
                  <a:pt x="8569332" y="4907633"/>
                  <a:pt x="8506707" y="4876885"/>
                  <a:pt x="8304878" y="4880344"/>
                </a:cubicBezTo>
                <a:cubicBezTo>
                  <a:pt x="8103049" y="4883803"/>
                  <a:pt x="8027120" y="4840010"/>
                  <a:pt x="7805999" y="4880344"/>
                </a:cubicBezTo>
                <a:cubicBezTo>
                  <a:pt x="7584878" y="4920678"/>
                  <a:pt x="7381330" y="4863803"/>
                  <a:pt x="7219082" y="4880344"/>
                </a:cubicBezTo>
                <a:cubicBezTo>
                  <a:pt x="7056834" y="4896885"/>
                  <a:pt x="6732865" y="4869047"/>
                  <a:pt x="6456089" y="4880344"/>
                </a:cubicBezTo>
                <a:cubicBezTo>
                  <a:pt x="6179313" y="4891641"/>
                  <a:pt x="6218837" y="4874983"/>
                  <a:pt x="6133285" y="4880344"/>
                </a:cubicBezTo>
                <a:cubicBezTo>
                  <a:pt x="6047733" y="4885705"/>
                  <a:pt x="5929063" y="4846812"/>
                  <a:pt x="5810480" y="4880344"/>
                </a:cubicBezTo>
                <a:cubicBezTo>
                  <a:pt x="5691898" y="4913876"/>
                  <a:pt x="5459102" y="4817206"/>
                  <a:pt x="5223563" y="4880344"/>
                </a:cubicBezTo>
                <a:cubicBezTo>
                  <a:pt x="4988024" y="4943482"/>
                  <a:pt x="4859444" y="4871839"/>
                  <a:pt x="4724683" y="4880344"/>
                </a:cubicBezTo>
                <a:cubicBezTo>
                  <a:pt x="4589922" y="4888849"/>
                  <a:pt x="4291168" y="4874817"/>
                  <a:pt x="4137766" y="4880344"/>
                </a:cubicBezTo>
                <a:cubicBezTo>
                  <a:pt x="3984364" y="4885871"/>
                  <a:pt x="3952407" y="4870057"/>
                  <a:pt x="3814962" y="4880344"/>
                </a:cubicBezTo>
                <a:cubicBezTo>
                  <a:pt x="3677517" y="4890631"/>
                  <a:pt x="3587017" y="4871212"/>
                  <a:pt x="3492157" y="4880344"/>
                </a:cubicBezTo>
                <a:cubicBezTo>
                  <a:pt x="3397298" y="4889476"/>
                  <a:pt x="3267002" y="4859069"/>
                  <a:pt x="3169353" y="4880344"/>
                </a:cubicBezTo>
                <a:cubicBezTo>
                  <a:pt x="3071704" y="4901619"/>
                  <a:pt x="2855794" y="4869364"/>
                  <a:pt x="2670473" y="4880344"/>
                </a:cubicBezTo>
                <a:cubicBezTo>
                  <a:pt x="2485152" y="4891324"/>
                  <a:pt x="2067870" y="4809565"/>
                  <a:pt x="1907481" y="4880344"/>
                </a:cubicBezTo>
                <a:cubicBezTo>
                  <a:pt x="1747092" y="4951123"/>
                  <a:pt x="1528847" y="4840785"/>
                  <a:pt x="1232526" y="4880344"/>
                </a:cubicBezTo>
                <a:cubicBezTo>
                  <a:pt x="936206" y="4919903"/>
                  <a:pt x="941700" y="4874363"/>
                  <a:pt x="821684" y="4880344"/>
                </a:cubicBezTo>
                <a:cubicBezTo>
                  <a:pt x="701668" y="4886325"/>
                  <a:pt x="260612" y="4784681"/>
                  <a:pt x="0" y="4880344"/>
                </a:cubicBezTo>
                <a:cubicBezTo>
                  <a:pt x="-40660" y="4687348"/>
                  <a:pt x="25921" y="4597134"/>
                  <a:pt x="0" y="4435690"/>
                </a:cubicBezTo>
                <a:cubicBezTo>
                  <a:pt x="-25921" y="4274246"/>
                  <a:pt x="4161" y="3960813"/>
                  <a:pt x="0" y="3795823"/>
                </a:cubicBezTo>
                <a:cubicBezTo>
                  <a:pt x="-4161" y="3630833"/>
                  <a:pt x="28749" y="3445778"/>
                  <a:pt x="0" y="3253563"/>
                </a:cubicBezTo>
                <a:cubicBezTo>
                  <a:pt x="-28749" y="3061348"/>
                  <a:pt x="70677" y="2914240"/>
                  <a:pt x="0" y="2613695"/>
                </a:cubicBezTo>
                <a:cubicBezTo>
                  <a:pt x="-70677" y="2313150"/>
                  <a:pt x="34836" y="2332629"/>
                  <a:pt x="0" y="2120238"/>
                </a:cubicBezTo>
                <a:cubicBezTo>
                  <a:pt x="-34836" y="1907847"/>
                  <a:pt x="21623" y="1735362"/>
                  <a:pt x="0" y="1480371"/>
                </a:cubicBezTo>
                <a:cubicBezTo>
                  <a:pt x="-21623" y="1225380"/>
                  <a:pt x="45405" y="1230483"/>
                  <a:pt x="0" y="1084521"/>
                </a:cubicBezTo>
                <a:cubicBezTo>
                  <a:pt x="-45405" y="938559"/>
                  <a:pt x="31293" y="779833"/>
                  <a:pt x="0" y="591064"/>
                </a:cubicBezTo>
                <a:cubicBezTo>
                  <a:pt x="-31293" y="402295"/>
                  <a:pt x="50908" y="137089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buFontTx/>
              <a:buNone/>
            </a:pPr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6706953" y="-23924"/>
            <a:ext cx="2437048" cy="2077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buFontTx/>
              <a:buNone/>
            </a:pP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9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9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200" kern="1200" dirty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2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4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228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lIns="68580" tIns="34290" rIns="68580" bIns="34290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60E7D358-15E5-42CB-9717-7713D1AB89B9}" type="datetimeFigureOut">
              <a:rPr lang="en-US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  <a:buFontTx/>
                <a:buNone/>
              </a:pPr>
              <a:t>3/2/2023</a:t>
            </a:fld>
            <a:endParaRPr lang="en-US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endParaRPr lang="en-US" kern="120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68580" tIns="34290" rIns="68580" bIns="34290"/>
          <a:lstStyle/>
          <a:p>
            <a:pPr defTabSz="685800">
              <a:buClrTx/>
              <a:buFontTx/>
              <a:buNone/>
            </a:pPr>
            <a:fld id="{6F6639AC-F544-42E4-BD88-AECF58F2861A}" type="slidenum">
              <a:rPr lang="en-US" kern="1200" smtClean="0">
                <a:solidFill>
                  <a:prstClr val="black"/>
                </a:solidFill>
                <a:cs typeface="+mn-cs"/>
              </a:rPr>
              <a:pPr defTabSz="685800"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87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52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09" y="194193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331119"/>
            <a:ext cx="8582413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981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7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4172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680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/>
        </p:nvSpPr>
        <p:spPr>
          <a:xfrm>
            <a:off x="6479570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690" r:id="rId3"/>
    <p:sldLayoutId id="2147483694" r:id="rId4"/>
    <p:sldLayoutId id="214748372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/>
        </p:nvSpPr>
        <p:spPr>
          <a:xfrm>
            <a:off x="6479570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x-none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404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4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71.png"/><Relationship Id="rId18" Type="http://schemas.openxmlformats.org/officeDocument/2006/relationships/image" Target="../media/image76.emf"/><Relationship Id="rId3" Type="http://schemas.microsoft.com/office/2007/relationships/media" Target="../media/media3.mp3"/><Relationship Id="rId21" Type="http://schemas.openxmlformats.org/officeDocument/2006/relationships/image" Target="../media/image79.png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70.png"/><Relationship Id="rId17" Type="http://schemas.openxmlformats.org/officeDocument/2006/relationships/image" Target="../media/image75.emf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5" Type="http://schemas.microsoft.com/office/2007/relationships/media" Target="../media/media4.mp3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audio" Target="../media/media3.mp3"/><Relationship Id="rId9" Type="http://schemas.openxmlformats.org/officeDocument/2006/relationships/image" Target="../media/image67.jpg"/><Relationship Id="rId14" Type="http://schemas.openxmlformats.org/officeDocument/2006/relationships/image" Target="../media/image72.png"/><Relationship Id="rId22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0CA384A-0C3D-4A8C-9B8B-935A22B30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4" b="79630"/>
          <a:stretch/>
        </p:blipFill>
        <p:spPr>
          <a:xfrm>
            <a:off x="358255" y="219219"/>
            <a:ext cx="8260307" cy="481092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CA7D7B5-6C23-4F87-8355-75CEA4EEA7B2}"/>
              </a:ext>
            </a:extLst>
          </p:cNvPr>
          <p:cNvSpPr txBox="1"/>
          <p:nvPr/>
        </p:nvSpPr>
        <p:spPr>
          <a:xfrm>
            <a:off x="1627787" y="2611373"/>
            <a:ext cx="4698240" cy="156504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defTabSz="342900">
              <a:lnSpc>
                <a:spcPct val="120000"/>
              </a:lnSpc>
              <a:buClrTx/>
              <a:defRPr/>
            </a:pPr>
            <a:r>
              <a:rPr lang="en-US" altLang="zh-CN" sz="2700" b="1" kern="1200">
                <a:solidFill>
                  <a:srgbClr val="000000">
                    <a:lumMod val="85000"/>
                    <a:lumOff val="15000"/>
                  </a:srgbClr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CHÀO MỪNG CÁC CON ĐẾN VỚI TIẾT TIẾNG VIỆT</a:t>
            </a:r>
          </a:p>
          <a:p>
            <a:pPr algn="ctr" defTabSz="342900">
              <a:lnSpc>
                <a:spcPct val="120000"/>
              </a:lnSpc>
              <a:buClrTx/>
              <a:defRPr/>
            </a:pPr>
            <a:endParaRPr lang="zh-CN" altLang="en-US" sz="2700" b="1" kern="1200" dirty="0">
              <a:solidFill>
                <a:srgbClr val="000000">
                  <a:lumMod val="85000"/>
                  <a:lumOff val="15000"/>
                </a:srgbClr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7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372403" y="1055913"/>
            <a:ext cx="1625625" cy="957943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bón phân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312835" y="2188029"/>
            <a:ext cx="2119137" cy="751114"/>
          </a:xfrm>
          <a:prstGeom prst="round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Chăm sóc cây</a:t>
            </a:r>
          </a:p>
        </p:txBody>
      </p:sp>
      <p:sp>
        <p:nvSpPr>
          <p:cNvPr id="15" name="Oval 14"/>
          <p:cNvSpPr/>
          <p:nvPr/>
        </p:nvSpPr>
        <p:spPr>
          <a:xfrm>
            <a:off x="1752523" y="2939143"/>
            <a:ext cx="1625625" cy="957943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xới đất</a:t>
            </a:r>
          </a:p>
        </p:txBody>
      </p:sp>
      <p:sp>
        <p:nvSpPr>
          <p:cNvPr id="16" name="Oval 15"/>
          <p:cNvSpPr/>
          <p:nvPr/>
        </p:nvSpPr>
        <p:spPr>
          <a:xfrm>
            <a:off x="3559590" y="3124197"/>
            <a:ext cx="1625625" cy="957943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tỉa cành, lá</a:t>
            </a:r>
          </a:p>
        </p:txBody>
      </p:sp>
      <p:sp>
        <p:nvSpPr>
          <p:cNvPr id="17" name="Oval 16"/>
          <p:cNvSpPr/>
          <p:nvPr/>
        </p:nvSpPr>
        <p:spPr>
          <a:xfrm>
            <a:off x="2500022" y="1077683"/>
            <a:ext cx="1625625" cy="957943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nhổ cỏ</a:t>
            </a:r>
          </a:p>
        </p:txBody>
      </p:sp>
      <p:sp>
        <p:nvSpPr>
          <p:cNvPr id="18" name="Oval 17"/>
          <p:cNvSpPr/>
          <p:nvPr/>
        </p:nvSpPr>
        <p:spPr>
          <a:xfrm>
            <a:off x="5283186" y="2939142"/>
            <a:ext cx="1625625" cy="957943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tưới nước</a:t>
            </a:r>
          </a:p>
        </p:txBody>
      </p:sp>
      <p:sp>
        <p:nvSpPr>
          <p:cNvPr id="19" name="Oval 18"/>
          <p:cNvSpPr/>
          <p:nvPr/>
        </p:nvSpPr>
        <p:spPr>
          <a:xfrm>
            <a:off x="5657612" y="1839684"/>
            <a:ext cx="1625625" cy="957943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 sâu</a:t>
            </a:r>
          </a:p>
        </p:txBody>
      </p:sp>
      <p:sp>
        <p:nvSpPr>
          <p:cNvPr id="20" name="Oval 19"/>
          <p:cNvSpPr/>
          <p:nvPr/>
        </p:nvSpPr>
        <p:spPr>
          <a:xfrm>
            <a:off x="1280860" y="1894111"/>
            <a:ext cx="1625625" cy="957943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vun gốc</a:t>
            </a:r>
          </a:p>
        </p:txBody>
      </p:sp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944400" y="406834"/>
            <a:ext cx="2105592" cy="121602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583758" y="134145"/>
            <a:ext cx="1833306" cy="1058770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673843"/>
            <a:ext cx="9144000" cy="74866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6387"/>
            <a:ext cx="1604409" cy="11872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B5131F-1E05-4DC1-AD67-C68A8320AA28}"/>
              </a:ext>
            </a:extLst>
          </p:cNvPr>
          <p:cNvGrpSpPr/>
          <p:nvPr/>
        </p:nvGrpSpPr>
        <p:grpSpPr>
          <a:xfrm>
            <a:off x="1299924" y="979160"/>
            <a:ext cx="6692000" cy="3423847"/>
            <a:chOff x="1733230" y="1248506"/>
            <a:chExt cx="8922667" cy="456512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B605F3-A4D3-40CE-9AC9-E7D8046363EA}"/>
                </a:ext>
              </a:extLst>
            </p:cNvPr>
            <p:cNvCxnSpPr/>
            <p:nvPr/>
          </p:nvCxnSpPr>
          <p:spPr>
            <a:xfrm flipH="1">
              <a:off x="1733230" y="1290488"/>
              <a:ext cx="1" cy="45231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58ABAC-C657-4895-A8AA-42A2CDD9D460}"/>
                </a:ext>
              </a:extLst>
            </p:cNvPr>
            <p:cNvGrpSpPr/>
            <p:nvPr/>
          </p:nvGrpSpPr>
          <p:grpSpPr>
            <a:xfrm>
              <a:off x="1751184" y="1248506"/>
              <a:ext cx="8904713" cy="4536099"/>
              <a:chOff x="1751184" y="1248506"/>
              <a:chExt cx="8904713" cy="453609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EF8B4DE-9DF0-49F6-AE85-145C908B7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1394" y="2538743"/>
                <a:ext cx="8894503" cy="324586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120E45A-D340-43BC-8C6B-1665EDE34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14"/>
              <a:stretch/>
            </p:blipFill>
            <p:spPr>
              <a:xfrm>
                <a:off x="1751184" y="1248506"/>
                <a:ext cx="8894502" cy="1379045"/>
              </a:xfrm>
              <a:prstGeom prst="rect">
                <a:avLst/>
              </a:prstGeom>
            </p:spPr>
          </p:pic>
        </p:grp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102BC3-A6A5-4B99-9218-814F3F048584}"/>
              </a:ext>
            </a:extLst>
          </p:cNvPr>
          <p:cNvCxnSpPr/>
          <p:nvPr/>
        </p:nvCxnSpPr>
        <p:spPr>
          <a:xfrm>
            <a:off x="1154137" y="834225"/>
            <a:ext cx="7034348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D49D4B-E589-4DC1-A668-23929F3BDBF3}"/>
              </a:ext>
            </a:extLst>
          </p:cNvPr>
          <p:cNvSpPr txBox="1"/>
          <p:nvPr/>
        </p:nvSpPr>
        <p:spPr>
          <a:xfrm>
            <a:off x="3314700" y="402570"/>
            <a:ext cx="5829300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685783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TIẾNG VIỆT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0E553-8B08-4B82-B19D-8C86F56C4AA2}"/>
              </a:ext>
            </a:extLst>
          </p:cNvPr>
          <p:cNvSpPr txBox="1"/>
          <p:nvPr/>
        </p:nvSpPr>
        <p:spPr>
          <a:xfrm>
            <a:off x="1708885" y="1222018"/>
            <a:ext cx="592485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685783"/>
            <a:r>
              <a:rPr lang="en-US" sz="2400" b="1">
                <a:solidFill>
                  <a:srgbClr val="931D7D"/>
                </a:solidFill>
                <a:latin typeface="HP001 4 hàng" panose="020B0603050302020204" pitchFamily="34" charset="0"/>
              </a:rPr>
              <a:t>Thứ năm ngày 9 </a:t>
            </a:r>
            <a:r>
              <a:rPr lang="en-US" sz="2400" b="1" err="1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>
                <a:solidFill>
                  <a:srgbClr val="931D7D"/>
                </a:solidFill>
                <a:latin typeface="HP001 4 hàng" panose="020B0603050302020204" pitchFamily="34" charset="0"/>
              </a:rPr>
              <a:t> 2 </a:t>
            </a:r>
            <a:r>
              <a:rPr lang="en-US" sz="2400" b="1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>
                <a:solidFill>
                  <a:srgbClr val="931D7D"/>
                </a:solidFill>
                <a:latin typeface="HP001 4 hàng" panose="020B0603050302020204" pitchFamily="34" charset="0"/>
              </a:rPr>
              <a:t> 2023</a:t>
            </a:r>
            <a:endParaRPr lang="en-US" sz="24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45EB2-DD9C-4F14-A60F-E58DDC53FD74}"/>
              </a:ext>
            </a:extLst>
          </p:cNvPr>
          <p:cNvSpPr txBox="1"/>
          <p:nvPr/>
        </p:nvSpPr>
        <p:spPr>
          <a:xfrm>
            <a:off x="3193575" y="1719103"/>
            <a:ext cx="197902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685783"/>
            <a:r>
              <a:rPr lang="en-US" sz="2400" b="1">
                <a:solidFill>
                  <a:srgbClr val="931D7D"/>
                </a:solidFill>
                <a:latin typeface="HP001 4 hàng" panose="020B0603050302020204" pitchFamily="34" charset="0"/>
              </a:rPr>
              <a:t>Tiếng Việt</a:t>
            </a:r>
            <a:endParaRPr lang="en-US" sz="24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89851E-E699-4B40-B0C7-19752D7A50ED}"/>
              </a:ext>
            </a:extLst>
          </p:cNvPr>
          <p:cNvSpPr txBox="1"/>
          <p:nvPr/>
        </p:nvSpPr>
        <p:spPr>
          <a:xfrm>
            <a:off x="2169277" y="2081778"/>
            <a:ext cx="4163438" cy="553992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Luyện tập: Từ ngữ về cây cĒ</a:t>
            </a:r>
            <a:endParaRPr lang="en-US" sz="24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1" name="Cloud Callout 21">
            <a:extLst>
              <a:ext uri="{FF2B5EF4-FFF2-40B4-BE49-F238E27FC236}">
                <a16:creationId xmlns:a16="http://schemas.microsoft.com/office/drawing/2014/main" id="{0D281841-0AB5-4576-8C13-5233FC40C2BE}"/>
              </a:ext>
            </a:extLst>
          </p:cNvPr>
          <p:cNvSpPr/>
          <p:nvPr/>
        </p:nvSpPr>
        <p:spPr>
          <a:xfrm>
            <a:off x="6387292" y="2028155"/>
            <a:ext cx="2958210" cy="1250715"/>
          </a:xfrm>
          <a:prstGeom prst="cloudCallout">
            <a:avLst>
              <a:gd name="adj1" fmla="val -65373"/>
              <a:gd name="adj2" fmla="val 3774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5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3 từ ngữ chỉ hoạt động chăm sóc cây vào vở.</a:t>
            </a:r>
            <a:endParaRPr lang="en-US" sz="1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89851E-E699-4B40-B0C7-19752D7A50ED}"/>
              </a:ext>
            </a:extLst>
          </p:cNvPr>
          <p:cNvSpPr txBox="1"/>
          <p:nvPr/>
        </p:nvSpPr>
        <p:spPr>
          <a:xfrm>
            <a:off x="1689043" y="2558485"/>
            <a:ext cx="2804599" cy="553994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Bài 2:</a:t>
            </a:r>
            <a:endParaRPr lang="en-US" sz="24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447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2612" y="168909"/>
            <a:ext cx="77161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3.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Kết hợp từ ngữ ở cột A với từ ngữ ở cột B để tạo câu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vi-VN" sz="2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EBA1229-DE17-954B-A1A0-632B8183AAB2}"/>
              </a:ext>
            </a:extLst>
          </p:cNvPr>
          <p:cNvSpPr/>
          <p:nvPr/>
        </p:nvSpPr>
        <p:spPr>
          <a:xfrm>
            <a:off x="143531" y="1759081"/>
            <a:ext cx="3956327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endParaRPr lang="en-US" sz="2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FDB5EE4-FE9A-1846-AFE7-0D4726E1E17E}"/>
              </a:ext>
            </a:extLst>
          </p:cNvPr>
          <p:cNvSpPr/>
          <p:nvPr/>
        </p:nvSpPr>
        <p:spPr>
          <a:xfrm>
            <a:off x="143531" y="2392926"/>
            <a:ext cx="3956327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Ông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cuốc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đất</a:t>
            </a:r>
            <a:endParaRPr lang="en-US" sz="2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44D857E-1702-6645-A01F-CF0D4DF45CA3}"/>
              </a:ext>
            </a:extLst>
          </p:cNvPr>
          <p:cNvSpPr/>
          <p:nvPr/>
        </p:nvSpPr>
        <p:spPr>
          <a:xfrm>
            <a:off x="143531" y="3026771"/>
            <a:ext cx="3956327" cy="446740"/>
          </a:xfrm>
          <a:prstGeom prst="roundRect">
            <a:avLst/>
          </a:prstGeom>
          <a:solidFill>
            <a:srgbClr val="BEE7FB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Công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nhân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đô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thị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làm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rào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chắn</a:t>
            </a:r>
            <a:endParaRPr lang="en-US" sz="2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1198570-0496-9847-9DD0-F8AE05FBD34B}"/>
              </a:ext>
            </a:extLst>
          </p:cNvPr>
          <p:cNvSpPr/>
          <p:nvPr/>
        </p:nvSpPr>
        <p:spPr>
          <a:xfrm>
            <a:off x="5040817" y="1759081"/>
            <a:ext cx="3956327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giúp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phố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thêm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CAF77E5-7496-C543-8125-470CDC026A0C}"/>
              </a:ext>
            </a:extLst>
          </p:cNvPr>
          <p:cNvSpPr/>
          <p:nvPr/>
        </p:nvSpPr>
        <p:spPr>
          <a:xfrm>
            <a:off x="5040818" y="2392926"/>
            <a:ext cx="3956325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200" dirty="0">
                <a:solidFill>
                  <a:srgbClr val="000000"/>
                </a:solidFill>
                <a:latin typeface="UTM Avo" panose="02040603050506020204" pitchFamily="18" charset="0"/>
              </a:rPr>
              <a:t>để bảo vệ cây.</a:t>
            </a:r>
            <a:endParaRPr lang="en-US" sz="2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59D380A-062C-0244-ADAF-E80EDF4B93E3}"/>
              </a:ext>
            </a:extLst>
          </p:cNvPr>
          <p:cNvSpPr/>
          <p:nvPr/>
        </p:nvSpPr>
        <p:spPr>
          <a:xfrm>
            <a:off x="5040818" y="3026771"/>
            <a:ext cx="3956324" cy="44674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để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rau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A759CD-232B-D64F-9CAF-E817AC583202}"/>
              </a:ext>
            </a:extLst>
          </p:cNvPr>
          <p:cNvSpPr txBox="1"/>
          <p:nvPr/>
        </p:nvSpPr>
        <p:spPr>
          <a:xfrm>
            <a:off x="1670404" y="1283873"/>
            <a:ext cx="596256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200" b="1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UTM Avo" panose="02040603050506020204" pitchFamily="18" charset="0"/>
              </a:rPr>
              <a:t>A                                                                      </a:t>
            </a:r>
            <a:r>
              <a:rPr lang="en-US" sz="22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/>
                </a:solidFill>
                <a:latin typeface="UTM Avo" panose="02040603050506020204" pitchFamily="18" charset="0"/>
              </a:rPr>
              <a:t>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2F3AFA-7A14-1440-BF9B-B6A2C7AC4405}"/>
              </a:ext>
            </a:extLst>
          </p:cNvPr>
          <p:cNvGrpSpPr/>
          <p:nvPr/>
        </p:nvGrpSpPr>
        <p:grpSpPr>
          <a:xfrm flipV="1">
            <a:off x="4049627" y="1982449"/>
            <a:ext cx="1047392" cy="45719"/>
            <a:chOff x="2022098" y="1794108"/>
            <a:chExt cx="678514" cy="66986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A0E1B65-9C3E-844D-A4CD-3F5D045CFE4F}"/>
                </a:ext>
              </a:extLst>
            </p:cNvPr>
            <p:cNvSpPr/>
            <p:nvPr/>
          </p:nvSpPr>
          <p:spPr>
            <a:xfrm>
              <a:off x="2022098" y="2429619"/>
              <a:ext cx="34350" cy="34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543465F-5A42-C44C-82A1-258A5E001146}"/>
                </a:ext>
              </a:extLst>
            </p:cNvPr>
            <p:cNvCxnSpPr>
              <a:stCxn id="18" idx="7"/>
              <a:endCxn id="20" idx="3"/>
            </p:cNvCxnSpPr>
            <p:nvPr/>
          </p:nvCxnSpPr>
          <p:spPr>
            <a:xfrm flipV="1">
              <a:off x="2051417" y="1823427"/>
              <a:ext cx="616943" cy="61122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5DD8C9-0098-D840-AC7F-DCD8BD2B5CD8}"/>
                </a:ext>
              </a:extLst>
            </p:cNvPr>
            <p:cNvSpPr/>
            <p:nvPr/>
          </p:nvSpPr>
          <p:spPr>
            <a:xfrm>
              <a:off x="2662827" y="1794108"/>
              <a:ext cx="37785" cy="3435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E4E11A3-FCA7-E14A-BE06-0EEEB6DA3EBB}"/>
              </a:ext>
            </a:extLst>
          </p:cNvPr>
          <p:cNvGrpSpPr/>
          <p:nvPr/>
        </p:nvGrpSpPr>
        <p:grpSpPr>
          <a:xfrm>
            <a:off x="4028366" y="2616296"/>
            <a:ext cx="1012452" cy="637854"/>
            <a:chOff x="2020011" y="1799552"/>
            <a:chExt cx="675903" cy="592444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127DBD-D2B0-3E4E-8145-7720D357758D}"/>
                </a:ext>
              </a:extLst>
            </p:cNvPr>
            <p:cNvSpPr/>
            <p:nvPr/>
          </p:nvSpPr>
          <p:spPr>
            <a:xfrm>
              <a:off x="2020011" y="2366191"/>
              <a:ext cx="28388" cy="2580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19CB4C-421B-2444-BAEA-DBB5BD0C1BAF}"/>
                </a:ext>
              </a:extLst>
            </p:cNvPr>
            <p:cNvCxnSpPr>
              <a:stCxn id="22" idx="7"/>
              <a:endCxn id="24" idx="3"/>
            </p:cNvCxnSpPr>
            <p:nvPr/>
          </p:nvCxnSpPr>
          <p:spPr>
            <a:xfrm flipV="1">
              <a:off x="2044242" y="1819576"/>
              <a:ext cx="627441" cy="55039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AEA386-0A05-7041-9962-29EC1A547B8A}"/>
                </a:ext>
              </a:extLst>
            </p:cNvPr>
            <p:cNvSpPr/>
            <p:nvPr/>
          </p:nvSpPr>
          <p:spPr>
            <a:xfrm>
              <a:off x="2667526" y="1799552"/>
              <a:ext cx="28388" cy="2345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5D752F-0558-8744-806F-CBF5C37E7E6E}"/>
              </a:ext>
            </a:extLst>
          </p:cNvPr>
          <p:cNvGrpSpPr/>
          <p:nvPr/>
        </p:nvGrpSpPr>
        <p:grpSpPr>
          <a:xfrm flipV="1">
            <a:off x="4064351" y="2630491"/>
            <a:ext cx="1032668" cy="669153"/>
            <a:chOff x="2025078" y="1797087"/>
            <a:chExt cx="670834" cy="66390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49A995D-F3CB-0C48-9FC3-40A4CE4AAD85}"/>
                </a:ext>
              </a:extLst>
            </p:cNvPr>
            <p:cNvSpPr/>
            <p:nvPr/>
          </p:nvSpPr>
          <p:spPr>
            <a:xfrm>
              <a:off x="2025078" y="2432600"/>
              <a:ext cx="28388" cy="28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4B5228F-E6A5-DE4D-B40B-8315571C9B49}"/>
                </a:ext>
              </a:extLst>
            </p:cNvPr>
            <p:cNvCxnSpPr>
              <a:stCxn id="28" idx="7"/>
              <a:endCxn id="30" idx="3"/>
            </p:cNvCxnSpPr>
            <p:nvPr/>
          </p:nvCxnSpPr>
          <p:spPr>
            <a:xfrm flipV="1">
              <a:off x="2049309" y="1821318"/>
              <a:ext cx="622372" cy="61543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1080DDB-8D25-134A-8305-0ACD392D1882}"/>
                </a:ext>
              </a:extLst>
            </p:cNvPr>
            <p:cNvSpPr/>
            <p:nvPr/>
          </p:nvSpPr>
          <p:spPr>
            <a:xfrm>
              <a:off x="2667524" y="1797087"/>
              <a:ext cx="28388" cy="28388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/>
            </a:p>
          </p:txBody>
        </p:sp>
      </p:grpSp>
      <p:pic>
        <p:nvPicPr>
          <p:cNvPr id="4098" name="Picture 2" descr="Cute Cartoon Girl And Boy Working In The Garden Vector Illustration.... |  Cute cartoon girl, Children illustration, Work cartoons">
            <a:extLst>
              <a:ext uri="{FF2B5EF4-FFF2-40B4-BE49-F238E27FC236}">
                <a16:creationId xmlns:a16="http://schemas.microsoft.com/office/drawing/2014/main" id="{DD993110-8870-5046-921A-E12696FF7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13" y="3299644"/>
            <a:ext cx="2614335" cy="196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904672" y="590409"/>
            <a:ext cx="6813299" cy="194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EBA1229-DE17-954B-A1A0-632B8183AAB2}"/>
              </a:ext>
            </a:extLst>
          </p:cNvPr>
          <p:cNvSpPr/>
          <p:nvPr/>
        </p:nvSpPr>
        <p:spPr>
          <a:xfrm>
            <a:off x="1285988" y="1230854"/>
            <a:ext cx="6497207" cy="446740"/>
          </a:xfrm>
          <a:prstGeom prst="roundRect">
            <a:avLst/>
          </a:prstGeom>
          <a:solidFill>
            <a:srgbClr val="B7D574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Chúng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Avo" panose="02040603050506020204" pitchFamily="18" charset="0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2200" err="1">
                <a:solidFill>
                  <a:srgbClr val="000000"/>
                </a:solidFill>
                <a:latin typeface="UTM Avo" panose="02040603050506020204" pitchFamily="18" charset="0"/>
              </a:rPr>
              <a:t>trồng</a:t>
            </a:r>
            <a:r>
              <a:rPr lang="en-US" sz="2200">
                <a:solidFill>
                  <a:srgbClr val="000000"/>
                </a:solidFill>
                <a:latin typeface="UTM Avo" panose="02040603050506020204" pitchFamily="18" charset="0"/>
              </a:rPr>
              <a:t> cây để giúp thành phố thêm xanh.</a:t>
            </a:r>
            <a:endParaRPr lang="en-US" sz="2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EBA1229-DE17-954B-A1A0-632B8183AAB2}"/>
              </a:ext>
            </a:extLst>
          </p:cNvPr>
          <p:cNvSpPr/>
          <p:nvPr/>
        </p:nvSpPr>
        <p:spPr>
          <a:xfrm>
            <a:off x="1275102" y="1710252"/>
            <a:ext cx="6497207" cy="446740"/>
          </a:xfrm>
          <a:prstGeom prst="roundRect">
            <a:avLst/>
          </a:prstGeom>
          <a:solidFill>
            <a:srgbClr val="B7D574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>
                <a:solidFill>
                  <a:srgbClr val="000000"/>
                </a:solidFill>
                <a:latin typeface="UTM Avo" panose="02040603050506020204" pitchFamily="18" charset="0"/>
              </a:rPr>
              <a:t>Ông cuốc đất để trồng rau.</a:t>
            </a:r>
            <a:endParaRPr lang="en-US" sz="2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EBA1229-DE17-954B-A1A0-632B8183AAB2}"/>
              </a:ext>
            </a:extLst>
          </p:cNvPr>
          <p:cNvSpPr/>
          <p:nvPr/>
        </p:nvSpPr>
        <p:spPr>
          <a:xfrm>
            <a:off x="1282845" y="2192834"/>
            <a:ext cx="6497207" cy="446740"/>
          </a:xfrm>
          <a:prstGeom prst="roundRect">
            <a:avLst/>
          </a:prstGeom>
          <a:solidFill>
            <a:srgbClr val="B7D574"/>
          </a:solidFill>
          <a:ln>
            <a:solidFill>
              <a:srgbClr val="E6F7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>
                <a:solidFill>
                  <a:srgbClr val="000000"/>
                </a:solidFill>
                <a:latin typeface="UTM Avo" panose="02040603050506020204" pitchFamily="18" charset="0"/>
              </a:rPr>
              <a:t>Công nhân đô thị làm rào chắn để bảo vệ cây.</a:t>
            </a:r>
            <a:endParaRPr lang="en-US" sz="22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057501" y="2934145"/>
            <a:ext cx="2057400" cy="1464129"/>
          </a:xfrm>
          <a:prstGeom prst="wedgeEllipseCallout">
            <a:avLst>
              <a:gd name="adj1" fmla="val 81812"/>
              <a:gd name="adj2" fmla="val 17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 câu vừa ghép được thuộc kiểu câu nào?</a:t>
            </a:r>
          </a:p>
        </p:txBody>
      </p:sp>
    </p:spTree>
    <p:extLst>
      <p:ext uri="{BB962C8B-B14F-4D97-AF65-F5344CB8AC3E}">
        <p14:creationId xmlns:p14="http://schemas.microsoft.com/office/powerpoint/2010/main" val="184671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  <p:bldP spid="12" grpId="1"/>
      <p:bldP spid="31" grpId="0" animBg="1"/>
      <p:bldP spid="32" grpId="0" animBg="1"/>
      <p:bldP spid="33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" y="-16409"/>
            <a:ext cx="9143850" cy="517644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b="8142"/>
          <a:stretch/>
        </p:blipFill>
        <p:spPr>
          <a:xfrm>
            <a:off x="187" y="404932"/>
            <a:ext cx="4474496" cy="4755111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13557" y="5435940"/>
            <a:ext cx="467966" cy="460140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9587" y="5544646"/>
            <a:ext cx="467966" cy="46014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/>
          <a:stretch/>
        </p:blipFill>
        <p:spPr>
          <a:xfrm>
            <a:off x="191" y="892002"/>
            <a:ext cx="5159397" cy="408737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" y="2096612"/>
            <a:ext cx="9143629" cy="306342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2501">
            <a:off x="2941427" y="1895843"/>
            <a:ext cx="671988" cy="79112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6514">
            <a:off x="1179099" y="782500"/>
            <a:ext cx="580546" cy="80106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1" y="2352863"/>
            <a:ext cx="543524" cy="250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01" y="1700966"/>
            <a:ext cx="648073" cy="1547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5063" y="2354347"/>
            <a:ext cx="3248332" cy="2654789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615" y="178805"/>
            <a:ext cx="605236" cy="54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60" y="1625532"/>
            <a:ext cx="645386" cy="57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18" y="2523469"/>
            <a:ext cx="576935" cy="5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017" y="255636"/>
            <a:ext cx="1032806" cy="92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913673" y="5205872"/>
            <a:ext cx="467966" cy="4601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47540" y="985732"/>
            <a:ext cx="4545728" cy="111088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685783">
              <a:lnSpc>
                <a:spcPct val="150000"/>
              </a:lnSpc>
              <a:buClrTx/>
            </a:pP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685783">
              <a:lnSpc>
                <a:spcPct val="150000"/>
              </a:lnSpc>
              <a:buClrTx/>
            </a:pP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020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1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2412460" y="-81975"/>
            <a:ext cx="451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+mj-lt"/>
              </a:rPr>
              <a:t>KHỞI ĐỘNG</a:t>
            </a:r>
            <a:endParaRPr lang="vi-VN" sz="48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3" name="Vườn Cây Của Ba ✿ Thần Đồng Âm Nhạc Việt Nam Bé MAI VY ♪ Nhạc thiếu nhi hay nhất cho bé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3733.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708" y="1022006"/>
            <a:ext cx="7819749" cy="383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288839" y="1390820"/>
            <a:ext cx="7707297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2175711" y="2701503"/>
              <a:ext cx="3409987" cy="905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solidFill>
                    <a:srgbClr val="17479D"/>
                  </a:solidFill>
                  <a:latin typeface="UTM Avo" panose="02040603050506020204" pitchFamily="18" charset="0"/>
                </a:rPr>
                <a:t>Từ ngữ về cây cối</a:t>
              </a:r>
              <a:endParaRPr lang="en-US" sz="40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87" y="2945243"/>
            <a:ext cx="2347413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BE493B-C361-D140-AF6F-789172AC0776}"/>
              </a:ext>
            </a:extLst>
          </p:cNvPr>
          <p:cNvSpPr txBox="1"/>
          <p:nvPr/>
        </p:nvSpPr>
        <p:spPr>
          <a:xfrm>
            <a:off x="2045774" y="469344"/>
            <a:ext cx="6160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2"/>
                </a:solidFill>
                <a:latin typeface="UTM Cookies" panose="02040603050506020204" pitchFamily="18" charset="0"/>
              </a:rPr>
              <a:t>MÙA VÀNG</a:t>
            </a:r>
            <a:endParaRPr lang="en-US" sz="44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8D2033A-B95D-044E-8D6F-2A9B3A36C44A}"/>
              </a:ext>
            </a:extLst>
          </p:cNvPr>
          <p:cNvGrpSpPr/>
          <p:nvPr/>
        </p:nvGrpSpPr>
        <p:grpSpPr>
          <a:xfrm>
            <a:off x="514924" y="578414"/>
            <a:ext cx="2175937" cy="733740"/>
            <a:chOff x="360464" y="617893"/>
            <a:chExt cx="1631953" cy="73374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3E092A3-81CB-744F-BCEF-B9B8271992C6}"/>
                </a:ext>
              </a:extLst>
            </p:cNvPr>
            <p:cNvSpPr txBox="1"/>
            <p:nvPr/>
          </p:nvSpPr>
          <p:spPr>
            <a:xfrm>
              <a:off x="378770" y="617893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852C75-953D-2C4B-B8AF-7B036E84DE61}"/>
                </a:ext>
              </a:extLst>
            </p:cNvPr>
            <p:cNvSpPr txBox="1"/>
            <p:nvPr/>
          </p:nvSpPr>
          <p:spPr>
            <a:xfrm>
              <a:off x="360464" y="643747"/>
              <a:ext cx="1613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</a:t>
              </a:r>
              <a:r>
                <a:rPr lang="en-US" sz="18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 </a:t>
              </a:r>
              <a:r>
                <a:rPr lang="en-US" sz="40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333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944400" y="406834"/>
            <a:ext cx="2105592" cy="121602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583758" y="134145"/>
            <a:ext cx="1833306" cy="1058770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4673843"/>
            <a:ext cx="9144000" cy="74866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6387"/>
            <a:ext cx="1604409" cy="11872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B5131F-1E05-4DC1-AD67-C68A8320AA28}"/>
              </a:ext>
            </a:extLst>
          </p:cNvPr>
          <p:cNvGrpSpPr/>
          <p:nvPr/>
        </p:nvGrpSpPr>
        <p:grpSpPr>
          <a:xfrm>
            <a:off x="1299924" y="979160"/>
            <a:ext cx="6692000" cy="3423847"/>
            <a:chOff x="1733230" y="1248506"/>
            <a:chExt cx="8922667" cy="4565129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1B605F3-A4D3-40CE-9AC9-E7D8046363EA}"/>
                </a:ext>
              </a:extLst>
            </p:cNvPr>
            <p:cNvCxnSpPr/>
            <p:nvPr/>
          </p:nvCxnSpPr>
          <p:spPr>
            <a:xfrm flipH="1">
              <a:off x="1733230" y="1290488"/>
              <a:ext cx="1" cy="452314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B58ABAC-C657-4895-A8AA-42A2CDD9D460}"/>
                </a:ext>
              </a:extLst>
            </p:cNvPr>
            <p:cNvGrpSpPr/>
            <p:nvPr/>
          </p:nvGrpSpPr>
          <p:grpSpPr>
            <a:xfrm>
              <a:off x="1751184" y="1248506"/>
              <a:ext cx="8904713" cy="4536099"/>
              <a:chOff x="1751184" y="1248506"/>
              <a:chExt cx="8904713" cy="453609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EF8B4DE-9DF0-49F6-AE85-145C908B7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1394" y="2538743"/>
                <a:ext cx="8894503" cy="3245862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120E45A-D340-43BC-8C6B-1665EDE34E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514"/>
              <a:stretch/>
            </p:blipFill>
            <p:spPr>
              <a:xfrm>
                <a:off x="1751184" y="1248506"/>
                <a:ext cx="8894502" cy="1379045"/>
              </a:xfrm>
              <a:prstGeom prst="rect">
                <a:avLst/>
              </a:prstGeom>
            </p:spPr>
          </p:pic>
        </p:grp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102BC3-A6A5-4B99-9218-814F3F048584}"/>
              </a:ext>
            </a:extLst>
          </p:cNvPr>
          <p:cNvCxnSpPr/>
          <p:nvPr/>
        </p:nvCxnSpPr>
        <p:spPr>
          <a:xfrm>
            <a:off x="1154137" y="834225"/>
            <a:ext cx="7034348" cy="0"/>
          </a:xfrm>
          <a:prstGeom prst="line">
            <a:avLst/>
          </a:prstGeom>
          <a:ln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AD49D4B-E589-4DC1-A668-23929F3BDBF3}"/>
              </a:ext>
            </a:extLst>
          </p:cNvPr>
          <p:cNvSpPr txBox="1"/>
          <p:nvPr/>
        </p:nvSpPr>
        <p:spPr>
          <a:xfrm>
            <a:off x="3314700" y="402570"/>
            <a:ext cx="5829300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685783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TIẾNG VIỆT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E0E553-8B08-4B82-B19D-8C86F56C4AA2}"/>
              </a:ext>
            </a:extLst>
          </p:cNvPr>
          <p:cNvSpPr txBox="1"/>
          <p:nvPr/>
        </p:nvSpPr>
        <p:spPr>
          <a:xfrm>
            <a:off x="1708885" y="1222018"/>
            <a:ext cx="5924858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685783"/>
            <a:r>
              <a:rPr lang="en-US" sz="2400" b="1">
                <a:solidFill>
                  <a:srgbClr val="931D7D"/>
                </a:solidFill>
                <a:latin typeface="HP001 4 hàng" panose="020B0603050302020204" pitchFamily="34" charset="0"/>
              </a:rPr>
              <a:t>Thứ năm ngày10 </a:t>
            </a:r>
            <a:r>
              <a:rPr lang="en-US" sz="2400" b="1" err="1">
                <a:solidFill>
                  <a:srgbClr val="931D7D"/>
                </a:solidFill>
                <a:latin typeface="HP001 4 hàng" panose="020B0603050302020204" pitchFamily="34" charset="0"/>
              </a:rPr>
              <a:t>tháng</a:t>
            </a:r>
            <a:r>
              <a:rPr lang="en-US" sz="2400" b="1">
                <a:solidFill>
                  <a:srgbClr val="931D7D"/>
                </a:solidFill>
                <a:latin typeface="HP001 4 hàng" panose="020B0603050302020204" pitchFamily="34" charset="0"/>
              </a:rPr>
              <a:t> 2 </a:t>
            </a:r>
            <a:r>
              <a:rPr lang="en-US" sz="2400" b="1" err="1">
                <a:solidFill>
                  <a:srgbClr val="931D7D"/>
                </a:solidFill>
                <a:latin typeface="HP001 4 hàng" panose="020B0603050302020204" pitchFamily="34" charset="0"/>
              </a:rPr>
              <a:t>năm</a:t>
            </a:r>
            <a:r>
              <a:rPr lang="en-US" sz="2400" b="1">
                <a:solidFill>
                  <a:srgbClr val="931D7D"/>
                </a:solidFill>
                <a:latin typeface="HP001 4 hàng" panose="020B0603050302020204" pitchFamily="34" charset="0"/>
              </a:rPr>
              <a:t> 2022</a:t>
            </a:r>
            <a:endParaRPr lang="en-US" sz="24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345EB2-DD9C-4F14-A60F-E58DDC53FD74}"/>
              </a:ext>
            </a:extLst>
          </p:cNvPr>
          <p:cNvSpPr txBox="1"/>
          <p:nvPr/>
        </p:nvSpPr>
        <p:spPr>
          <a:xfrm>
            <a:off x="3164081" y="1722246"/>
            <a:ext cx="1979023" cy="46166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685783"/>
            <a:r>
              <a:rPr lang="en-US" sz="2400" b="1">
                <a:solidFill>
                  <a:srgbClr val="931D7D"/>
                </a:solidFill>
                <a:latin typeface="HP001 4 hàng" panose="020B0603050302020204" pitchFamily="34" charset="0"/>
              </a:rPr>
              <a:t>Tiếng Việt</a:t>
            </a:r>
            <a:endParaRPr lang="en-US" sz="2400" b="1" dirty="0">
              <a:solidFill>
                <a:srgbClr val="931D7D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89851E-E699-4B40-B0C7-19752D7A50ED}"/>
              </a:ext>
            </a:extLst>
          </p:cNvPr>
          <p:cNvSpPr txBox="1"/>
          <p:nvPr/>
        </p:nvSpPr>
        <p:spPr>
          <a:xfrm>
            <a:off x="2171326" y="2081540"/>
            <a:ext cx="4492103" cy="553992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>
                <a:solidFill>
                  <a:srgbClr val="931D7D"/>
                </a:solidFill>
                <a:latin typeface="HP001 4 hàng" pitchFamily="34" charset="0"/>
                <a:cs typeface="Times New Roman" pitchFamily="18" charset="0"/>
              </a:rPr>
              <a:t>Luyện tập: Từ ngữ về cây cĒ</a:t>
            </a:r>
            <a:endParaRPr lang="en-US" sz="2400" b="1" dirty="0">
              <a:solidFill>
                <a:srgbClr val="931D7D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1" name="Cloud Callout 21">
            <a:extLst>
              <a:ext uri="{FF2B5EF4-FFF2-40B4-BE49-F238E27FC236}">
                <a16:creationId xmlns:a16="http://schemas.microsoft.com/office/drawing/2014/main" id="{0D281841-0AB5-4576-8C13-5233FC40C2BE}"/>
              </a:ext>
            </a:extLst>
          </p:cNvPr>
          <p:cNvSpPr/>
          <p:nvPr/>
        </p:nvSpPr>
        <p:spPr>
          <a:xfrm>
            <a:off x="6760051" y="245587"/>
            <a:ext cx="2300990" cy="813489"/>
          </a:xfrm>
          <a:prstGeom prst="cloudCallout">
            <a:avLst>
              <a:gd name="adj1" fmla="val -65373"/>
              <a:gd name="adj2" fmla="val 37743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 trang 28, 29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4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3F3C1217-71D4-4B69-8661-7AD9481BB901}"/>
              </a:ext>
            </a:extLst>
          </p:cNvPr>
          <p:cNvSpPr txBox="1"/>
          <p:nvPr/>
        </p:nvSpPr>
        <p:spPr>
          <a:xfrm>
            <a:off x="1741715" y="1789735"/>
            <a:ext cx="5218989" cy="500131"/>
          </a:xfrm>
          <a:prstGeom prst="rect">
            <a:avLst/>
          </a:prstGeom>
          <a:noFill/>
        </p:spPr>
        <p:txBody>
          <a:bodyPr wrap="square" lIns="68574" tIns="34287" rIns="68574" bIns="34287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00206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Phát triển vốn từ về cây cối.</a:t>
            </a:r>
            <a:endParaRPr lang="zh-CN" altLang="en-US" sz="2800" b="1" dirty="0">
              <a:solidFill>
                <a:srgbClr val="00206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A_图片 6">
            <a:extLst>
              <a:ext uri="{FF2B5EF4-FFF2-40B4-BE49-F238E27FC236}">
                <a16:creationId xmlns:a16="http://schemas.microsoft.com/office/drawing/2014/main" id="{D94889DF-E0DB-4CD6-BFC3-5E379386F85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8" y="176622"/>
            <a:ext cx="4616020" cy="140180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80BA457-45E4-4B1D-9685-0A5E53022F0F}"/>
              </a:ext>
            </a:extLst>
          </p:cNvPr>
          <p:cNvSpPr txBox="1"/>
          <p:nvPr/>
        </p:nvSpPr>
        <p:spPr>
          <a:xfrm>
            <a:off x="3061833" y="692780"/>
            <a:ext cx="2705100" cy="392415"/>
          </a:xfrm>
          <a:prstGeom prst="rect">
            <a:avLst/>
          </a:prstGeom>
          <a:noFill/>
        </p:spPr>
        <p:txBody>
          <a:bodyPr wrap="square" lIns="68574" tIns="34287" rIns="68574" bIns="34287" rtlCol="0">
            <a:spAutoFit/>
          </a:bodyPr>
          <a:lstStyle/>
          <a:p>
            <a:pPr algn="ctr"/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YÊU CẦU CẦN ĐẠT</a:t>
            </a:r>
            <a:endParaRPr lang="zh-CN" altLang="en-US" sz="21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172" name="Picture 4" descr="29 Hinh dong trai cay Pinterest ý tưởng | trái cây, cây, hình 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44" y="2525486"/>
            <a:ext cx="4234542" cy="22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054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452773" y="42276"/>
            <a:ext cx="823845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 tên các loại cây lương thực, cây ăn quả mà em biết: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FC9CB-4E87-B846-88A1-228EF63BDFAE}"/>
              </a:ext>
            </a:extLst>
          </p:cNvPr>
          <p:cNvSpPr txBox="1"/>
          <p:nvPr/>
        </p:nvSpPr>
        <p:spPr>
          <a:xfrm>
            <a:off x="2258685" y="4087609"/>
            <a:ext cx="16389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M: </a:t>
            </a:r>
            <a:r>
              <a:rPr lang="vi-VN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 lúa</a:t>
            </a:r>
            <a:endParaRPr lang="x-none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43A13C-C239-5843-A242-BCF164671407}"/>
              </a:ext>
            </a:extLst>
          </p:cNvPr>
          <p:cNvSpPr txBox="1"/>
          <p:nvPr/>
        </p:nvSpPr>
        <p:spPr>
          <a:xfrm>
            <a:off x="5500693" y="4087610"/>
            <a:ext cx="2009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M: </a:t>
            </a:r>
            <a:r>
              <a:rPr lang="vi-VN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cây hồng</a:t>
            </a:r>
            <a:endParaRPr lang="x-none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2" name="AutoShape 8" descr="Mê mẩn vườn hồng cổ thụ trĩu quả ở xứ Nghệ ảnh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10" descr="Mê mẩn vườn hồng cổ thụ trĩu quả ở xứ Nghệ ảnh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2" descr="Mê mẩn vườn hồng cổ thụ trĩu quả ở xứ Nghệ ảnh 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4" descr="Mê mẩn vườn hồng cổ thụ trĩu quả ở xứ Nghệ ảnh 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2" name="Picture 18" descr="Hồng Đà Lạt treo gió - Báo Đắk Lắk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739" y="886420"/>
            <a:ext cx="2863589" cy="328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ây lúa... đời ngư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640" y="886419"/>
            <a:ext cx="2880115" cy="328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78781" y="886421"/>
            <a:ext cx="1647929" cy="371789"/>
          </a:xfrm>
          <a:prstGeom prst="rect">
            <a:avLst/>
          </a:prstGeom>
          <a:solidFill>
            <a:schemeClr val="accent2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 lương thực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06252" y="886421"/>
            <a:ext cx="1647929" cy="371789"/>
          </a:xfrm>
          <a:prstGeom prst="rect">
            <a:avLst/>
          </a:prstGeom>
          <a:solidFill>
            <a:schemeClr val="accent2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 ăn quả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" y="1072314"/>
            <a:ext cx="2757409" cy="1871853"/>
            <a:chOff x="0" y="1072314"/>
            <a:chExt cx="2512088" cy="2039428"/>
          </a:xfrm>
        </p:grpSpPr>
        <p:sp>
          <p:nvSpPr>
            <p:cNvPr id="5" name="Oval Callout 4"/>
            <p:cNvSpPr/>
            <p:nvPr/>
          </p:nvSpPr>
          <p:spPr>
            <a:xfrm>
              <a:off x="0" y="1072314"/>
              <a:ext cx="2512088" cy="2039428"/>
            </a:xfrm>
            <a:prstGeom prst="wedgeEllipseCallout">
              <a:avLst>
                <a:gd name="adj1" fmla="val 57135"/>
                <a:gd name="adj2" fmla="val -3921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EFBAD2-E878-F544-B142-C02BD3AB1FA5}"/>
                </a:ext>
              </a:extLst>
            </p:cNvPr>
            <p:cNvSpPr txBox="1"/>
            <p:nvPr/>
          </p:nvSpPr>
          <p:spPr>
            <a:xfrm>
              <a:off x="155574" y="1344823"/>
              <a:ext cx="2356513" cy="1602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Cây lương thực là cây cung cấp thức ăn tinh bột hàng ngày cho con người.</a:t>
              </a:r>
              <a:endParaRPr lang="x-none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00432" y="1258210"/>
            <a:ext cx="2757409" cy="2448028"/>
            <a:chOff x="-46633" y="1072314"/>
            <a:chExt cx="2512088" cy="2964603"/>
          </a:xfrm>
        </p:grpSpPr>
        <p:sp>
          <p:nvSpPr>
            <p:cNvPr id="18" name="Oval Callout 17"/>
            <p:cNvSpPr/>
            <p:nvPr/>
          </p:nvSpPr>
          <p:spPr>
            <a:xfrm>
              <a:off x="-46633" y="1072314"/>
              <a:ext cx="2512088" cy="2964603"/>
            </a:xfrm>
            <a:prstGeom prst="wedgeEllipseCallout">
              <a:avLst>
                <a:gd name="adj1" fmla="val -50002"/>
                <a:gd name="adj2" fmla="val -47288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27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EFBAD2-E878-F544-B142-C02BD3AB1FA5}"/>
                </a:ext>
              </a:extLst>
            </p:cNvPr>
            <p:cNvSpPr txBox="1"/>
            <p:nvPr/>
          </p:nvSpPr>
          <p:spPr>
            <a:xfrm>
              <a:off x="72326" y="1521204"/>
              <a:ext cx="2356513" cy="1975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Cây ăn quả là cây cung cấp quả (trái cây) cho con người. Trong quả có rất nhiều vitamin cần thiết cho cơ thể.</a:t>
              </a:r>
              <a:endParaRPr lang="x-none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895803" y="563108"/>
            <a:ext cx="541791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4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7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>
            <a:off x="4582050" y="658463"/>
            <a:ext cx="45217" cy="426522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50C902B-43A1-4FFF-8147-8E8C5CEBAFB1}"/>
              </a:ext>
            </a:extLst>
          </p:cNvPr>
          <p:cNvSpPr txBox="1"/>
          <p:nvPr/>
        </p:nvSpPr>
        <p:spPr>
          <a:xfrm>
            <a:off x="472229" y="-104604"/>
            <a:ext cx="8238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 tên các loại cây lương thực, cây ăn quả mà em biết: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8" descr="Mê mẩn vườn hồng cổ thụ trĩu quả ở xứ Nghệ ảnh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10" descr="Mê mẩn vườn hồng cổ thụ trĩu quả ở xứ Nghệ ảnh 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12" descr="Mê mẩn vườn hồng cổ thụ trĩu quả ở xứ Nghệ ảnh 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14" descr="Mê mẩn vườn hồng cổ thụ trĩu quả ở xứ Nghệ ảnh 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8870" y="491262"/>
            <a:ext cx="1647929" cy="37178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 lương thực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012039" y="465137"/>
            <a:ext cx="1647929" cy="371789"/>
          </a:xfrm>
          <a:prstGeom prst="rect">
            <a:avLst/>
          </a:prstGeom>
          <a:solidFill>
            <a:srgbClr val="00B050"/>
          </a:solidFill>
          <a:ln>
            <a:solidFill>
              <a:srgbClr val="B7D5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 ăn quả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1770" y="927725"/>
            <a:ext cx="1929387" cy="1259165"/>
            <a:chOff x="307974" y="735005"/>
            <a:chExt cx="1929387" cy="1434263"/>
          </a:xfrm>
        </p:grpSpPr>
        <p:pic>
          <p:nvPicPr>
            <p:cNvPr id="4100" name="Picture 4" descr="https://photo-cms-baonghean.zadn.vn/w607/Uploaded/2022/nkdkswkqoc/201710/original/images2032203_ng_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4" y="735005"/>
              <a:ext cx="1929387" cy="1434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307975" y="1819073"/>
              <a:ext cx="1197099" cy="350195"/>
            </a:xfr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cây ngô</a:t>
              </a:r>
              <a:endParaRPr lang="x-none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452252" y="911155"/>
            <a:ext cx="1929387" cy="1275735"/>
            <a:chOff x="2452252" y="988979"/>
            <a:chExt cx="1929387" cy="1436977"/>
          </a:xfrm>
        </p:grpSpPr>
        <p:pic>
          <p:nvPicPr>
            <p:cNvPr id="4102" name="Picture 6" descr="https://photo-cms-baonghean.zadn.vn/w607/Uploaded/2022/nkdkswkqoc/201710/original/images2032205_khoai_t_y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252" y="995821"/>
              <a:ext cx="1929387" cy="143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2642348" y="988979"/>
              <a:ext cx="1715643" cy="350195"/>
            </a:xfr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cây khoai tây</a:t>
              </a:r>
              <a:endParaRPr lang="x-none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4324" y="2283471"/>
            <a:ext cx="1929387" cy="1325494"/>
            <a:chOff x="281770" y="2523421"/>
            <a:chExt cx="1929387" cy="1430135"/>
          </a:xfrm>
        </p:grpSpPr>
        <p:pic>
          <p:nvPicPr>
            <p:cNvPr id="4104" name="Picture 8" descr="https://photo-cms-baonghean.zadn.vn/w607/Uploaded/2022/nkdkswkqoc/201710/original/resize_images2032209_khoai_lang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771" y="2523421"/>
              <a:ext cx="1929386" cy="1430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281770" y="3587148"/>
              <a:ext cx="1929387" cy="350195"/>
            </a:xfr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cây khoai lang</a:t>
              </a:r>
              <a:endParaRPr lang="x-none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52252" y="2288600"/>
            <a:ext cx="1953035" cy="1310638"/>
            <a:chOff x="2428604" y="2393270"/>
            <a:chExt cx="1953035" cy="1446793"/>
          </a:xfrm>
        </p:grpSpPr>
        <p:pic>
          <p:nvPicPr>
            <p:cNvPr id="4106" name="Picture 10" descr="https://dolatrees.com/wp-content/uploads/2021/11/presentation1_-_copy_13909b96cafe4879a1975af6a1159b3b_1024x1024-900x603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12" r="66418"/>
            <a:stretch/>
          </p:blipFill>
          <p:spPr bwMode="auto">
            <a:xfrm>
              <a:off x="2428604" y="2393270"/>
              <a:ext cx="1953035" cy="1446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3206552" y="2393270"/>
              <a:ext cx="1151439" cy="350195"/>
            </a:xfr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cây sắn</a:t>
              </a:r>
              <a:endParaRPr lang="x-none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81769" y="3735430"/>
            <a:ext cx="1954496" cy="1324454"/>
            <a:chOff x="281769" y="3599238"/>
            <a:chExt cx="1954496" cy="1324454"/>
          </a:xfrm>
        </p:grpSpPr>
        <p:pic>
          <p:nvPicPr>
            <p:cNvPr id="4108" name="Picture 12" descr="Khoai Sọ [Khoai Môn] - TOP 5+ bài thuốc chữa bệnh từ khoai sọ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24" y="3599238"/>
              <a:ext cx="1941941" cy="13244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281769" y="3608966"/>
              <a:ext cx="1585941" cy="324572"/>
            </a:xfr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cây khoai sọ</a:t>
              </a:r>
              <a:endParaRPr lang="x-none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452252" y="3735430"/>
            <a:ext cx="1929387" cy="1324454"/>
            <a:chOff x="2452252" y="3735430"/>
            <a:chExt cx="1929387" cy="1324454"/>
          </a:xfrm>
        </p:grpSpPr>
        <p:pic>
          <p:nvPicPr>
            <p:cNvPr id="4110" name="Picture 14" descr="https://photo-cms-baonghean.zadn.vn/w607/Uploaded/2022/nkdkswkqoc/201710/original/images2032202_l_a_m_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2252" y="3793948"/>
              <a:ext cx="1929387" cy="1265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2924450" y="3735430"/>
              <a:ext cx="1433541" cy="324572"/>
            </a:xfrm>
            <a:solidFill>
              <a:srgbClr val="FFFF00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cây lúa mì</a:t>
              </a:r>
              <a:endParaRPr lang="x-none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778817" y="922891"/>
            <a:ext cx="2057186" cy="1269661"/>
            <a:chOff x="4778817" y="922891"/>
            <a:chExt cx="2057186" cy="1269661"/>
          </a:xfrm>
        </p:grpSpPr>
        <p:pic>
          <p:nvPicPr>
            <p:cNvPr id="4112" name="Picture 16" descr="Hạt giống dưa hấu F1 - Kỹ thuật trồng dưa hấu trên đất cát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049"/>
            <a:stretch/>
          </p:blipFill>
          <p:spPr bwMode="auto">
            <a:xfrm>
              <a:off x="4778817" y="922891"/>
              <a:ext cx="2057186" cy="126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4949588" y="1881652"/>
              <a:ext cx="1715643" cy="310900"/>
            </a:xfrm>
            <a:solidFill>
              <a:srgbClr val="FFFF00"/>
            </a:solidFill>
            <a:ln w="28575">
              <a:solidFill>
                <a:srgbClr val="B7D5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cây dưa hấu</a:t>
              </a:r>
              <a:endParaRPr lang="x-none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52900" y="927725"/>
            <a:ext cx="1974368" cy="1264827"/>
            <a:chOff x="7052900" y="927725"/>
            <a:chExt cx="1974368" cy="1264827"/>
          </a:xfrm>
        </p:grpSpPr>
        <p:pic>
          <p:nvPicPr>
            <p:cNvPr id="4114" name="Picture 18" descr="Cây Bưởi công trình | Cây xanh tại TP Vinh Nghệ An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900" y="927725"/>
              <a:ext cx="1974368" cy="1264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7483831" y="1881652"/>
              <a:ext cx="1164070" cy="310900"/>
            </a:xfrm>
            <a:solidFill>
              <a:srgbClr val="FFFF00"/>
            </a:solidFill>
            <a:ln w="28575">
              <a:solidFill>
                <a:srgbClr val="B7D5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cây bưởi</a:t>
              </a:r>
              <a:endParaRPr lang="x-none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79162" y="2298328"/>
            <a:ext cx="2065329" cy="1259165"/>
            <a:chOff x="4779162" y="2298328"/>
            <a:chExt cx="2065329" cy="1259165"/>
          </a:xfrm>
        </p:grpSpPr>
        <p:pic>
          <p:nvPicPr>
            <p:cNvPr id="4116" name="Picture 20" descr="5 phiên bản thanh long độc lạ - VietNamNet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162" y="2298328"/>
              <a:ext cx="2065329" cy="1259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4895636" y="3246593"/>
              <a:ext cx="1881999" cy="310900"/>
            </a:xfrm>
            <a:solidFill>
              <a:srgbClr val="FFFF00"/>
            </a:solidFill>
            <a:ln w="28575">
              <a:solidFill>
                <a:srgbClr val="B7D5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cây thanh long</a:t>
              </a:r>
              <a:endParaRPr lang="x-none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052900" y="2288769"/>
            <a:ext cx="1974368" cy="1278452"/>
            <a:chOff x="7052900" y="2288769"/>
            <a:chExt cx="1974368" cy="1278452"/>
          </a:xfrm>
        </p:grpSpPr>
        <p:pic>
          <p:nvPicPr>
            <p:cNvPr id="4118" name="Picture 22" descr="Những thông tin thú vị về phong thủy cây xoài | Tập đoàn Trần Anh Group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900" y="2288769"/>
              <a:ext cx="1974368" cy="1278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7397749" y="3240905"/>
              <a:ext cx="1284670" cy="310900"/>
            </a:xfrm>
            <a:solidFill>
              <a:srgbClr val="FFFF00"/>
            </a:solidFill>
            <a:ln w="28575">
              <a:solidFill>
                <a:srgbClr val="B7D5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cây xoài</a:t>
              </a:r>
              <a:endParaRPr lang="x-none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777429" y="3735430"/>
            <a:ext cx="2107705" cy="1312692"/>
            <a:chOff x="4777429" y="3735430"/>
            <a:chExt cx="2107705" cy="1312692"/>
          </a:xfrm>
        </p:grpSpPr>
        <p:pic>
          <p:nvPicPr>
            <p:cNvPr id="4120" name="Picture 24" descr="Tả cây cam lớp 2 ngắn gọn, bài văn miêu tả quả cam đang mùa quả chín - Kho  tàng văn mẫu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429" y="3735430"/>
              <a:ext cx="2107705" cy="130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5169491" y="4737222"/>
              <a:ext cx="1284670" cy="310900"/>
            </a:xfrm>
            <a:solidFill>
              <a:srgbClr val="FFFF00"/>
            </a:solidFill>
            <a:ln w="28575">
              <a:solidFill>
                <a:srgbClr val="B7D5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cây cam</a:t>
              </a:r>
              <a:endParaRPr lang="x-none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8682" y="3717891"/>
            <a:ext cx="1974368" cy="1325494"/>
            <a:chOff x="7078682" y="3717891"/>
            <a:chExt cx="1974368" cy="1325494"/>
          </a:xfrm>
        </p:grpSpPr>
        <p:pic>
          <p:nvPicPr>
            <p:cNvPr id="4122" name="Picture 26" descr="http://trongcay.vn/images/images/cay-giong/maxresdefault.jpg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30"/>
            <a:stretch/>
          </p:blipFill>
          <p:spPr bwMode="auto">
            <a:xfrm>
              <a:off x="7078682" y="3717891"/>
              <a:ext cx="1974368" cy="1325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05D6FEB-74D2-6746-B0A7-581154045615}"/>
                </a:ext>
              </a:extLst>
            </p:cNvPr>
            <p:cNvSpPr/>
            <p:nvPr/>
          </p:nvSpPr>
          <p:spPr>
            <a:xfrm>
              <a:off x="7397749" y="4732144"/>
              <a:ext cx="1284670" cy="310900"/>
            </a:xfrm>
            <a:solidFill>
              <a:srgbClr val="FFFF00"/>
            </a:solidFill>
            <a:ln w="28575">
              <a:solidFill>
                <a:srgbClr val="B7D5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cây nhãn</a:t>
              </a:r>
              <a:endParaRPr lang="x-none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4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452773" y="-64211"/>
            <a:ext cx="676515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Tìm từ ngữ chỉ hoạt động chăm sóc cây.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2416" y="581077"/>
            <a:ext cx="2521851" cy="186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/>
          <a:stretch/>
        </p:blipFill>
        <p:spPr bwMode="auto">
          <a:xfrm>
            <a:off x="3289787" y="583055"/>
            <a:ext cx="2521851" cy="186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904672" y="436811"/>
            <a:ext cx="5048656" cy="19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810674" y="2419946"/>
            <a:ext cx="1471159" cy="406552"/>
          </a:xfr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nhổ cỏ</a:t>
            </a:r>
            <a:endParaRPr lang="x-non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3461658" y="2405279"/>
            <a:ext cx="1899658" cy="406552"/>
          </a:xfr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bón phân</a:t>
            </a:r>
            <a:endParaRPr lang="x-non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"/>
          <a:stretch/>
        </p:blipFill>
        <p:spPr bwMode="auto">
          <a:xfrm>
            <a:off x="6196728" y="583055"/>
            <a:ext cx="2521396" cy="186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6507597" y="2419946"/>
            <a:ext cx="1899658" cy="406552"/>
          </a:xfr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bắt sâu</a:t>
            </a:r>
            <a:endParaRPr lang="x-non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6" y="2819170"/>
            <a:ext cx="2549121" cy="1894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683512" y="4698588"/>
            <a:ext cx="1899658" cy="406552"/>
          </a:xfr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tưới nước</a:t>
            </a:r>
            <a:endParaRPr lang="x-non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87" y="2822717"/>
            <a:ext cx="2521851" cy="1868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3600883" y="4715176"/>
            <a:ext cx="1899658" cy="406552"/>
          </a:xfr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tỉa cành</a:t>
            </a:r>
            <a:endParaRPr lang="x-non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28" y="2826498"/>
            <a:ext cx="2521851" cy="186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6605340" y="4692408"/>
            <a:ext cx="1899658" cy="406552"/>
          </a:xfr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xới dất</a:t>
            </a:r>
            <a:endParaRPr lang="x-non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81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  <p:bldP spid="24" grpId="0"/>
      <p:bldP spid="26" grpId="0"/>
      <p:bldP spid="2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E5545A2-C7B4-8B40-804E-940F820A0F66}"/>
              </a:ext>
            </a:extLst>
          </p:cNvPr>
          <p:cNvSpPr txBox="1"/>
          <p:nvPr/>
        </p:nvSpPr>
        <p:spPr>
          <a:xfrm>
            <a:off x="452773" y="218825"/>
            <a:ext cx="676515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UTM Avo" panose="02040603050506020204" pitchFamily="18" charset="0"/>
              </a:rPr>
              <a:t>Tìm từ ngữ chỉ hoạt động chăm sóc cây.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904672" y="719847"/>
            <a:ext cx="5048656" cy="19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58" y="1089190"/>
            <a:ext cx="3693627" cy="24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 descr="Cổng thông tin điện tử Trung tâm Khuyến nông Quảng Nam &amp;gt; Quản trị &amp;gt; Chi  tiết t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929" y="1165392"/>
            <a:ext cx="3467339" cy="2307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1710042" y="3713690"/>
            <a:ext cx="1899658" cy="406552"/>
          </a:xfr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tỉa lá</a:t>
            </a:r>
            <a:endParaRPr lang="x-non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05D6FEB-74D2-6746-B0A7-581154045615}"/>
              </a:ext>
            </a:extLst>
          </p:cNvPr>
          <p:cNvSpPr/>
          <p:nvPr/>
        </p:nvSpPr>
        <p:spPr>
          <a:xfrm>
            <a:off x="5843341" y="3713690"/>
            <a:ext cx="1899658" cy="406552"/>
          </a:xfr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vun gốc</a:t>
            </a:r>
            <a:endParaRPr lang="x-non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04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14829</TotalTime>
  <Words>397</Words>
  <Application>Microsoft Office PowerPoint</Application>
  <PresentationFormat>On-screen Show (16:9)</PresentationFormat>
  <Paragraphs>76</Paragraphs>
  <Slides>13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Kalam</vt:lpstr>
      <vt:lpstr>Arial</vt:lpstr>
      <vt:lpstr>Montserrat</vt:lpstr>
      <vt:lpstr>Times New Roman</vt:lpstr>
      <vt:lpstr>UTM Avo</vt:lpstr>
      <vt:lpstr>HP001 4 hàng</vt:lpstr>
      <vt:lpstr>UTM Cookies</vt:lpstr>
      <vt:lpstr>Arial-Rounded</vt:lpstr>
      <vt:lpstr>Calibri</vt:lpstr>
      <vt:lpstr>等线</vt:lpstr>
      <vt:lpstr>Doodle Sketchbook by Slidesgo</vt:lpstr>
      <vt:lpstr>1_Doodle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Vip855</cp:lastModifiedBy>
  <cp:revision>266</cp:revision>
  <dcterms:modified xsi:type="dcterms:W3CDTF">2023-02-03T10:15:02Z</dcterms:modified>
</cp:coreProperties>
</file>