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7"/>
  </p:notesMasterIdLst>
  <p:sldIdLst>
    <p:sldId id="279" r:id="rId3"/>
    <p:sldId id="282" r:id="rId4"/>
    <p:sldId id="281" r:id="rId5"/>
    <p:sldId id="269" r:id="rId6"/>
    <p:sldId id="284" r:id="rId7"/>
    <p:sldId id="285" r:id="rId8"/>
    <p:sldId id="288" r:id="rId9"/>
    <p:sldId id="286" r:id="rId10"/>
    <p:sldId id="287" r:id="rId11"/>
    <p:sldId id="291" r:id="rId12"/>
    <p:sldId id="289" r:id="rId13"/>
    <p:sldId id="292" r:id="rId14"/>
    <p:sldId id="293" r:id="rId15"/>
    <p:sldId id="259" r:id="rId16"/>
    <p:sldId id="294" r:id="rId17"/>
    <p:sldId id="295" r:id="rId18"/>
    <p:sldId id="290" r:id="rId19"/>
    <p:sldId id="296" r:id="rId20"/>
    <p:sldId id="257" r:id="rId21"/>
    <p:sldId id="297" r:id="rId22"/>
    <p:sldId id="298" r:id="rId23"/>
    <p:sldId id="299" r:id="rId24"/>
    <p:sldId id="268" r:id="rId25"/>
    <p:sldId id="300" r:id="rId26"/>
  </p:sldIdLst>
  <p:sldSz cx="12192000" cy="6858000"/>
  <p:notesSz cx="6858000" cy="9144000"/>
  <p:embeddedFontLst>
    <p:embeddedFont>
      <p:font typeface="黑体" panose="02010609060101010101" pitchFamily="49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iner Hand ITC" panose="03070502030502020203" pitchFamily="66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F9"/>
    <a:srgbClr val="FF0066"/>
    <a:srgbClr val="FF6600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A32C4-BC85-4664-81A3-2FB85F2BD1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00CCB-7947-4C7E-9EF4-4A4F3470B0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037384-EA99-43AE-8CCF-5C11982790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E40F0A-01E3-4626-AE2B-CC32170B96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37854-498A-440F-8958-8E9A1930A68A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0551" y="-351881"/>
            <a:ext cx="1550943" cy="137604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7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55752-918E-4E90-9F53-F03D61B011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2E2DC-6485-431C-92F9-3E65EDF130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E1C24-F8A9-471A-AF5E-A61F68CB4E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D145D1-B717-4E3E-A550-CFC5E01A85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D42F77-848D-4B2D-ADBD-F6530ED0375B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32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28228" y="6802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ngữ do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ngữ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thành?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092080-08CD-4CA2-8BDA-4EB8C78C6BF3}"/>
              </a:ext>
            </a:extLst>
          </p:cNvPr>
          <p:cNvSpPr/>
          <p:nvPr/>
        </p:nvSpPr>
        <p:spPr>
          <a:xfrm>
            <a:off x="438150" y="5861791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trả lời cho câu hỏi Ai? hoặc Cái gì?</a:t>
            </a: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4EA0F-6CB6-40F3-9F1D-6D42F135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08" y="745761"/>
            <a:ext cx="6385808" cy="63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EAED3-E8F4-40BB-88FF-4A95D1FA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8" y="-246882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B7E63-73D3-471A-8756-FB43446CB64F}"/>
              </a:ext>
            </a:extLst>
          </p:cNvPr>
          <p:cNvSpPr/>
          <p:nvPr/>
        </p:nvSpPr>
        <p:spPr>
          <a:xfrm>
            <a:off x="5710725" y="1090411"/>
            <a:ext cx="3831498" cy="4357475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Vai trò của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effectLst>
                  <a:glow rad="355600">
                    <a:schemeClr val="bg1"/>
                  </a:glow>
                </a:effectLst>
                <a:latin typeface="UTM Androgyne" panose="02040603050506020204" pitchFamily="18" charset="0"/>
              </a:rPr>
              <a:t>chủ ngữ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trong câu kể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3139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0096" y="-1419366"/>
            <a:ext cx="12653332" cy="7929348"/>
            <a:chOff x="0" y="804854"/>
            <a:chExt cx="12504737" cy="546227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399826" y="-191199"/>
            <a:ext cx="3643946" cy="15825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162945" y="1760272"/>
            <a:ext cx="9567856" cy="37093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3200" b="1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3200" b="1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3200" b="1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3200" b="1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3200" b="1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3200" b="1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3200" b="1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3200" b="1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3200" b="1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3200" b="1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r>
              <a:rPr lang="en-US" sz="3200" b="1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3200" b="1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b="1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tạo thành.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46" y="1401484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689080" y="2483554"/>
            <a:ext cx="20222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động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684731" y="2483554"/>
            <a:ext cx="1667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64502" y="2455425"/>
            <a:ext cx="13211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483928" y="930227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7638481" y="947462"/>
            <a:ext cx="2024134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658160" y="2399982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658160" y="2952432"/>
            <a:ext cx="2166927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527368" y="414049"/>
            <a:ext cx="1118070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Đọc các câu sau: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hóa nghệ thuật cũng là một mặt trận. Anh chị em là chiến sĩ trên mặt trận ấy.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pPr marL="457200" indent="-457200">
              <a:buFontTx/>
              <a:buChar char="-"/>
            </a:pPr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Vừa buồn mà lại vừa vui mới thực là nỗi niềm bông phượng. </a:t>
            </a:r>
            <a:endParaRPr lang="en-US" sz="3200">
              <a:ln w="0"/>
              <a:solidFill>
                <a:srgbClr val="40799C"/>
              </a:solidFill>
              <a:latin typeface="UTM Androgyne" panose="02040603050506020204" pitchFamily="18" charset="0"/>
            </a:endParaRP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Hoa phượng là hoa học trò.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XUÂN DIỆU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a. Tìm câu kể Ai là gì?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Xác định chủ ngữ của các câu tìm được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1011296" y="5439452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a) Cả 4 câu trên đều là câu kể Ai là gì?</a:t>
            </a:r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52FBD-1444-4C1E-B271-C7325A4A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392892"/>
            <a:ext cx="5041402" cy="5041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253CF-69EC-4794-AE95-4D9A8A4D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39568"/>
            <a:ext cx="6724649" cy="5041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81BAE-7FBE-4CAB-8E39-640CD5695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423706"/>
            <a:ext cx="6724649" cy="5041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F9118-33E4-4451-AF6E-9397E6CE5099}"/>
              </a:ext>
            </a:extLst>
          </p:cNvPr>
          <p:cNvSpPr/>
          <p:nvPr/>
        </p:nvSpPr>
        <p:spPr>
          <a:xfrm>
            <a:off x="439796" y="419837"/>
            <a:ext cx="11180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2. Chọn từ ngữ thích hợp ở cột A để ghép với cột B thành câu "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4362C-4E62-4074-9DBA-E1A649805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313533"/>
            <a:ext cx="6724649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750BB-FF8C-408F-AD0A-0384A701D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1404928"/>
            <a:ext cx="5041402" cy="504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12A7-5768-45CB-9C02-77B4A08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2416964"/>
            <a:ext cx="5041402" cy="50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101BA-AC27-415B-8363-A871F2011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3429000"/>
            <a:ext cx="5041402" cy="5041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40D8F-DF5D-44A5-9253-6946632559F0}"/>
              </a:ext>
            </a:extLst>
          </p:cNvPr>
          <p:cNvSpPr/>
          <p:nvPr/>
        </p:nvSpPr>
        <p:spPr>
          <a:xfrm>
            <a:off x="2382073" y="2462140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Bạn Lan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8A3A6-C55F-4DD0-B1CB-A6078926A397}"/>
              </a:ext>
            </a:extLst>
          </p:cNvPr>
          <p:cNvSpPr/>
          <p:nvPr/>
        </p:nvSpPr>
        <p:spPr>
          <a:xfrm>
            <a:off x="2382073" y="3471927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10897-FF12-4DD6-8DE3-D310056A9F92}"/>
              </a:ext>
            </a:extLst>
          </p:cNvPr>
          <p:cNvSpPr/>
          <p:nvPr/>
        </p:nvSpPr>
        <p:spPr>
          <a:xfrm>
            <a:off x="2382073" y="452206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Cô giáo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5B508-F4D3-456E-9F09-4A8DCB928042}"/>
              </a:ext>
            </a:extLst>
          </p:cNvPr>
          <p:cNvSpPr/>
          <p:nvPr/>
        </p:nvSpPr>
        <p:spPr>
          <a:xfrm>
            <a:off x="2474273" y="551365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Trẻ em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922E9-1857-43C0-ACAB-8A1F4DEBC991}"/>
              </a:ext>
            </a:extLst>
          </p:cNvPr>
          <p:cNvSpPr/>
          <p:nvPr/>
        </p:nvSpPr>
        <p:spPr>
          <a:xfrm>
            <a:off x="6579098" y="2344497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tương lai của đất nước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AC89C-9F54-41A7-A2B2-AB4582607698}"/>
              </a:ext>
            </a:extLst>
          </p:cNvPr>
          <p:cNvSpPr/>
          <p:nvPr/>
        </p:nvSpPr>
        <p:spPr>
          <a:xfrm>
            <a:off x="6444465" y="352631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mẹ thứ hai của em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1FD85-1C7F-47AC-82FD-401949CB8C87}"/>
              </a:ext>
            </a:extLst>
          </p:cNvPr>
          <p:cNvSpPr/>
          <p:nvPr/>
        </p:nvSpPr>
        <p:spPr>
          <a:xfrm>
            <a:off x="6386492" y="458994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Hà Nội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BC64D-F4E5-4A58-9405-B27BF2EC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54" y="3616227"/>
            <a:ext cx="6724649" cy="50414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EC6E1-C087-474E-AF9B-98E821AF5409}"/>
              </a:ext>
            </a:extLst>
          </p:cNvPr>
          <p:cNvSpPr/>
          <p:nvPr/>
        </p:nvSpPr>
        <p:spPr>
          <a:xfrm>
            <a:off x="6386492" y="5718838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vốn quý nhất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897C3A-5B89-42AD-A0E7-CB1121601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5" y="1071325"/>
            <a:ext cx="1423288" cy="1423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CBB57D-4320-4EF2-96A5-8D45B3E1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3" y="926431"/>
            <a:ext cx="1613137" cy="16131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92A5F2-94C5-4AEA-ADEE-132CBC88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354316" y="2248809"/>
            <a:ext cx="2684482" cy="2684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45EB97-1E31-4814-8433-A1B226B20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407219" y="3404101"/>
            <a:ext cx="2684482" cy="268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BAA45-3A48-4ACF-A535-BA12EDA16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24">
            <a:off x="4626177" y="3743667"/>
            <a:ext cx="1699583" cy="16995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241656-F5D4-493B-87F0-C51B25375B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281">
            <a:off x="4030735" y="3088109"/>
            <a:ext cx="3164336" cy="3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955221" y="2455425"/>
            <a:ext cx="15272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động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684731" y="2483554"/>
            <a:ext cx="1667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64502" y="2455425"/>
            <a:ext cx="13211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888925" y="2534818"/>
            <a:ext cx="16363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động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684731" y="2483554"/>
            <a:ext cx="1667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64502" y="2455425"/>
            <a:ext cx="13211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20" y="-137304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4813111" y="1453227"/>
            <a:ext cx="577722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Viner Hand ITC" panose="03070502030502020203" pitchFamily="66" charset="0"/>
              </a:rPr>
              <a:t>TẠM BIỆT</a:t>
            </a:r>
          </a:p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Viner Hand ITC" panose="03070502030502020203" pitchFamily="66" charset="0"/>
              </a:rPr>
              <a:t>CÁC EM!</a:t>
            </a:r>
            <a:endParaRPr lang="en-US" sz="9600">
              <a:ln w="0"/>
              <a:solidFill>
                <a:srgbClr val="FF0066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1217100" y="362216"/>
            <a:ext cx="91671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 b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1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 là tàu lửa.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448075" y="4296369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câu </a:t>
            </a:r>
            <a:b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vi-VN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419799" y="2526039"/>
            <a:ext cx="3642314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326348" y="1511808"/>
            <a:ext cx="261525" cy="92838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4275325" y="2557483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496752" y="2453347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804967" y="2380389"/>
            <a:ext cx="18382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động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684731" y="2483554"/>
            <a:ext cx="1667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64502" y="2455425"/>
            <a:ext cx="13211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791</Words>
  <Application>Microsoft Office PowerPoint</Application>
  <PresentationFormat>Widescreen</PresentationFormat>
  <Paragraphs>171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UTM Chickenhawk</vt:lpstr>
      <vt:lpstr>Viner Hand ITC</vt:lpstr>
      <vt:lpstr>Calibri</vt:lpstr>
      <vt:lpstr>字魂59号-创粗黑</vt:lpstr>
      <vt:lpstr>UTM Ambrose</vt:lpstr>
      <vt:lpstr>UTM Androgyne</vt:lpstr>
      <vt:lpstr>黑体</vt:lpstr>
      <vt:lpstr>Times New Roman</vt:lpstr>
      <vt:lpstr>Wingdings</vt:lpstr>
      <vt:lpstr>Arial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2022-03-08T09:52:06Z</dcterms:modified>
  <cp:category>K</cp:category>
  <cp:version>P05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