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46" r:id="rId2"/>
    <p:sldId id="257" r:id="rId3"/>
    <p:sldId id="261" r:id="rId4"/>
    <p:sldId id="263" r:id="rId5"/>
    <p:sldId id="264" r:id="rId6"/>
    <p:sldId id="265" r:id="rId7"/>
    <p:sldId id="266" r:id="rId8"/>
    <p:sldId id="324" r:id="rId9"/>
    <p:sldId id="267" r:id="rId10"/>
    <p:sldId id="271" r:id="rId11"/>
    <p:sldId id="286" r:id="rId12"/>
    <p:sldId id="287" r:id="rId13"/>
    <p:sldId id="290" r:id="rId14"/>
    <p:sldId id="279" r:id="rId15"/>
    <p:sldId id="273" r:id="rId16"/>
    <p:sldId id="274" r:id="rId17"/>
    <p:sldId id="321" r:id="rId18"/>
    <p:sldId id="322" r:id="rId19"/>
    <p:sldId id="275" r:id="rId20"/>
    <p:sldId id="276" r:id="rId21"/>
    <p:sldId id="320" r:id="rId22"/>
    <p:sldId id="280" r:id="rId23"/>
    <p:sldId id="291" r:id="rId24"/>
    <p:sldId id="294" r:id="rId25"/>
    <p:sldId id="292" r:id="rId26"/>
    <p:sldId id="281" r:id="rId27"/>
    <p:sldId id="293" r:id="rId28"/>
    <p:sldId id="301" r:id="rId29"/>
    <p:sldId id="282" r:id="rId30"/>
    <p:sldId id="333" r:id="rId31"/>
    <p:sldId id="336" r:id="rId32"/>
    <p:sldId id="309" r:id="rId33"/>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93" d="100"/>
          <a:sy n="93" d="100"/>
        </p:scale>
        <p:origin x="1166" y="72"/>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3/16/2023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3/16/2023</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3/16/2023</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3/16/2023</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3/16/2023</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inh-nen-powerpoint-thien-nhien-6">
            <a:extLst>
              <a:ext uri="{FF2B5EF4-FFF2-40B4-BE49-F238E27FC236}">
                <a16:creationId xmlns:a16="http://schemas.microsoft.com/office/drawing/2014/main" id="{2C8D6BC1-042E-4A78-A47F-792ADE3C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19EB26A0-FAB7-4F38-A720-9AB4A1D2CAB9}"/>
              </a:ext>
            </a:extLst>
          </p:cNvPr>
          <p:cNvSpPr txBox="1">
            <a:spLocks noChangeArrowheads="1"/>
          </p:cNvSpPr>
          <p:nvPr/>
        </p:nvSpPr>
        <p:spPr bwMode="auto">
          <a:xfrm>
            <a:off x="381000" y="571500"/>
            <a:ext cx="8382000" cy="1702485"/>
          </a:xfrm>
          <a:prstGeom prst="rect">
            <a:avLst/>
          </a:prstGeom>
          <a:noFill/>
          <a:ln>
            <a:noFill/>
          </a:ln>
          <a:effectLst>
            <a:prstShdw prst="shdw17" dist="17961" dir="2700000">
              <a:srgbClr val="999999"/>
            </a:prstShdw>
          </a:effectLst>
        </p:spPr>
        <p:txBody>
          <a:bodyPr wrap="square" lIns="22254" tIns="11128" rIns="22254" bIns="1112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Thứ</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ngày</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24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tháng</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3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2022</a:t>
            </a:r>
          </a:p>
          <a:p>
            <a:pPr algn="ctr">
              <a:spcBef>
                <a:spcPct val="50000"/>
              </a:spcBef>
              <a:buFontTx/>
              <a:buNone/>
              <a:defRPr/>
            </a:pP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Lịch</a:t>
            </a:r>
            <a:r>
              <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sử</a:t>
            </a:r>
            <a:endPar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endParaRPr>
          </a:p>
          <a:p>
            <a:pPr algn="ctr">
              <a:buNone/>
            </a:pPr>
            <a:r>
              <a:rPr lang="vi-VN" sz="2800" b="1" dirty="0" err="1"/>
              <a:t>Bài</a:t>
            </a:r>
            <a:r>
              <a:rPr lang="vi-VN" sz="2800" b="1" dirty="0"/>
              <a:t> 23: </a:t>
            </a:r>
            <a:r>
              <a:rPr lang="vi-VN" sz="2800" b="1" dirty="0" err="1"/>
              <a:t>Thành</a:t>
            </a:r>
            <a:r>
              <a:rPr lang="vi-VN" sz="2800" b="1" dirty="0"/>
              <a:t> </a:t>
            </a:r>
            <a:r>
              <a:rPr lang="vi-VN" sz="2800" b="1" dirty="0" err="1"/>
              <a:t>thị</a:t>
            </a:r>
            <a:r>
              <a:rPr lang="vi-VN" sz="2800" b="1" dirty="0"/>
              <a:t> ở </a:t>
            </a:r>
            <a:r>
              <a:rPr lang="vi-VN" sz="2800" b="1" dirty="0" err="1"/>
              <a:t>thế</a:t>
            </a:r>
            <a:r>
              <a:rPr lang="vi-VN" sz="2800" b="1" dirty="0"/>
              <a:t> </a:t>
            </a:r>
            <a:r>
              <a:rPr lang="vi-VN" sz="2800" b="1" dirty="0" err="1"/>
              <a:t>kỉ</a:t>
            </a:r>
            <a:r>
              <a:rPr lang="vi-VN" sz="2800" b="1" dirty="0"/>
              <a:t> XVI – XVII</a:t>
            </a:r>
            <a:endParaRPr lang="en-US" altLang="en-US" sz="1200" b="1" dirty="0">
              <a:solidFill>
                <a:srgbClr val="FF0000"/>
              </a:solidFill>
              <a:cs typeface="Times New Roman" panose="02020603050405020304" pitchFamily="18" charset="0"/>
            </a:endParaRPr>
          </a:p>
          <a:p>
            <a:pPr algn="ctr">
              <a:spcBef>
                <a:spcPct val="50000"/>
              </a:spcBef>
              <a:buFontTx/>
              <a:buNone/>
              <a:defRPr/>
            </a:pPr>
            <a:endParaRPr lang="en-US" altLang="vi-VN" sz="1038" b="1" dirty="0">
              <a:solidFill>
                <a:schemeClr val="accent6">
                  <a:lumMod val="1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
            <a:ext cx="9144000" cy="6629400"/>
          </a:xfrm>
          <a:prstGeom prst="rect">
            <a:avLst/>
          </a:prstGeom>
        </p:spPr>
      </p:pic>
      <p:sp>
        <p:nvSpPr>
          <p:cNvPr id="3" name="Rectangle 2"/>
          <p:cNvSpPr/>
          <p:nvPr/>
        </p:nvSpPr>
        <p:spPr>
          <a:xfrm>
            <a:off x="1371600" y="952500"/>
            <a:ext cx="6096000" cy="1461939"/>
          </a:xfrm>
          <a:prstGeom prst="rect">
            <a:avLst/>
          </a:prstGeom>
        </p:spPr>
        <p:txBody>
          <a:bodyPr wrap="square">
            <a:spAutoFit/>
          </a:bodyPr>
          <a:lstStyle/>
          <a:p>
            <a:pPr algn="ctr">
              <a:spcBef>
                <a:spcPct val="50000"/>
              </a:spcBef>
              <a:buFontTx/>
              <a:buNone/>
              <a:defRPr/>
            </a:pPr>
            <a:r>
              <a:rPr lang="en-US" altLang="vi-VN" sz="2000" b="1" dirty="0" err="1">
                <a:solidFill>
                  <a:srgbClr val="FF0000"/>
                </a:solidFill>
                <a:latin typeface="Times New Roman" panose="02020603050405020304" pitchFamily="18" charset="0"/>
                <a:cs typeface="Times New Roman" panose="02020603050405020304" pitchFamily="18" charset="0"/>
              </a:rPr>
              <a:t>Thứ</a:t>
            </a:r>
            <a:r>
              <a:rPr lang="en-US" altLang="vi-VN" sz="2000" b="1" dirty="0">
                <a:solidFill>
                  <a:srgbClr val="FF0000"/>
                </a:solidFill>
                <a:latin typeface="Times New Roman" panose="02020603050405020304" pitchFamily="18" charset="0"/>
                <a:cs typeface="Times New Roman" panose="02020603050405020304" pitchFamily="18" charset="0"/>
              </a:rPr>
              <a:t> B</a:t>
            </a:r>
            <a:r>
              <a:rPr lang="vi-VN" altLang="vi-VN" sz="2000" b="1" dirty="0">
                <a:solidFill>
                  <a:srgbClr val="FF0000"/>
                </a:solidFill>
                <a:latin typeface="Times New Roman" panose="02020603050405020304" pitchFamily="18" charset="0"/>
                <a:cs typeface="Times New Roman" panose="02020603050405020304" pitchFamily="18" charset="0"/>
              </a:rPr>
              <a:t>a</a:t>
            </a:r>
            <a:r>
              <a:rPr lang="en-US" altLang="vi-VN" sz="2000" b="1" dirty="0">
                <a:solidFill>
                  <a:srgbClr val="FF0000"/>
                </a:solidFill>
                <a:latin typeface="Times New Roman" panose="02020603050405020304" pitchFamily="18" charset="0"/>
                <a:cs typeface="Times New Roman" panose="02020603050405020304" pitchFamily="18" charset="0"/>
              </a:rPr>
              <a:t> </a:t>
            </a:r>
            <a:r>
              <a:rPr lang="en-US" altLang="vi-VN" sz="2000" b="1" dirty="0" err="1">
                <a:solidFill>
                  <a:srgbClr val="FF0000"/>
                </a:solidFill>
                <a:latin typeface="Times New Roman" panose="02020603050405020304" pitchFamily="18" charset="0"/>
                <a:cs typeface="Times New Roman" panose="02020603050405020304" pitchFamily="18" charset="0"/>
              </a:rPr>
              <a:t>ngày</a:t>
            </a:r>
            <a:r>
              <a:rPr lang="en-US" altLang="vi-VN" sz="2000" b="1" dirty="0">
                <a:solidFill>
                  <a:srgbClr val="FF0000"/>
                </a:solidFill>
                <a:latin typeface="Times New Roman" panose="02020603050405020304" pitchFamily="18" charset="0"/>
                <a:cs typeface="Times New Roman" panose="02020603050405020304" pitchFamily="18" charset="0"/>
              </a:rPr>
              <a:t> 21 tháng 3 </a:t>
            </a:r>
            <a:r>
              <a:rPr lang="en-US" altLang="vi-VN" sz="2000" b="1" dirty="0" err="1">
                <a:solidFill>
                  <a:srgbClr val="FF0000"/>
                </a:solidFill>
                <a:latin typeface="Times New Roman" panose="02020603050405020304" pitchFamily="18" charset="0"/>
                <a:cs typeface="Times New Roman" panose="02020603050405020304" pitchFamily="18" charset="0"/>
              </a:rPr>
              <a:t>năm</a:t>
            </a:r>
            <a:r>
              <a:rPr lang="en-US" altLang="vi-VN" sz="2000" b="1" dirty="0">
                <a:solidFill>
                  <a:srgbClr val="FF0000"/>
                </a:solidFill>
                <a:latin typeface="Times New Roman" panose="02020603050405020304" pitchFamily="18" charset="0"/>
                <a:cs typeface="Times New Roman" panose="02020603050405020304" pitchFamily="18" charset="0"/>
              </a:rPr>
              <a:t> 2023</a:t>
            </a:r>
          </a:p>
          <a:p>
            <a:pPr algn="ctr">
              <a:spcBef>
                <a:spcPct val="50000"/>
              </a:spcBef>
              <a:buFontTx/>
              <a:buNone/>
              <a:defRPr/>
            </a:pPr>
            <a:r>
              <a:rPr lang="en-US" altLang="vi-VN" sz="2000" b="1" u="sng" dirty="0">
                <a:solidFill>
                  <a:srgbClr val="FF0000"/>
                </a:solidFill>
                <a:latin typeface="Times New Roman" panose="02020603050405020304" pitchFamily="18" charset="0"/>
                <a:cs typeface="Times New Roman" panose="02020603050405020304" pitchFamily="18" charset="0"/>
              </a:rPr>
              <a:t>Lịch sử</a:t>
            </a:r>
          </a:p>
          <a:p>
            <a:pPr algn="ctr">
              <a:buNone/>
            </a:pPr>
            <a:r>
              <a:rPr lang="vi-VN" sz="2400" b="1" dirty="0">
                <a:solidFill>
                  <a:srgbClr val="FF0000"/>
                </a:solidFill>
              </a:rPr>
              <a:t>Thành thị ở thế kỉ XVI – XVII</a:t>
            </a:r>
            <a:endParaRPr lang="en-US" altLang="en-US" sz="1100" b="1" dirty="0">
              <a:solidFill>
                <a:srgbClr val="FF0000"/>
              </a:solidFill>
              <a:cs typeface="Times New Roman" panose="02020603050405020304" pitchFamily="18" charset="0"/>
            </a:endParaRPr>
          </a:p>
          <a:p>
            <a:pPr algn="ctr">
              <a:spcBef>
                <a:spcPct val="50000"/>
              </a:spcBef>
              <a:buFontTx/>
              <a:buNone/>
              <a:defRPr/>
            </a:pPr>
            <a:endParaRPr lang="en-US" altLang="vi-VN" sz="1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9312346-5E6F-1F6E-54E4-EB92257C6916}"/>
              </a:ext>
            </a:extLst>
          </p:cNvPr>
          <p:cNvSpPr/>
          <p:nvPr/>
        </p:nvSpPr>
        <p:spPr>
          <a:xfrm>
            <a:off x="3657600" y="2781300"/>
            <a:ext cx="3581400" cy="519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GV: </a:t>
            </a:r>
            <a:r>
              <a:rPr lang="en-US" dirty="0" err="1"/>
              <a:t>Phạm</a:t>
            </a:r>
            <a:r>
              <a:rPr lang="en-US" dirty="0"/>
              <a:t> </a:t>
            </a:r>
            <a:r>
              <a:rPr lang="en-US" dirty="0" err="1"/>
              <a:t>Thị</a:t>
            </a:r>
            <a:r>
              <a:rPr lang="en-US" dirty="0"/>
              <a:t> </a:t>
            </a:r>
            <a:r>
              <a:rPr lang="en-US" dirty="0" err="1"/>
              <a:t>Ngân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val="20000"/>
                    </a:ext>
                  </a:extLst>
                </a:gridCol>
                <a:gridCol w="25317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a:latin typeface="Times New Roman" pitchFamily="18" charset="0"/>
                <a:cs typeface="Times New Roman" pitchFamily="18" charset="0"/>
              </a:rPr>
              <a:t>Là dân địa phương và các nhà buôn Nhật Bản.</a:t>
            </a: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được. Buôn bán nhiều mặt hàng: tơ, lụa, vóc, nhiễu </a:t>
            </a: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 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Thăng</a:t>
            </a:r>
            <a:r>
              <a:rPr lang="en-US" sz="2400" dirty="0">
                <a:solidFill>
                  <a:srgbClr val="002060"/>
                </a:solidFill>
                <a:latin typeface="Times New Roman" pitchFamily="18" charset="0"/>
                <a:cs typeface="Times New Roman" pitchFamily="18" charset="0"/>
              </a:rPr>
              <a:t> Long ở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kỉ</a:t>
            </a:r>
            <a:r>
              <a:rPr lang="en-US" sz="2400" dirty="0">
                <a:solidFill>
                  <a:srgbClr val="002060"/>
                </a:solidFill>
                <a:latin typeface="Times New Roman" pitchFamily="18" charset="0"/>
                <a:cs typeface="Times New Roman" pitchFamily="18" charset="0"/>
              </a:rPr>
              <a:t> XVI- XVII (</a:t>
            </a:r>
            <a:r>
              <a:rPr lang="en-US" sz="2400" dirty="0" err="1">
                <a:solidFill>
                  <a:srgbClr val="002060"/>
                </a:solidFill>
                <a:latin typeface="Times New Roman" pitchFamily="18" charset="0"/>
                <a:cs typeface="Times New Roman" pitchFamily="18" charset="0"/>
              </a:rPr>
              <a:t>tranh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320678730"/>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Cửa hiệu Đức Hòa- Phố Hàng Đào</a:t>
            </a: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Ngang</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33500"/>
            <a:ext cx="8153400" cy="1207421"/>
          </a:xfrm>
          <a:prstGeom prst="rect">
            <a:avLst/>
          </a:prstGeom>
        </p:spPr>
        <p:txBody>
          <a:bodyPr wrap="square" lIns="98465" tIns="49232" rIns="98465" bIns="49232">
            <a:spAutoFit/>
          </a:bodyPr>
          <a:lstStyle/>
          <a:p>
            <a:r>
              <a:rPr lang="en-US" sz="3400" b="1" i="1" u="sng" dirty="0" err="1">
                <a:solidFill>
                  <a:srgbClr val="C00000"/>
                </a:solidFill>
                <a:latin typeface="Times New Roman" pitchFamily="18" charset="0"/>
                <a:cs typeface="Times New Roman" pitchFamily="18" charset="0"/>
              </a:rPr>
              <a:t>Câu</a:t>
            </a:r>
            <a:r>
              <a:rPr lang="en-US" sz="3400" b="1" i="1" u="sng" dirty="0">
                <a:solidFill>
                  <a:srgbClr val="C00000"/>
                </a:solidFill>
                <a:latin typeface="Times New Roman" pitchFamily="18" charset="0"/>
                <a:cs typeface="Times New Roman" pitchFamily="18" charset="0"/>
              </a:rPr>
              <a:t> </a:t>
            </a:r>
            <a:r>
              <a:rPr lang="en-US" sz="3400" b="1" i="1" u="sng" dirty="0" err="1">
                <a:solidFill>
                  <a:srgbClr val="C00000"/>
                </a:solidFill>
                <a:latin typeface="Times New Roman" pitchFamily="18" charset="0"/>
                <a:cs typeface="Times New Roman" pitchFamily="18" charset="0"/>
              </a:rPr>
              <a:t>hỏi</a:t>
            </a:r>
            <a:r>
              <a:rPr lang="en-US" sz="3400" b="1" i="1" u="sng" dirty="0">
                <a:solidFill>
                  <a:srgbClr val="C00000"/>
                </a:solidFill>
                <a:latin typeface="Times New Roman" pitchFamily="18" charset="0"/>
                <a:cs typeface="Times New Roman" pitchFamily="18" charset="0"/>
              </a:rPr>
              <a:t>:</a:t>
            </a:r>
            <a:r>
              <a:rPr lang="en-US" sz="3400" b="1" i="1" dirty="0">
                <a:solidFill>
                  <a:srgbClr val="C00000"/>
                </a:solidFill>
                <a:latin typeface="Times New Roman" pitchFamily="18" charset="0"/>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kết quả của cuộc khẩn hoang và ý nghĩa của nó?</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6400" y="571500"/>
            <a:ext cx="5638800" cy="707886"/>
          </a:xfrm>
          <a:prstGeom prst="rect">
            <a:avLst/>
          </a:prstGeom>
        </p:spPr>
        <p:txBody>
          <a:bodyPr wrap="square">
            <a:spAutoFit/>
          </a:bodyPr>
          <a:lstStyle/>
          <a:p>
            <a:pPr>
              <a:defRPr/>
            </a:pPr>
            <a:r>
              <a:rPr lang="en-US" altLang="en-US" sz="4000" b="1" kern="0">
                <a:solidFill>
                  <a:srgbClr val="C00000"/>
                </a:solidFill>
                <a:latin typeface="HP001 4 hàng" panose="020B0603050302020204" pitchFamily="34" charset="-93"/>
                <a:ea typeface="HP001"/>
                <a:cs typeface="Times New Roman" panose="02020603050405020304" pitchFamily="18" charset="0"/>
              </a:rPr>
              <a:t>         </a:t>
            </a:r>
            <a:r>
              <a:rPr lang="en-US" altLang="en-US" sz="4000" b="1" kern="0">
                <a:solidFill>
                  <a:srgbClr val="C00000"/>
                </a:solidFill>
                <a:latin typeface="Times New Roman" pitchFamily="18" charset="0"/>
                <a:ea typeface="HP001"/>
                <a:cs typeface="Times New Roman" pitchFamily="18" charset="0"/>
              </a:rPr>
              <a:t>Khởi động</a:t>
            </a:r>
            <a:endParaRPr lang="en-US" altLang="en-US" sz="4000" b="1" kern="0" dirty="0">
              <a:solidFill>
                <a:srgbClr val="C00000"/>
              </a:solidFill>
              <a:latin typeface="Times New Roman" pitchFamily="18" charset="0"/>
              <a:ea typeface="HP001"/>
              <a:cs typeface="Times New Roman" pitchFamily="18" charset="0"/>
            </a:endParaRPr>
          </a:p>
        </p:txBody>
      </p:sp>
    </p:spTree>
    <p:extLst>
      <p:ext uri="{BB962C8B-B14F-4D97-AF65-F5344CB8AC3E}">
        <p14:creationId xmlns:p14="http://schemas.microsoft.com/office/powerpoint/2010/main" val="4138819396"/>
      </p:ext>
    </p:extLst>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p>
          <a:p>
            <a:pPr algn="ctr">
              <a:lnSpc>
                <a:spcPct val="150000"/>
              </a:lnSpc>
              <a:defRPr/>
            </a:pPr>
            <a:r>
              <a:rPr lang="en-US" sz="3200" b="1" ker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Em có nhận xét gì về dân số của các thành thị nước ta thế kỉ XVI- XVII</a:t>
            </a:r>
            <a:r>
              <a:rPr lang="vi-VN" sz="280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thế 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quy mô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cảnh hoạt động buôn bán sôi động ở các thành thị nói 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a:solidFill>
                  <a:srgbClr val="002060"/>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Qua 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2240731715"/>
      </p:ext>
    </p:extLst>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Làm gì để xây dựng quê hương đất nước và giữ gìn các khu di tích cổ mà ông cha để lại?</a:t>
            </a:r>
          </a:p>
        </p:txBody>
      </p:sp>
    </p:spTree>
    <p:extLst>
      <p:ext uri="{BB962C8B-B14F-4D97-AF65-F5344CB8AC3E}">
        <p14:creationId xmlns:p14="http://schemas.microsoft.com/office/powerpoint/2010/main" val="1821747492"/>
      </p:ext>
    </p:extLst>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a:solidFill>
                  <a:srgbClr val="002060"/>
                </a:solidFill>
                <a:latin typeface="Times New Roman" pitchFamily="18" charset="0"/>
                <a:cs typeface="Times New Roman" pitchFamily="18" charset="0"/>
              </a:rPr>
              <a:t>- Vào thế kỉ XVI-XVII, một số thành thị ở nước ta trở nên phồn thịnh.</a:t>
            </a:r>
          </a:p>
          <a:p>
            <a:pPr algn="just">
              <a:lnSpc>
                <a:spcPct val="150000"/>
              </a:lnSpc>
            </a:pPr>
            <a:r>
              <a:rPr lang="en-US" sz="3200">
                <a:solidFill>
                  <a:srgbClr val="002060"/>
                </a:solidFill>
                <a:latin typeface="Times New Roman" pitchFamily="18" charset="0"/>
                <a:cs typeface="Times New Roman" pitchFamily="18" charset="0"/>
              </a:rPr>
              <a:t>- Thăng Long, Phố Hiến, Hội An là những thành thị nổi tiếng thời đó.</a:t>
            </a: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a:solidFill>
                  <a:srgbClr val="C00000"/>
                </a:solidFill>
                <a:latin typeface="Times New Roman" pitchFamily="18" charset="0"/>
                <a:cs typeface="Times New Roman" pitchFamily="18" charset="0"/>
              </a:rPr>
              <a:t>KẾT LUẬN</a:t>
            </a:r>
          </a:p>
        </p:txBody>
      </p:sp>
      <p:sp>
        <p:nvSpPr>
          <p:cNvPr id="4" name="Right Arrow 3">
            <a:hlinkClick r:id="" action="ppaction://noaction"/>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trị, quân sự.</a:t>
            </a: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Ở</a:t>
            </a:r>
            <a:r>
              <a:rPr lang="vi-VN" sz="2800">
                <a:solidFill>
                  <a:srgbClr val="C00000"/>
                </a:solidFill>
                <a:latin typeface="Times New Roman" pitchFamily="18" charset="0"/>
                <a:cs typeface="Times New Roman" pitchFamily="18" charset="0"/>
              </a:rPr>
              <a:t> thế kỉ XVI- XVII</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nước ta có những thành thị nào nổi tiếng?</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Thành thị ở thế kỉ XVI -XVII</a:t>
            </a: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Phố Hiến</a:t>
            </a:r>
          </a:p>
          <a:p>
            <a:pPr algn="ctr"/>
            <a:r>
              <a:rPr lang="en-US" sz="3200">
                <a:solidFill>
                  <a:srgbClr val="002060"/>
                </a:solidFill>
                <a:latin typeface="Times New Roman" pitchFamily="18" charset="0"/>
                <a:cs typeface="Times New Roman" pitchFamily="18" charset="0"/>
              </a:rPr>
              <a:t>(Hưng Yên)</a:t>
            </a: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Hội An</a:t>
            </a:r>
          </a:p>
          <a:p>
            <a:pPr algn="ctr"/>
            <a:r>
              <a:rPr lang="en-US" sz="3200">
                <a:solidFill>
                  <a:srgbClr val="002060"/>
                </a:solidFill>
                <a:latin typeface="Times New Roman" pitchFamily="18" charset="0"/>
                <a:cs typeface="Times New Roman" pitchFamily="18" charset="0"/>
              </a:rPr>
              <a:t>(Quảng Nam)</a:t>
            </a: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Quan sát và xác định vị trí của 3 thành thị Thăng Long, Phố Hiến, Hội An trên lược đồ.</a:t>
            </a: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Thăng</a:t>
              </a:r>
              <a:r>
                <a:rPr lang="en-US" dirty="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Phố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a:solidFill>
                    <a:srgbClr val="0000FF"/>
                  </a:solidFill>
                  <a:latin typeface="Times New Roman" pitchFamily="18" charset="0"/>
                  <a:cs typeface="Times New Roman" pitchFamily="18" charset="0"/>
                </a:rPr>
                <a:t>Hội</a:t>
              </a:r>
              <a:r>
                <a:rPr lang="en-US" sz="1400" dirty="0">
                  <a:solidFill>
                    <a:srgbClr val="0000FF"/>
                  </a:solidFill>
                  <a:latin typeface="Times New Roman" pitchFamily="18" charset="0"/>
                  <a:cs typeface="Times New Roman" pitchFamily="18" charset="0"/>
                </a:rPr>
                <a:t> An</a:t>
              </a: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Vịnh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Sông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0000FF"/>
                  </a:solidFill>
                  <a:latin typeface="Times New Roman" pitchFamily="18" charset="0"/>
                  <a:cs typeface="Times New Roman" pitchFamily="18" charset="0"/>
                </a:rPr>
                <a:t>LƯỢC ĐỒ CÁC THÀNH THỊ VIỆT NAM THẾ KỈ XVI- XVII</a:t>
              </a: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Thành thị nào nằm ở Đàng Ngoài và thành thị nào nằm ở Đàng Trong.</a:t>
            </a: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Thành thị ở thế kỉ XVI -XVII</a:t>
            </a: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Phố Hiến</a:t>
            </a:r>
          </a:p>
          <a:p>
            <a:pPr algn="ctr"/>
            <a:r>
              <a:rPr lang="en-US" sz="3200">
                <a:latin typeface="Times New Roman" pitchFamily="18" charset="0"/>
                <a:cs typeface="Times New Roman" pitchFamily="18" charset="0"/>
              </a:rPr>
              <a:t>(Hưng Yên)</a:t>
            </a: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Hội An</a:t>
            </a:r>
          </a:p>
          <a:p>
            <a:pPr algn="ctr"/>
            <a:r>
              <a:rPr lang="en-US" sz="3200">
                <a:latin typeface="Times New Roman" pitchFamily="18" charset="0"/>
                <a:cs typeface="Times New Roman" pitchFamily="18" charset="0"/>
              </a:rPr>
              <a:t>(Quảng Nam)</a:t>
            </a: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Ngoài</a:t>
            </a: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Trong</a:t>
            </a: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a:solidFill>
                  <a:srgbClr val="002060"/>
                </a:solidFill>
                <a:latin typeface="Times New Roman" pitchFamily="18" charset="0"/>
                <a:cs typeface="Times New Roman" pitchFamily="18" charset="0"/>
              </a:rPr>
              <a:t>Dựa</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vào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sau</a:t>
            </a:r>
            <a:r>
              <a:rPr lang="vi-VN" sz="2800" b="1" kern="0" dirty="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TotalTime>
  <Words>922</Words>
  <Application>Microsoft Office PowerPoint</Application>
  <PresentationFormat>On-screen Show (16:10)</PresentationFormat>
  <Paragraphs>119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.VnTime</vt:lpstr>
      <vt:lpstr>Arial</vt:lpstr>
      <vt:lpstr>Calibri</vt:lpstr>
      <vt:lpstr>HP001 4 hàng</vt:lpstr>
      <vt:lpstr>Times New Roman</vt:lpstr>
      <vt:lpstr>Verdana</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ADMIN</cp:lastModifiedBy>
  <cp:revision>107</cp:revision>
  <dcterms:created xsi:type="dcterms:W3CDTF">2006-08-16T00:00:00Z</dcterms:created>
  <dcterms:modified xsi:type="dcterms:W3CDTF">2023-03-16T03:49:56Z</dcterms:modified>
</cp:coreProperties>
</file>