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6" r:id="rId1"/>
  </p:sldMasterIdLst>
  <p:notesMasterIdLst>
    <p:notesMasterId r:id="rId20"/>
  </p:notesMasterIdLst>
  <p:sldIdLst>
    <p:sldId id="364" r:id="rId2"/>
    <p:sldId id="315" r:id="rId3"/>
    <p:sldId id="357" r:id="rId4"/>
    <p:sldId id="366" r:id="rId5"/>
    <p:sldId id="365" r:id="rId6"/>
    <p:sldId id="331" r:id="rId7"/>
    <p:sldId id="359" r:id="rId8"/>
    <p:sldId id="361" r:id="rId9"/>
    <p:sldId id="332" r:id="rId10"/>
    <p:sldId id="363" r:id="rId11"/>
    <p:sldId id="336" r:id="rId12"/>
    <p:sldId id="333" r:id="rId13"/>
    <p:sldId id="334" r:id="rId14"/>
    <p:sldId id="335" r:id="rId15"/>
    <p:sldId id="367" r:id="rId16"/>
    <p:sldId id="368" r:id="rId17"/>
    <p:sldId id="369" r:id="rId18"/>
    <p:sldId id="370" r:id="rId19"/>
  </p:sldIdLst>
  <p:sldSz cx="6858000" cy="5143500"/>
  <p:notesSz cx="6858000" cy="9144000"/>
  <p:embeddedFontLst>
    <p:embeddedFont>
      <p:font typeface="Montserrat" panose="02000505000000020004" pitchFamily="2" charset="0"/>
      <p:regular r:id="rId21"/>
      <p:bold r:id="rId22"/>
      <p:italic r:id="rId23"/>
      <p:boldItalic r:id="rId24"/>
    </p:embeddedFont>
    <p:embeddedFont>
      <p:font typeface="HP001 5 hàng" panose="020B0604020202020204" charset="0"/>
      <p:regular r:id="rId25"/>
      <p:bold r:id="rId26"/>
    </p:embeddedFont>
    <p:embeddedFont>
      <p:font typeface="Kalam" panose="020B0604020202020204" charset="0"/>
      <p:regular r:id="rId27"/>
      <p:bold r:id="rId28"/>
    </p:embeddedFont>
    <p:embeddedFont>
      <p:font typeface="HP001 4 hàng" panose="020B0604020202020204" charset="0"/>
      <p:regular r:id="rId29"/>
      <p:bold r:id="rId30"/>
    </p:embeddedFont>
    <p:embeddedFont>
      <p:font typeface="HP001 4H" panose="020B0603050302020204" pitchFamily="34" charset="0"/>
      <p:regular r:id="rId31"/>
      <p:bold r:id="rId32"/>
    </p:embeddedFont>
  </p:embeddedFontLst>
  <p:custDataLst>
    <p:tags r:id="rId33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479D"/>
    <a:srgbClr val="000000"/>
    <a:srgbClr val="EF5F5F"/>
    <a:srgbClr val="B7D574"/>
    <a:srgbClr val="FFAB40"/>
    <a:srgbClr val="FFFFFF"/>
    <a:srgbClr val="EB54E9"/>
    <a:srgbClr val="8AB036"/>
    <a:srgbClr val="3B64AC"/>
    <a:srgbClr val="F744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68" autoAdjust="0"/>
    <p:restoredTop sz="94615"/>
  </p:normalViewPr>
  <p:slideViewPr>
    <p:cSldViewPr snapToGrid="0">
      <p:cViewPr varScale="1">
        <p:scale>
          <a:sx n="92" d="100"/>
          <a:sy n="92" d="100"/>
        </p:scale>
        <p:origin x="1278" y="72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21" Type="http://schemas.openxmlformats.org/officeDocument/2006/relationships/font" Target="fonts/font1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1995831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CD6A86-94E1-4EDB-A4E9-C9B1DB95CE4F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933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Phần</a:t>
            </a:r>
            <a:r>
              <a:rPr lang="en-US" baseline="0" dirty="0"/>
              <a:t> </a:t>
            </a:r>
            <a:r>
              <a:rPr lang="en-US" baseline="0" dirty="0" err="1"/>
              <a:t>mềm</a:t>
            </a:r>
            <a:r>
              <a:rPr lang="en-US" baseline="0" dirty="0"/>
              <a:t> </a:t>
            </a:r>
            <a:r>
              <a:rPr lang="en-US" baseline="0" dirty="0" err="1"/>
              <a:t>classkick</a:t>
            </a:r>
            <a:r>
              <a:rPr lang="en-US" baseline="0" dirty="0"/>
              <a:t> – </a:t>
            </a:r>
            <a:r>
              <a:rPr lang="en-US" baseline="0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7C6C48E0-2FBA-4B2F-8B39-BAF861F8B45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8579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Phần</a:t>
            </a:r>
            <a:r>
              <a:rPr lang="en-US" baseline="0" dirty="0"/>
              <a:t> </a:t>
            </a:r>
            <a:r>
              <a:rPr lang="en-US" baseline="0" dirty="0" err="1"/>
              <a:t>mềm</a:t>
            </a:r>
            <a:r>
              <a:rPr lang="en-US" baseline="0" dirty="0"/>
              <a:t> </a:t>
            </a:r>
            <a:r>
              <a:rPr lang="en-US" baseline="0" dirty="0" err="1"/>
              <a:t>classkick</a:t>
            </a:r>
            <a:r>
              <a:rPr lang="en-US" baseline="0" dirty="0"/>
              <a:t> – </a:t>
            </a:r>
            <a:r>
              <a:rPr lang="en-US" baseline="0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7C6C48E0-2FBA-4B2F-8B39-BAF861F8B45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2201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Phần</a:t>
            </a:r>
            <a:r>
              <a:rPr lang="en-US" baseline="0" dirty="0"/>
              <a:t> </a:t>
            </a:r>
            <a:r>
              <a:rPr lang="en-US" baseline="0" dirty="0" err="1"/>
              <a:t>mềm</a:t>
            </a:r>
            <a:r>
              <a:rPr lang="en-US" baseline="0" dirty="0"/>
              <a:t> </a:t>
            </a:r>
            <a:r>
              <a:rPr lang="en-US" baseline="0" dirty="0" err="1"/>
              <a:t>classkick</a:t>
            </a:r>
            <a:r>
              <a:rPr lang="en-US" baseline="0" dirty="0"/>
              <a:t> – </a:t>
            </a:r>
            <a:r>
              <a:rPr lang="en-US" baseline="0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7C6C48E0-2FBA-4B2F-8B39-BAF861F8B45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0836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32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30935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628458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A90778-FD6A-40F4-A368-E25F7AF8CA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841772"/>
            <a:ext cx="51435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58A7FDC-F702-4802-B2A9-967831A47B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2701528"/>
            <a:ext cx="51435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3D20503-3780-40EA-B21F-DC3C1FDFE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2022/2/7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5850C3F-E4FA-4B4A-9DEF-26902A3D6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F998897-C6FE-4FEB-B8AD-AC6E46DF2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9162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639B58-E9A9-4E5B-8675-D220511DD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2A3A9B5-0BCA-4364-AAED-F89099EC6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48A98A-4FCE-42D0-A2D1-F2BF8D5F4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2022/2/7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531CB1-8E0F-41C9-8C45-E6F609050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73D3C7-0FA6-4E51-9224-B3032E1C9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8823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0" y="25658"/>
            <a:ext cx="193154" cy="5061369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/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/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6723416" y="317293"/>
            <a:ext cx="148565" cy="4804239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/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/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/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206825" y="1"/>
            <a:ext cx="6732565" cy="285425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/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/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/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/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112723" y="4918299"/>
            <a:ext cx="6454185" cy="225202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/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/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8580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437032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6.GIF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6" Type="http://schemas.openxmlformats.org/officeDocument/2006/relationships/image" Target="../media/image15.GIF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video" Target="../media/media2.mp4"/><Relationship Id="rId2" Type="http://schemas.microsoft.com/office/2007/relationships/media" Target="../media/media2.mp4"/><Relationship Id="rId1" Type="http://schemas.openxmlformats.org/officeDocument/2006/relationships/tags" Target="../tags/tag6.xml"/><Relationship Id="rId5" Type="http://schemas.openxmlformats.org/officeDocument/2006/relationships/image" Target="../media/image30.png"/><Relationship Id="rId4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microsoft.com/office/2007/relationships/hdphoto" Target="../media/hdphoto2.wdp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microsoft.com/office/2007/relationships/hdphoto" Target="../media/hdphoto2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22.png"/><Relationship Id="rId5" Type="http://schemas.microsoft.com/office/2007/relationships/hdphoto" Target="../media/hdphoto3.wdp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mp4"/><Relationship Id="rId2" Type="http://schemas.microsoft.com/office/2007/relationships/media" Target="../media/media1.mp4"/><Relationship Id="rId1" Type="http://schemas.openxmlformats.org/officeDocument/2006/relationships/tags" Target="../tags/tag5.xml"/><Relationship Id="rId5" Type="http://schemas.openxmlformats.org/officeDocument/2006/relationships/image" Target="../media/image29.png"/><Relationship Id="rId4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642938"/>
            <a:ext cx="6858000" cy="3857625"/>
          </a:xfrm>
          <a:prstGeom prst="rect">
            <a:avLst/>
          </a:prstGeom>
          <a:noFill/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956" y="1533476"/>
            <a:ext cx="4955510" cy="108885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186" y="2980615"/>
            <a:ext cx="6555621" cy="467436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257175" lvl="1" algn="ctr" defTabSz="257175" fontAlgn="base">
              <a:buClrTx/>
              <a:defRPr/>
            </a:pPr>
            <a:r>
              <a:rPr lang="en-US" altLang="zh-CN" sz="2700" b="1" i="1" kern="1200" dirty="0" err="1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latin typeface="UTM Cookies"/>
                <a:ea typeface="字魂17号-萌趣果冻体"/>
                <a:cs typeface="+mj-lt"/>
                <a:sym typeface="+mn-ea"/>
              </a:rPr>
              <a:t>Chào</a:t>
            </a:r>
            <a:r>
              <a:rPr lang="en-US" altLang="zh-CN" sz="2700" b="1" i="1" kern="1200" dirty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latin typeface="UTM Cookies"/>
                <a:ea typeface="字魂17号-萌趣果冻体"/>
                <a:cs typeface="+mj-lt"/>
                <a:sym typeface="+mn-ea"/>
              </a:rPr>
              <a:t> </a:t>
            </a:r>
            <a:r>
              <a:rPr lang="en-US" altLang="zh-CN" sz="2700" b="1" i="1" kern="1200" dirty="0" err="1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latin typeface="UTM Cookies"/>
                <a:ea typeface="字魂17号-萌趣果冻体"/>
                <a:cs typeface="+mj-lt"/>
                <a:sym typeface="+mn-ea"/>
              </a:rPr>
              <a:t>mừng</a:t>
            </a:r>
            <a:r>
              <a:rPr lang="en-US" altLang="zh-CN" sz="2700" b="1" i="1" kern="1200" dirty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latin typeface="UTM Cookies"/>
                <a:ea typeface="字魂17号-萌趣果冻体"/>
                <a:cs typeface="+mj-lt"/>
                <a:sym typeface="+mn-ea"/>
              </a:rPr>
              <a:t> </a:t>
            </a:r>
            <a:r>
              <a:rPr lang="en-US" altLang="zh-CN" sz="2700" b="1" i="1" kern="1200" dirty="0" err="1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latin typeface="UTM Cookies"/>
                <a:ea typeface="字魂17号-萌趣果冻体"/>
                <a:cs typeface="+mj-lt"/>
                <a:sym typeface="+mn-ea"/>
              </a:rPr>
              <a:t>các</a:t>
            </a:r>
            <a:r>
              <a:rPr lang="en-US" altLang="zh-CN" sz="2700" b="1" i="1" kern="1200" dirty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latin typeface="UTM Cookies"/>
                <a:ea typeface="字魂17号-萌趣果冻体"/>
                <a:cs typeface="+mj-lt"/>
                <a:sym typeface="+mn-ea"/>
              </a:rPr>
              <a:t> </a:t>
            </a:r>
            <a:r>
              <a:rPr lang="en-US" altLang="zh-CN" sz="2700" b="1" i="1" kern="1200" dirty="0" err="1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latin typeface="UTM Cookies"/>
                <a:ea typeface="字魂17号-萌趣果冻体"/>
                <a:cs typeface="+mj-lt"/>
                <a:sym typeface="+mn-ea"/>
              </a:rPr>
              <a:t>em</a:t>
            </a:r>
            <a:r>
              <a:rPr lang="en-US" altLang="zh-CN" sz="2700" b="1" i="1" kern="1200" dirty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latin typeface="UTM Cookies"/>
                <a:ea typeface="字魂17号-萌趣果冻体"/>
                <a:cs typeface="+mj-lt"/>
                <a:sym typeface="+mn-ea"/>
              </a:rPr>
              <a:t> </a:t>
            </a:r>
            <a:r>
              <a:rPr lang="en-US" altLang="zh-CN" sz="2700" b="1" i="1" kern="1200" dirty="0" err="1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latin typeface="UTM Cookies"/>
                <a:ea typeface="字魂17号-萌趣果冻体"/>
                <a:cs typeface="+mj-lt"/>
                <a:sym typeface="+mn-ea"/>
              </a:rPr>
              <a:t>đến</a:t>
            </a:r>
            <a:r>
              <a:rPr lang="en-US" altLang="zh-CN" sz="2700" b="1" i="1" kern="1200" dirty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latin typeface="UTM Cookies"/>
                <a:ea typeface="字魂17号-萌趣果冻体"/>
                <a:cs typeface="+mj-lt"/>
                <a:sym typeface="+mn-ea"/>
              </a:rPr>
              <a:t> </a:t>
            </a:r>
            <a:r>
              <a:rPr lang="en-US" altLang="zh-CN" sz="2700" b="1" i="1" kern="1200" dirty="0" err="1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latin typeface="UTM Cookies"/>
                <a:ea typeface="字魂17号-萌趣果冻体"/>
                <a:cs typeface="+mj-lt"/>
                <a:sym typeface="+mn-ea"/>
              </a:rPr>
              <a:t>với</a:t>
            </a:r>
            <a:r>
              <a:rPr lang="en-US" altLang="zh-CN" sz="2700" b="1" i="1" kern="1200" dirty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latin typeface="UTM Cookies"/>
                <a:ea typeface="字魂17号-萌趣果冻体"/>
                <a:cs typeface="+mj-lt"/>
                <a:sym typeface="+mn-ea"/>
              </a:rPr>
              <a:t> </a:t>
            </a:r>
            <a:r>
              <a:rPr lang="en-US" altLang="zh-CN" sz="2700" b="1" i="1" kern="1200" dirty="0" err="1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latin typeface="UTM Cookies"/>
                <a:ea typeface="字魂17号-萌趣果冻体"/>
                <a:cs typeface="+mj-lt"/>
                <a:sym typeface="+mn-ea"/>
              </a:rPr>
              <a:t>tiết</a:t>
            </a:r>
            <a:r>
              <a:rPr lang="en-US" altLang="zh-CN" sz="2700" b="1" i="1" kern="1200" dirty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latin typeface="UTM Cookies"/>
                <a:ea typeface="字魂17号-萌趣果冻体"/>
                <a:cs typeface="+mj-lt"/>
                <a:sym typeface="+mn-ea"/>
              </a:rPr>
              <a:t> </a:t>
            </a:r>
            <a:r>
              <a:rPr lang="en-US" altLang="zh-CN" sz="2700" b="1" i="1" kern="1200" dirty="0" err="1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latin typeface="UTM Cookies"/>
                <a:ea typeface="字魂17号-萌趣果冻体"/>
                <a:cs typeface="+mj-lt"/>
                <a:sym typeface="+mn-ea"/>
              </a:rPr>
              <a:t>Tiếng</a:t>
            </a:r>
            <a:r>
              <a:rPr lang="en-US" altLang="zh-CN" sz="2700" b="1" i="1" kern="1200" dirty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latin typeface="UTM Cookies"/>
                <a:ea typeface="字魂17号-萌趣果冻体"/>
                <a:cs typeface="+mj-lt"/>
                <a:sym typeface="+mn-ea"/>
              </a:rPr>
              <a:t> </a:t>
            </a:r>
            <a:r>
              <a:rPr lang="en-US" altLang="zh-CN" sz="2700" b="1" i="1" kern="1200" dirty="0" err="1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latin typeface="UTM Cookies"/>
                <a:ea typeface="字魂17号-萌趣果冻体"/>
                <a:cs typeface="+mj-lt"/>
                <a:sym typeface="+mn-ea"/>
              </a:rPr>
              <a:t>Việt</a:t>
            </a:r>
            <a:endParaRPr lang="en-US" altLang="zh-CN" sz="2700" b="1" i="1" kern="1200" dirty="0">
              <a:ln w="12700">
                <a:solidFill>
                  <a:srgbClr val="4F81BD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rgbClr val="4F81BD"/>
                </a:outerShdw>
              </a:effectLst>
              <a:latin typeface="UTM Cookies"/>
              <a:ea typeface="字魂17号-萌趣果冻体"/>
              <a:cs typeface="+mj-lt"/>
              <a:sym typeface="+mn-ea"/>
            </a:endParaRPr>
          </a:p>
        </p:txBody>
      </p:sp>
      <p:pic>
        <p:nvPicPr>
          <p:cNvPr id="9" name="Picture 158" descr="200712419435657_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783432" y="3258741"/>
            <a:ext cx="378619" cy="37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59" descr="10004015438746072987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1401862" flipH="1">
            <a:off x="7029451" y="3975906"/>
            <a:ext cx="744140" cy="744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0" descr="200712419435657_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7773591" y="2400300"/>
            <a:ext cx="400050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587169" y="3174527"/>
            <a:ext cx="719494" cy="764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587169" y="3194302"/>
            <a:ext cx="719494" cy="764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58" descr="200712419435657_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665284" y="3765780"/>
            <a:ext cx="378619" cy="37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8" descr="200712419435657_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393609" y="1888594"/>
            <a:ext cx="378619" cy="37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84381554"/>
      </p:ext>
    </p:extLst>
  </p:cSld>
  <p:clrMapOvr>
    <a:masterClrMapping/>
  </p:clrMapOvr>
  <p:transition spd="slow" advClick="0" advTm="12794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20" dur="4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0017 2.59259E-6 C -0.02673 -0.01605 -0.10139 -0.0784 -0.15885 -0.0963 C -0.21632 -0.1142 -0.27083 -0.10926 -0.34375 -0.10741 C -0.41684 -0.10556 -0.51319 -0.11389 -0.59635 -0.08519 C -0.67934 -0.05648 -0.73211 0.04074 -0.84323 0.06543 C -0.95434 0.09012 -1.17534 0.06358 -1.26267 0.06296 " pathEditMode="relative" rAng="0" ptsTypes="aaaaaa">
                                      <p:cBhvr>
                                        <p:cTn id="22" dur="4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125" y="-120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3.33333E-6 4.81481E-6 C -0.02066 -0.00093 -0.08525 -0.00031 -0.12361 -0.00463 C -0.16198 -0.00896 -0.16268 0.02283 -0.23073 -0.02624 C -0.29879 -0.07531 -0.4375 -0.19538 -0.53229 -0.29908 C -0.62726 -0.40278 -0.72934 -0.52717 -0.80104 -0.64908 C -0.87275 -0.77099 -0.92882 -0.95124 -0.9625 -1.03056 " pathEditMode="relative" rAng="0" ptsTypes="aaaaaa">
                                      <p:cBhvr>
                                        <p:cTn id="2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125" y="-5040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9800"/>
                                  </p:stCondLst>
                                  <p:childTnLst>
                                    <p:animMotion origin="layout" path="M -8.33333E-7 -4.19753E-6 C 0.0191 -0.00092 0.03837 0.00154 0.05729 -0.0037 C 0.0599 -0.00432 0.06198 -0.00833 0.06459 -0.00926 C 0.07118 -0.01142 0.07778 -0.01173 0.08438 -0.01296 C 0.10538 -0.02222 0.1257 -0.03518 0.14688 -0.04259 C 0.15452 -0.04846 0.16163 -0.05185 0.16875 -0.05926 C 0.17222 -0.06296 0.17917 -0.07037 0.17917 -0.07037 C 0.18195 -0.10895 0.18941 -0.11636 0.20417 -0.14259 C 0.21702 -0.16543 0.23212 -0.18271 0.24584 -0.2037 C 0.25278 -0.21451 0.26163 -0.22099 0.26875 -0.23148 C 0.27934 -0.24722 0.29358 -0.26204 0.30729 -0.26667 C 0.32031 -0.28055 0.33386 -0.29413 0.34792 -0.3037 C 0.35382 -0.30802 0.35643 -0.31265 0.3625 -0.31512 C 0.38212 -0.33858 0.40886 -0.35988 0.43229 -0.36667 C 0.4382 -0.37222 0.4434 -0.37438 0.45 -0.37623 C 0.46788 -0.38796 0.4875 -0.3963 0.50625 -0.40185 C 0.51997 -0.4142 0.53594 -0.41759 0.55104 -0.42253 C 0.56077 -0.43086 0.57205 -0.43333 0.58229 -0.44074 C 0.59254 -0.44784 0.60174 -0.46111 0.6125 -0.46481 C 0.62327 -0.47623 0.6408 -0.49815 0.64896 -0.51667 C 0.65399 -0.52809 0.65886 -0.53981 0.66459 -0.55 C 0.66684 -0.56234 0.66389 -0.54907 0.66875 -0.56111 C 0.67379 -0.57376 0.67899 -0.6037 0.68542 -0.61111 C 0.6875 -0.62037 0.6882 -0.62438 0.69271 -0.62963 C 0.69757 -0.65586 0.71511 -0.68518 0.72604 -0.70185 C 0.73195 -0.7108 0.73403 -0.71883 0.74167 -0.72407 C 0.75104 -0.74599 0.73872 -0.72037 0.74896 -0.73333 C 0.75035 -0.73518 0.7507 -0.73858 0.75209 -0.74074 C 0.75486 -0.74537 0.75868 -0.74784 0.76146 -0.75185 C 0.76771 -0.76142 0.77344 -0.77284 0.78021 -0.78148 C 0.78715 -0.79012 0.79011 -0.78951 0.79688 -0.7963 C 0.80278 -0.80216 0.80834 -0.80926 0.81459 -0.81481 C 0.81684 -0.82099 0.82292 -0.83148 0.82292 -0.83148 C 0.82639 -0.85 0.8316 -0.84753 0.83542 -0.86111 " pathEditMode="relative" ptsTypes="fffffffffffffffffffffffffffffffffA">
                                      <p:cBhvr>
                                        <p:cTn id="31" dur="5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15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38" dur="4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40" dur="4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495074-CD09-4CB2-8F23-DB3380F67003}"/>
              </a:ext>
            </a:extLst>
          </p:cNvPr>
          <p:cNvSpPr txBox="1"/>
          <p:nvPr/>
        </p:nvSpPr>
        <p:spPr>
          <a:xfrm>
            <a:off x="717269" y="333140"/>
            <a:ext cx="5365827" cy="750668"/>
          </a:xfrm>
          <a:prstGeom prst="rect">
            <a:avLst/>
          </a:prstGeom>
          <a:noFill/>
        </p:spPr>
        <p:txBody>
          <a:bodyPr wrap="square" lIns="57607" tIns="28804" rIns="57607" bIns="28804" rtlCol="0">
            <a:spAutoFit/>
          </a:bodyPr>
          <a:lstStyle/>
          <a:p>
            <a:pPr algn="ctr" defTabSz="768077">
              <a:lnSpc>
                <a:spcPct val="150000"/>
              </a:lnSpc>
              <a:defRPr/>
            </a:pPr>
            <a:r>
              <a:rPr lang="en-US" sz="2200" b="1" dirty="0">
                <a:solidFill>
                  <a:srgbClr val="FFAB4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Viết chữ </a:t>
            </a:r>
            <a:r>
              <a:rPr lang="en-US" sz="2200" b="1">
                <a:solidFill>
                  <a:srgbClr val="FFAB4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hoa </a:t>
            </a:r>
            <a:r>
              <a:rPr lang="en-US" sz="3000" b="1" dirty="0">
                <a:solidFill>
                  <a:srgbClr val="FFAB40">
                    <a:lumMod val="50000"/>
                  </a:srgbClr>
                </a:solidFill>
                <a:latin typeface="HP001 4 hàng" panose="020B0603050302020204" pitchFamily="34" charset="0"/>
              </a:rPr>
              <a:t>S</a:t>
            </a:r>
            <a:r>
              <a:rPr lang="en-US" sz="3000" smtClean="0">
                <a:solidFill>
                  <a:srgbClr val="FFAB40">
                    <a:lumMod val="50000"/>
                  </a:srgbClr>
                </a:solidFill>
                <a:latin typeface="HP001 5 hàng" panose="020B0603050302020204" pitchFamily="34" charset="0"/>
              </a:rPr>
              <a:t> </a:t>
            </a:r>
            <a:r>
              <a:rPr lang="en-US" sz="2200" dirty="0">
                <a:solidFill>
                  <a:srgbClr val="FFAB4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200" dirty="0" err="1">
                <a:solidFill>
                  <a:srgbClr val="FFAB4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Cỡ</a:t>
            </a:r>
            <a:r>
              <a:rPr lang="en-US" sz="2200" dirty="0">
                <a:solidFill>
                  <a:srgbClr val="FFAB4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AB4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200" dirty="0">
                <a:solidFill>
                  <a:srgbClr val="FFAB4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200" b="1" dirty="0">
              <a:solidFill>
                <a:srgbClr val="FFAB40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3251" y="2027538"/>
            <a:ext cx="2703491" cy="981500"/>
          </a:xfrm>
          <a:prstGeom prst="rect">
            <a:avLst/>
          </a:prstGeom>
          <a:noFill/>
        </p:spPr>
        <p:txBody>
          <a:bodyPr wrap="square" lIns="57607" tIns="28804" rIns="57607" bIns="28804" rtlCol="0">
            <a:spAutoFit/>
          </a:bodyPr>
          <a:lstStyle/>
          <a:p>
            <a:pPr defTabSz="768077">
              <a:lnSpc>
                <a:spcPct val="150000"/>
              </a:lnSpc>
              <a:defRPr/>
            </a:pPr>
            <a:r>
              <a:rPr lang="en-US" sz="2000" dirty="0">
                <a:solidFill>
                  <a:srgbClr val="2130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>
                <a:solidFill>
                  <a:srgbClr val="2130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 </a:t>
            </a:r>
            <a:r>
              <a:rPr lang="en-US" sz="2000" smtClean="0">
                <a:solidFill>
                  <a:srgbClr val="2130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sz="2000" dirty="0" err="1">
                <a:solidFill>
                  <a:srgbClr val="2130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000" dirty="0">
                <a:solidFill>
                  <a:srgbClr val="2130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130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sz="2000" dirty="0">
                <a:solidFill>
                  <a:srgbClr val="2130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130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000" dirty="0">
                <a:solidFill>
                  <a:srgbClr val="2130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cao mấy </a:t>
            </a:r>
            <a:r>
              <a:rPr lang="en-US" sz="2000" dirty="0" err="1">
                <a:solidFill>
                  <a:srgbClr val="2130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ôli</a:t>
            </a:r>
            <a:r>
              <a:rPr lang="en-US" sz="2000" dirty="0">
                <a:solidFill>
                  <a:srgbClr val="2130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rộng mấy </a:t>
            </a:r>
            <a:r>
              <a:rPr lang="en-US" sz="2000" dirty="0" err="1">
                <a:solidFill>
                  <a:srgbClr val="2130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ôli</a:t>
            </a:r>
            <a:r>
              <a:rPr lang="en-US" sz="2000" dirty="0">
                <a:solidFill>
                  <a:srgbClr val="2130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657879" y="2183363"/>
            <a:ext cx="1" cy="1872654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3780942" y="4120193"/>
            <a:ext cx="1266919" cy="1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222802" y="2616161"/>
            <a:ext cx="597368" cy="519835"/>
          </a:xfrm>
          <a:prstGeom prst="rect">
            <a:avLst/>
          </a:prstGeom>
          <a:noFill/>
        </p:spPr>
        <p:txBody>
          <a:bodyPr wrap="square" lIns="57607" tIns="28804" rIns="57607" bIns="28804" rtlCol="0">
            <a:spAutoFit/>
          </a:bodyPr>
          <a:lstStyle/>
          <a:p>
            <a:pPr defTabSz="768077">
              <a:defRPr/>
            </a:pPr>
            <a:r>
              <a:rPr lang="en-US" sz="1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2,5 </a:t>
            </a:r>
            <a:r>
              <a:rPr lang="en-US" sz="1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ôli</a:t>
            </a:r>
            <a:endParaRPr lang="en-US" sz="15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92082" y="4387130"/>
            <a:ext cx="1042462" cy="289003"/>
          </a:xfrm>
          <a:prstGeom prst="rect">
            <a:avLst/>
          </a:prstGeom>
          <a:noFill/>
        </p:spPr>
        <p:txBody>
          <a:bodyPr wrap="square" lIns="57607" tIns="28804" rIns="57607" bIns="28804" rtlCol="0">
            <a:spAutoFit/>
          </a:bodyPr>
          <a:lstStyle/>
          <a:p>
            <a:pPr defTabSz="768077">
              <a:defRPr/>
            </a:pPr>
            <a:r>
              <a:rPr lang="en-US" sz="1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5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,75 </a:t>
            </a:r>
            <a:r>
              <a:rPr lang="en-US" sz="1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ôli</a:t>
            </a:r>
            <a:endParaRPr lang="en-US" sz="15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20DC1B4B-3EAC-4339-8961-186BBB5920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l="11084" t="23276" r="12289" b="23165"/>
          <a:stretch/>
        </p:blipFill>
        <p:spPr bwMode="auto">
          <a:xfrm>
            <a:off x="3713390" y="1783801"/>
            <a:ext cx="2349391" cy="2319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0400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4EE8798D-F779-4F1A-9D86-6EEF877F9109}"/>
              </a:ext>
            </a:extLst>
          </p:cNvPr>
          <p:cNvSpPr txBox="1"/>
          <p:nvPr/>
        </p:nvSpPr>
        <p:spPr>
          <a:xfrm>
            <a:off x="746086" y="357570"/>
            <a:ext cx="536582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hoa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</a:rPr>
              <a:t>S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2" name="S.mp4" descr="S.mp4">
            <a:hlinkClick r:id="" action="ppaction://media"/>
            <a:extLst>
              <a:ext uri="{FF2B5EF4-FFF2-40B4-BE49-F238E27FC236}">
                <a16:creationId xmlns:a16="http://schemas.microsoft.com/office/drawing/2014/main" id="{7EC86D8F-BF91-C84C-90FA-6D2529BE4EE5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 rotWithShape="1">
          <a:blip r:embed="rId5"/>
          <a:srcRect l="8797" b="13989"/>
          <a:stretch/>
        </p:blipFill>
        <p:spPr>
          <a:xfrm>
            <a:off x="1404593" y="1033148"/>
            <a:ext cx="4392891" cy="36023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69991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4EE8798D-F779-4F1A-9D86-6EEF877F9109}"/>
              </a:ext>
            </a:extLst>
          </p:cNvPr>
          <p:cNvSpPr txBox="1"/>
          <p:nvPr/>
        </p:nvSpPr>
        <p:spPr>
          <a:xfrm>
            <a:off x="798379" y="686417"/>
            <a:ext cx="5365827" cy="413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ứng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dụng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62309F1-396E-094C-83A3-6444B7CE9F7B}"/>
              </a:ext>
            </a:extLst>
          </p:cNvPr>
          <p:cNvGrpSpPr/>
          <p:nvPr/>
        </p:nvGrpSpPr>
        <p:grpSpPr>
          <a:xfrm>
            <a:off x="437726" y="1946849"/>
            <a:ext cx="6781455" cy="1249801"/>
            <a:chOff x="437726" y="1946849"/>
            <a:chExt cx="6781455" cy="1249801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8FCC9F5-3ADD-49E6-BF99-870CE5D869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" r="27106" b="78302"/>
            <a:stretch/>
          </p:blipFill>
          <p:spPr>
            <a:xfrm>
              <a:off x="437726" y="1946849"/>
              <a:ext cx="6020648" cy="124980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B67B63C-34E2-4080-ADED-08D79607BF2F}"/>
                </a:ext>
              </a:extLst>
            </p:cNvPr>
            <p:cNvSpPr txBox="1"/>
            <p:nvPr/>
          </p:nvSpPr>
          <p:spPr>
            <a:xfrm>
              <a:off x="920753" y="2234507"/>
              <a:ext cx="629842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Suối</a:t>
              </a:r>
              <a:r>
                <a:rPr lang="en-US" sz="2800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chảy</a:t>
              </a:r>
              <a:r>
                <a:rPr lang="en-US" sz="2800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róc</a:t>
              </a:r>
              <a:r>
                <a:rPr lang="en-US" sz="2800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rách</a:t>
              </a:r>
              <a:r>
                <a:rPr lang="en-US" sz="2800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q</a:t>
              </a:r>
              <a:r>
                <a:rPr lang="en-US" sz="300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ua</a:t>
              </a:r>
              <a:r>
                <a:rPr lang="en-US" sz="2800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khe</a:t>
              </a:r>
              <a:r>
                <a:rPr lang="en-US" sz="2800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đá</a:t>
              </a:r>
              <a:r>
                <a:rPr lang="en-US" sz="2800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.</a:t>
              </a:r>
            </a:p>
          </p:txBody>
        </p:sp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77BC591B-9330-4A40-B0BA-399EA6E0918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70516" y="2466975"/>
              <a:ext cx="34671" cy="83937"/>
            </a:xfrm>
            <a:prstGeom prst="line">
              <a:avLst/>
            </a:prstGeom>
            <a:ln w="19050">
              <a:solidFill>
                <a:srgbClr val="EF5F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BB31DF5-B5F8-6943-A607-2E6480F37A1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91216" y="2466975"/>
              <a:ext cx="34671" cy="83937"/>
            </a:xfrm>
            <a:prstGeom prst="line">
              <a:avLst/>
            </a:prstGeom>
            <a:ln w="19050">
              <a:solidFill>
                <a:srgbClr val="EF5F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1711844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4EE8798D-F779-4F1A-9D86-6EEF877F9109}"/>
              </a:ext>
            </a:extLst>
          </p:cNvPr>
          <p:cNvSpPr txBox="1"/>
          <p:nvPr/>
        </p:nvSpPr>
        <p:spPr>
          <a:xfrm>
            <a:off x="746086" y="471907"/>
            <a:ext cx="5365827" cy="413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ứng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dụng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587754-D4A9-4DEA-8550-9E9C0057C99F}"/>
              </a:ext>
            </a:extLst>
          </p:cNvPr>
          <p:cNvSpPr txBox="1"/>
          <p:nvPr/>
        </p:nvSpPr>
        <p:spPr>
          <a:xfrm>
            <a:off x="595299" y="2436326"/>
            <a:ext cx="6119826" cy="1861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vi-VN" sz="1500" dirty="0">
                <a:latin typeface="UTM Avo" panose="02040603050506020204" pitchFamily="18" charset="0"/>
              </a:rPr>
              <a:t>a. </a:t>
            </a:r>
            <a:r>
              <a:rPr lang="en-US" sz="1500" dirty="0" err="1">
                <a:latin typeface="UTM Avo" panose="02040603050506020204" pitchFamily="18" charset="0"/>
              </a:rPr>
              <a:t>Chữ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được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viết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hoa</a:t>
            </a:r>
            <a:r>
              <a:rPr lang="en-US" sz="1500" dirty="0">
                <a:latin typeface="UTM Avo" panose="02040603050506020204" pitchFamily="18" charset="0"/>
              </a:rPr>
              <a:t>? </a:t>
            </a:r>
          </a:p>
          <a:p>
            <a:pPr algn="just">
              <a:lnSpc>
                <a:spcPct val="200000"/>
              </a:lnSpc>
            </a:pPr>
            <a:r>
              <a:rPr lang="vi-VN" sz="1500" dirty="0">
                <a:latin typeface="UTM Avo" panose="02040603050506020204" pitchFamily="18" charset="0"/>
              </a:rPr>
              <a:t>b. </a:t>
            </a:r>
            <a:r>
              <a:rPr lang="en-US" sz="1500" dirty="0" err="1">
                <a:latin typeface="UTM Avo" panose="02040603050506020204" pitchFamily="18" charset="0"/>
              </a:rPr>
              <a:t>Khoảng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cách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giữa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chữ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ghi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tiếng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như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thế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?</a:t>
            </a:r>
            <a:endParaRPr lang="vi-VN" sz="1500" dirty="0">
              <a:latin typeface="UTM Avo" panose="02040603050506020204" pitchFamily="18" charset="0"/>
            </a:endParaRPr>
          </a:p>
          <a:p>
            <a:pPr algn="just">
              <a:lnSpc>
                <a:spcPct val="200000"/>
              </a:lnSpc>
            </a:pPr>
            <a:endParaRPr lang="vi-VN" sz="1500" dirty="0">
              <a:latin typeface="UTM Avo" panose="020406030505060202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en-US" sz="1500" dirty="0">
                <a:latin typeface="UTM Avo" panose="02040603050506020204" pitchFamily="18" charset="0"/>
              </a:rPr>
              <a:t>c. </a:t>
            </a:r>
            <a:r>
              <a:rPr lang="en-US" sz="1500" dirty="0" err="1">
                <a:latin typeface="UTM Avo" panose="02040603050506020204" pitchFamily="18" charset="0"/>
              </a:rPr>
              <a:t>Những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chữ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cao</a:t>
            </a:r>
            <a:r>
              <a:rPr lang="en-US" sz="1500" dirty="0">
                <a:latin typeface="UTM Avo" panose="02040603050506020204" pitchFamily="18" charset="0"/>
              </a:rPr>
              <a:t> 2.5 li ?</a:t>
            </a:r>
            <a:endParaRPr lang="vi-VN" sz="1500" dirty="0">
              <a:latin typeface="UTM Avo" panose="0204060305050602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B71237B-24BD-45CF-B1F2-CDFE52ABE103}"/>
              </a:ext>
            </a:extLst>
          </p:cNvPr>
          <p:cNvSpPr txBox="1"/>
          <p:nvPr/>
        </p:nvSpPr>
        <p:spPr>
          <a:xfrm>
            <a:off x="595299" y="3421289"/>
            <a:ext cx="6119826" cy="394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Khoảng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cách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giữa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các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ghi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tiếng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là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1 con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o.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E0F53E9-BA5E-4E44-B532-DD3DDA38C9ED}"/>
              </a:ext>
            </a:extLst>
          </p:cNvPr>
          <p:cNvSpPr txBox="1"/>
          <p:nvPr/>
        </p:nvSpPr>
        <p:spPr>
          <a:xfrm>
            <a:off x="3655212" y="2545165"/>
            <a:ext cx="1236828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Chữ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HP001 4 hàng" pitchFamily="34" charset="0"/>
                <a:sym typeface="Wingdings" panose="05000000000000000000" pitchFamily="2" charset="2"/>
              </a:rPr>
              <a:t> S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09EF5CD-14DC-41E3-A034-489A32944ED7}"/>
              </a:ext>
            </a:extLst>
          </p:cNvPr>
          <p:cNvSpPr txBox="1"/>
          <p:nvPr/>
        </p:nvSpPr>
        <p:spPr>
          <a:xfrm>
            <a:off x="595299" y="4276870"/>
            <a:ext cx="6119826" cy="394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S, h, k, y.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8A3B959-51D2-D84F-BFBA-71754D55D800}"/>
              </a:ext>
            </a:extLst>
          </p:cNvPr>
          <p:cNvGrpSpPr/>
          <p:nvPr/>
        </p:nvGrpSpPr>
        <p:grpSpPr>
          <a:xfrm>
            <a:off x="393338" y="1087715"/>
            <a:ext cx="6781455" cy="1249801"/>
            <a:chOff x="437726" y="1946849"/>
            <a:chExt cx="6781455" cy="124980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B3B3F50-F315-8F47-8F59-BD0B5295E2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" r="27106" b="78302"/>
            <a:stretch/>
          </p:blipFill>
          <p:spPr>
            <a:xfrm>
              <a:off x="437726" y="1946849"/>
              <a:ext cx="6020648" cy="1249801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D6DE17E-C874-554E-9439-CF93CEB91741}"/>
                </a:ext>
              </a:extLst>
            </p:cNvPr>
            <p:cNvSpPr txBox="1"/>
            <p:nvPr/>
          </p:nvSpPr>
          <p:spPr>
            <a:xfrm>
              <a:off x="920753" y="2234507"/>
              <a:ext cx="629842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Suối</a:t>
              </a:r>
              <a:r>
                <a:rPr lang="en-US" sz="2800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chảy</a:t>
              </a:r>
              <a:r>
                <a:rPr lang="en-US" sz="2800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róc</a:t>
              </a:r>
              <a:r>
                <a:rPr lang="en-US" sz="2800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rách</a:t>
              </a:r>
              <a:r>
                <a:rPr lang="en-US" sz="2800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q</a:t>
              </a:r>
              <a:r>
                <a:rPr lang="en-US" sz="300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ua</a:t>
              </a:r>
              <a:r>
                <a:rPr lang="en-US" sz="2800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khe</a:t>
              </a:r>
              <a:r>
                <a:rPr lang="en-US" sz="2800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đá</a:t>
              </a:r>
              <a:r>
                <a:rPr lang="en-US" sz="2800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.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F1FB57B8-B3DC-3046-A1D6-F8684991C79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79847" y="2466975"/>
              <a:ext cx="34671" cy="83937"/>
            </a:xfrm>
            <a:prstGeom prst="line">
              <a:avLst/>
            </a:prstGeom>
            <a:ln w="19050">
              <a:solidFill>
                <a:srgbClr val="EF5F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34C6C8D0-5550-DC48-BF09-30CA896A4B2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09878" y="2457644"/>
              <a:ext cx="34671" cy="83937"/>
            </a:xfrm>
            <a:prstGeom prst="line">
              <a:avLst/>
            </a:prstGeom>
            <a:ln w="19050">
              <a:solidFill>
                <a:srgbClr val="EF5F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2928870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16" grpId="0" uiExpand="1"/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tudent Writing (#4) | Free SVG">
            <a:extLst>
              <a:ext uri="{FF2B5EF4-FFF2-40B4-BE49-F238E27FC236}">
                <a16:creationId xmlns:a16="http://schemas.microsoft.com/office/drawing/2014/main" id="{008A2DFE-B3DF-4634-A3F3-A8094D68F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269" y="2102228"/>
            <a:ext cx="2887461" cy="288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1FBF81D-FF52-403B-A1FD-3CD559BC8CE6}"/>
              </a:ext>
            </a:extLst>
          </p:cNvPr>
          <p:cNvSpPr txBox="1"/>
          <p:nvPr/>
        </p:nvSpPr>
        <p:spPr>
          <a:xfrm>
            <a:off x="1794759" y="507410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chemeClr val="accent2"/>
                </a:solidFill>
                <a:latin typeface="UTM Cookies" panose="02040603050506020204" pitchFamily="18" charset="0"/>
              </a:rPr>
              <a:t>Luyện viết vở</a:t>
            </a:r>
            <a:endParaRPr lang="en-US" sz="36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5BAEB4-34A3-094F-A565-83DD9CE8A4E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BFFFF"/>
              </a:clrFrom>
              <a:clrTo>
                <a:srgbClr val="FBFFFF">
                  <a:alpha val="0"/>
                </a:srgbClr>
              </a:clrTo>
            </a:clrChange>
          </a:blip>
          <a:srcRect l="15092" r="7561"/>
          <a:stretch/>
        </p:blipFill>
        <p:spPr>
          <a:xfrm>
            <a:off x="366889" y="335183"/>
            <a:ext cx="1285274" cy="1290285"/>
          </a:xfrm>
          <a:prstGeom prst="ellipse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B882A11-CE06-405A-9F8B-869DC327BECC}"/>
              </a:ext>
            </a:extLst>
          </p:cNvPr>
          <p:cNvSpPr txBox="1"/>
          <p:nvPr/>
        </p:nvSpPr>
        <p:spPr>
          <a:xfrm>
            <a:off x="-1220857" y="1609647"/>
            <a:ext cx="95392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</a:pPr>
            <a:r>
              <a:rPr lang="vi-VN" sz="2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Học sinh viết vào vở </a:t>
            </a:r>
            <a:r>
              <a:rPr lang="vi-VN" sz="2000" b="1" i="1" dirty="0">
                <a:solidFill>
                  <a:srgbClr val="0070C0"/>
                </a:solidFill>
                <a:latin typeface="Times New Roman" panose="02020603050405020304" pitchFamily="18" charset="0"/>
              </a:rPr>
              <a:t>Tập viết 2 tập </a:t>
            </a:r>
            <a:r>
              <a:rPr lang="en-US" sz="2000" b="1" i="1" dirty="0">
                <a:solidFill>
                  <a:srgbClr val="0070C0"/>
                </a:solidFill>
                <a:latin typeface="Times New Roman" panose="02020603050405020304" pitchFamily="18" charset="0"/>
              </a:rPr>
              <a:t>hai</a:t>
            </a:r>
            <a:endParaRPr lang="en-US" sz="2000" b="1" dirty="0">
              <a:solidFill>
                <a:srgbClr val="0070C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084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8">
            <a:extLst>
              <a:ext uri="{FF2B5EF4-FFF2-40B4-BE49-F238E27FC236}">
                <a16:creationId xmlns:a16="http://schemas.microsoft.com/office/drawing/2014/main" id="{7598163E-90F7-46C0-8A18-C19FD30FFE02}"/>
              </a:ext>
            </a:extLst>
          </p:cNvPr>
          <p:cNvSpPr/>
          <p:nvPr/>
        </p:nvSpPr>
        <p:spPr>
          <a:xfrm>
            <a:off x="1392801" y="1492434"/>
            <a:ext cx="572436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1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altLang="en-US" sz="1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altLang="en-US" sz="1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altLang="en-US" sz="1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sz="1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altLang="en-US" sz="1800" b="1" dirty="0">
                <a:solidFill>
                  <a:srgbClr val="FF0000"/>
                </a:solidFill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</a:t>
            </a:r>
            <a:r>
              <a:rPr lang="en-US" altLang="en-US" sz="1800" b="1" dirty="0" smtClean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cỡ</a:t>
            </a:r>
            <a:r>
              <a:rPr lang="en-US" altLang="en-US" sz="1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lang="en-US" altLang="en-US" sz="1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altLang="en-US" sz="1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cỡ</a:t>
            </a:r>
            <a:r>
              <a:rPr lang="en-US" altLang="en-US" sz="1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altLang="en-US" sz="1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3" name="矩形 29">
            <a:extLst>
              <a:ext uri="{FF2B5EF4-FFF2-40B4-BE49-F238E27FC236}">
                <a16:creationId xmlns:a16="http://schemas.microsoft.com/office/drawing/2014/main" id="{AA61F1C9-5979-4FE0-A076-67A7B156B9DC}"/>
              </a:ext>
            </a:extLst>
          </p:cNvPr>
          <p:cNvSpPr/>
          <p:nvPr/>
        </p:nvSpPr>
        <p:spPr>
          <a:xfrm>
            <a:off x="1392801" y="2255597"/>
            <a:ext cx="49588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lnSpc>
                <a:spcPct val="150000"/>
              </a:lnSpc>
              <a:buFontTx/>
              <a:buChar char="-"/>
            </a:pPr>
            <a:r>
              <a:rPr lang="en-US" altLang="en-US" sz="1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altLang="en-US" sz="1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altLang="en-US" sz="1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altLang="en-US" sz="1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ứng</a:t>
            </a:r>
            <a:r>
              <a:rPr lang="en-US" altLang="en-US" sz="1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dụng</a:t>
            </a:r>
            <a:r>
              <a:rPr lang="en-US" altLang="en-US" sz="1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altLang="en-US" sz="1800" b="1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altLang="en-US" sz="1800" b="1" i="1" dirty="0" err="1" smtClean="0">
                <a:solidFill>
                  <a:srgbClr val="FF0000"/>
                </a:solidFill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Suối</a:t>
            </a:r>
            <a:r>
              <a:rPr lang="en-US" altLang="en-US" sz="1800" b="1" i="1" dirty="0" smtClean="0">
                <a:solidFill>
                  <a:srgbClr val="FF0000"/>
                </a:solidFill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1800" b="1" i="1" dirty="0" err="1" smtClean="0">
                <a:solidFill>
                  <a:srgbClr val="FF0000"/>
                </a:solidFill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chảy</a:t>
            </a:r>
            <a:r>
              <a:rPr lang="en-US" altLang="en-US" sz="1800" b="1" i="1" dirty="0" smtClean="0">
                <a:solidFill>
                  <a:srgbClr val="FF0000"/>
                </a:solidFill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1800" b="1" i="1" dirty="0" err="1" smtClean="0">
                <a:solidFill>
                  <a:srgbClr val="FF0000"/>
                </a:solidFill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róc</a:t>
            </a:r>
            <a:r>
              <a:rPr lang="en-US" altLang="en-US" sz="1800" b="1" i="1" dirty="0" smtClean="0">
                <a:solidFill>
                  <a:srgbClr val="FF0000"/>
                </a:solidFill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1800" b="1" i="1" dirty="0" err="1" smtClean="0">
                <a:solidFill>
                  <a:srgbClr val="FF0000"/>
                </a:solidFill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rách</a:t>
            </a:r>
            <a:r>
              <a:rPr lang="en-US" altLang="en-US" sz="1800" b="1" i="1" dirty="0" smtClean="0">
                <a:solidFill>
                  <a:srgbClr val="FF0000"/>
                </a:solidFill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</a:t>
            </a:r>
            <a:r>
              <a:rPr lang="en-US" altLang="en-US" sz="1800" b="1" i="1" dirty="0" err="1" smtClean="0">
                <a:solidFill>
                  <a:srgbClr val="FF0000"/>
                </a:solidFill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khe</a:t>
            </a:r>
            <a:r>
              <a:rPr lang="en-US" altLang="en-US" sz="1800" b="1" i="1" dirty="0" smtClean="0">
                <a:solidFill>
                  <a:srgbClr val="FF0000"/>
                </a:solidFill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1800" b="1" i="1" dirty="0" err="1" smtClean="0">
                <a:solidFill>
                  <a:srgbClr val="FF0000"/>
                </a:solidFill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</a:t>
            </a:r>
            <a:r>
              <a:rPr lang="en-US" altLang="en-US" sz="1800" b="1" i="1" dirty="0" smtClean="0">
                <a:solidFill>
                  <a:srgbClr val="FF0000"/>
                </a:solidFill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altLang="en-US" sz="1800" b="1" dirty="0">
              <a:solidFill>
                <a:srgbClr val="FF0000"/>
              </a:solidFill>
              <a:latin typeface="HP001 4H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矩形 31">
            <a:extLst>
              <a:ext uri="{FF2B5EF4-FFF2-40B4-BE49-F238E27FC236}">
                <a16:creationId xmlns:a16="http://schemas.microsoft.com/office/drawing/2014/main" id="{3A0EE0AF-7B98-48C5-9D0B-64AB8A427DAB}"/>
              </a:ext>
            </a:extLst>
          </p:cNvPr>
          <p:cNvSpPr/>
          <p:nvPr/>
        </p:nvSpPr>
        <p:spPr>
          <a:xfrm>
            <a:off x="1440647" y="3343612"/>
            <a:ext cx="535953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1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altLang="en-US" sz="1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Rèn</a:t>
            </a:r>
            <a:r>
              <a:rPr lang="en-US" altLang="en-US" sz="1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altLang="en-US" sz="1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altLang="en-US" sz="1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tính</a:t>
            </a:r>
            <a:r>
              <a:rPr lang="en-US" altLang="en-US" sz="1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kiên</a:t>
            </a:r>
            <a:r>
              <a:rPr lang="en-US" altLang="en-US" sz="1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trì</a:t>
            </a:r>
            <a:r>
              <a:rPr lang="en-US" altLang="en-US" sz="1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altLang="en-US" sz="1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cẩn</a:t>
            </a:r>
            <a:r>
              <a:rPr lang="en-US" altLang="en-US" sz="1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thận</a:t>
            </a:r>
            <a:r>
              <a:rPr lang="en-US" altLang="en-US" sz="1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altLang="en-US" sz="1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altLang="en-US" sz="1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 </a:t>
            </a:r>
          </a:p>
        </p:txBody>
      </p:sp>
      <p:grpSp>
        <p:nvGrpSpPr>
          <p:cNvPr id="6" name="组合 26">
            <a:extLst>
              <a:ext uri="{FF2B5EF4-FFF2-40B4-BE49-F238E27FC236}">
                <a16:creationId xmlns:a16="http://schemas.microsoft.com/office/drawing/2014/main" id="{7C218796-F790-44AE-A3D2-B5BE9DBEAF7B}"/>
              </a:ext>
            </a:extLst>
          </p:cNvPr>
          <p:cNvGrpSpPr/>
          <p:nvPr/>
        </p:nvGrpSpPr>
        <p:grpSpPr>
          <a:xfrm>
            <a:off x="223501" y="1178111"/>
            <a:ext cx="1051756" cy="982679"/>
            <a:chOff x="1809422" y="1855882"/>
            <a:chExt cx="1869788" cy="1746984"/>
          </a:xfrm>
        </p:grpSpPr>
        <p:pic>
          <p:nvPicPr>
            <p:cNvPr id="7" name="图片 27">
              <a:extLst>
                <a:ext uri="{FF2B5EF4-FFF2-40B4-BE49-F238E27FC236}">
                  <a16:creationId xmlns:a16="http://schemas.microsoft.com/office/drawing/2014/main" id="{7F095E84-7406-4F04-81B7-EFBB6383AB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9422" y="1855882"/>
              <a:ext cx="1869788" cy="1746984"/>
            </a:xfrm>
            <a:prstGeom prst="rect">
              <a:avLst/>
            </a:prstGeom>
          </p:spPr>
        </p:pic>
        <p:sp>
          <p:nvSpPr>
            <p:cNvPr id="8" name="文本框 28">
              <a:extLst>
                <a:ext uri="{FF2B5EF4-FFF2-40B4-BE49-F238E27FC236}">
                  <a16:creationId xmlns:a16="http://schemas.microsoft.com/office/drawing/2014/main" id="{8944E1AF-18DC-4A1A-942F-EC342DBF38C3}"/>
                </a:ext>
              </a:extLst>
            </p:cNvPr>
            <p:cNvSpPr txBox="1"/>
            <p:nvPr/>
          </p:nvSpPr>
          <p:spPr>
            <a:xfrm>
              <a:off x="2300528" y="2482685"/>
              <a:ext cx="887577" cy="828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257175">
                <a:lnSpc>
                  <a:spcPct val="120000"/>
                </a:lnSpc>
                <a:buClrTx/>
                <a:defRPr/>
              </a:pPr>
              <a:r>
                <a:rPr lang="en-US" altLang="zh-CN" sz="2025" kern="1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01</a:t>
              </a:r>
              <a:endParaRPr lang="zh-CN" altLang="en-US" sz="2025" kern="1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9" name="组合 29">
            <a:extLst>
              <a:ext uri="{FF2B5EF4-FFF2-40B4-BE49-F238E27FC236}">
                <a16:creationId xmlns:a16="http://schemas.microsoft.com/office/drawing/2014/main" id="{0D366896-48F7-40AD-8C4A-29BBCC4DDFCA}"/>
              </a:ext>
            </a:extLst>
          </p:cNvPr>
          <p:cNvGrpSpPr/>
          <p:nvPr/>
        </p:nvGrpSpPr>
        <p:grpSpPr>
          <a:xfrm>
            <a:off x="223501" y="2080411"/>
            <a:ext cx="1051756" cy="1191669"/>
            <a:chOff x="5110494" y="3656621"/>
            <a:chExt cx="1869788" cy="2118522"/>
          </a:xfrm>
        </p:grpSpPr>
        <p:pic>
          <p:nvPicPr>
            <p:cNvPr id="10" name="图片 30">
              <a:extLst>
                <a:ext uri="{FF2B5EF4-FFF2-40B4-BE49-F238E27FC236}">
                  <a16:creationId xmlns:a16="http://schemas.microsoft.com/office/drawing/2014/main" id="{A3BECD44-A797-4F53-B389-4610AC6DB5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0494" y="3656621"/>
              <a:ext cx="1869788" cy="1746984"/>
            </a:xfrm>
            <a:prstGeom prst="rect">
              <a:avLst/>
            </a:prstGeom>
          </p:spPr>
        </p:pic>
        <p:sp>
          <p:nvSpPr>
            <p:cNvPr id="11" name="文本框 31">
              <a:extLst>
                <a:ext uri="{FF2B5EF4-FFF2-40B4-BE49-F238E27FC236}">
                  <a16:creationId xmlns:a16="http://schemas.microsoft.com/office/drawing/2014/main" id="{6FE35CC3-DF8E-49FA-B16F-E67996AC5D62}"/>
                </a:ext>
              </a:extLst>
            </p:cNvPr>
            <p:cNvSpPr txBox="1"/>
            <p:nvPr/>
          </p:nvSpPr>
          <p:spPr>
            <a:xfrm>
              <a:off x="5601600" y="4133668"/>
              <a:ext cx="887577" cy="16414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257175">
                <a:lnSpc>
                  <a:spcPct val="120000"/>
                </a:lnSpc>
                <a:buClrTx/>
                <a:defRPr/>
              </a:pPr>
              <a:r>
                <a:rPr lang="en-US" altLang="zh-CN" sz="2250" kern="1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02</a:t>
              </a:r>
              <a:endParaRPr lang="zh-CN" altLang="en-US" sz="2250" kern="1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2" name="组合 32">
            <a:extLst>
              <a:ext uri="{FF2B5EF4-FFF2-40B4-BE49-F238E27FC236}">
                <a16:creationId xmlns:a16="http://schemas.microsoft.com/office/drawing/2014/main" id="{2491A8AC-8804-46DB-B53A-260AA782FBA7}"/>
              </a:ext>
            </a:extLst>
          </p:cNvPr>
          <p:cNvGrpSpPr/>
          <p:nvPr/>
        </p:nvGrpSpPr>
        <p:grpSpPr>
          <a:xfrm>
            <a:off x="223501" y="3063089"/>
            <a:ext cx="1051756" cy="982679"/>
            <a:chOff x="8324958" y="1824912"/>
            <a:chExt cx="1869788" cy="1746984"/>
          </a:xfrm>
        </p:grpSpPr>
        <p:pic>
          <p:nvPicPr>
            <p:cNvPr id="13" name="图片 33">
              <a:extLst>
                <a:ext uri="{FF2B5EF4-FFF2-40B4-BE49-F238E27FC236}">
                  <a16:creationId xmlns:a16="http://schemas.microsoft.com/office/drawing/2014/main" id="{0D801C3F-F9FB-48BE-9F9F-AF2F78E4B6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4958" y="1824912"/>
              <a:ext cx="1869788" cy="1746984"/>
            </a:xfrm>
            <a:prstGeom prst="rect">
              <a:avLst/>
            </a:prstGeom>
          </p:spPr>
        </p:pic>
        <p:sp>
          <p:nvSpPr>
            <p:cNvPr id="14" name="文本框 34">
              <a:extLst>
                <a:ext uri="{FF2B5EF4-FFF2-40B4-BE49-F238E27FC236}">
                  <a16:creationId xmlns:a16="http://schemas.microsoft.com/office/drawing/2014/main" id="{C712F739-72CF-45DC-B6DA-1DF21680EEFE}"/>
                </a:ext>
              </a:extLst>
            </p:cNvPr>
            <p:cNvSpPr txBox="1"/>
            <p:nvPr/>
          </p:nvSpPr>
          <p:spPr>
            <a:xfrm>
              <a:off x="8742896" y="2369258"/>
              <a:ext cx="970071" cy="902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257175">
                <a:lnSpc>
                  <a:spcPct val="120000"/>
                </a:lnSpc>
                <a:buClrTx/>
                <a:defRPr/>
              </a:pPr>
              <a:r>
                <a:rPr lang="en-US" altLang="zh-CN" sz="2250" kern="1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03</a:t>
              </a:r>
              <a:endParaRPr lang="zh-CN" altLang="en-US" sz="2250" kern="1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15" name="矩形 28">
            <a:extLst>
              <a:ext uri="{FF2B5EF4-FFF2-40B4-BE49-F238E27FC236}">
                <a16:creationId xmlns:a16="http://schemas.microsoft.com/office/drawing/2014/main" id="{4AA503E0-751A-4AA4-A0A7-D962962E711F}"/>
              </a:ext>
            </a:extLst>
          </p:cNvPr>
          <p:cNvSpPr/>
          <p:nvPr/>
        </p:nvSpPr>
        <p:spPr>
          <a:xfrm>
            <a:off x="2424882" y="818583"/>
            <a:ext cx="2432052" cy="676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2531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altLang="en-US" sz="2531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31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altLang="en-US" sz="2531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31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altLang="en-US" sz="2531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31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đạt</a:t>
            </a:r>
            <a:endParaRPr lang="en-US" altLang="en-US" sz="2531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580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9DD9D-7646-43E5-9F6D-274781DE1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5233B0-03B1-42DF-B19A-4E196DD42D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AutoShape 4" descr="Ban chỉ đạo Nhà tài trợ Đăng nhập Đăng ký Hỗ trợ trực tuyến: Tổng đài hỗ  trợ: 1900633330 (8h - 17h) Vào thi Luyện tập Bảng vàng Hướng dẫn Sự kiện  Bài Giảng Giải bài tập Đấu trí Tra điểm Trang chủ » Video Xem thêm » Bài  Giảng Phép cộng phạm vi 2 ...">
            <a:extLst>
              <a:ext uri="{FF2B5EF4-FFF2-40B4-BE49-F238E27FC236}">
                <a16:creationId xmlns:a16="http://schemas.microsoft.com/office/drawing/2014/main" id="{63C351E4-C081-402D-AEC9-042D175C183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343275" y="2486025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defTabSz="514350">
              <a:buClrTx/>
              <a:defRPr/>
            </a:pPr>
            <a:endParaRPr lang="vi-VN" sz="1013" kern="1200">
              <a:solidFill>
                <a:prstClr val="black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30F483-94AD-41E2-9CD6-F9B6DBFD92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2938"/>
            <a:ext cx="6858000" cy="385762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811E9D6-40A6-4370-AE2A-62F0ED9AC31C}"/>
              </a:ext>
            </a:extLst>
          </p:cNvPr>
          <p:cNvSpPr/>
          <p:nvPr/>
        </p:nvSpPr>
        <p:spPr>
          <a:xfrm>
            <a:off x="2188029" y="1492024"/>
            <a:ext cx="2392135" cy="1420585"/>
          </a:xfrm>
          <a:prstGeom prst="rect">
            <a:avLst/>
          </a:prstGeom>
          <a:solidFill>
            <a:srgbClr val="FAD9C2"/>
          </a:solidFill>
          <a:ln>
            <a:solidFill>
              <a:srgbClr val="FAD9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>
              <a:buClrTx/>
              <a:defRPr/>
            </a:pPr>
            <a:endParaRPr lang="vi-VN" sz="1013" kern="12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84C175-1035-40FE-AF9A-B837B5999DAC}"/>
              </a:ext>
            </a:extLst>
          </p:cNvPr>
          <p:cNvSpPr txBox="1"/>
          <p:nvPr/>
        </p:nvSpPr>
        <p:spPr>
          <a:xfrm>
            <a:off x="2188029" y="984510"/>
            <a:ext cx="246995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14350">
              <a:buClrTx/>
              <a:defRPr/>
            </a:pPr>
            <a:r>
              <a:rPr lang="en-US" sz="2700" b="1" kern="1200">
                <a:solidFill>
                  <a:srgbClr val="C925C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Vận dụng</a:t>
            </a:r>
            <a:endParaRPr lang="en-US" sz="2700" b="1" kern="1200" dirty="0">
              <a:solidFill>
                <a:srgbClr val="C925C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84C175-1035-40FE-AF9A-B837B5999DAC}"/>
              </a:ext>
            </a:extLst>
          </p:cNvPr>
          <p:cNvSpPr txBox="1"/>
          <p:nvPr/>
        </p:nvSpPr>
        <p:spPr>
          <a:xfrm>
            <a:off x="2188029" y="1499530"/>
            <a:ext cx="2469952" cy="334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>
              <a:buClrTx/>
              <a:defRPr/>
            </a:pPr>
            <a:r>
              <a:rPr lang="en-US" sz="1575" b="1" kern="1200">
                <a:solidFill>
                  <a:srgbClr val="C925C1"/>
                </a:solidFill>
                <a:latin typeface="Times New Roman" pitchFamily="18" charset="0"/>
                <a:cs typeface="Times New Roman" pitchFamily="18" charset="0"/>
              </a:rPr>
              <a:t>Hôm nay, con học bài gì ?</a:t>
            </a:r>
            <a:endParaRPr lang="en-US" sz="1575" b="1" kern="1200" dirty="0">
              <a:solidFill>
                <a:srgbClr val="C925C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84C175-1035-40FE-AF9A-B837B5999DAC}"/>
              </a:ext>
            </a:extLst>
          </p:cNvPr>
          <p:cNvSpPr txBox="1"/>
          <p:nvPr/>
        </p:nvSpPr>
        <p:spPr>
          <a:xfrm>
            <a:off x="2194024" y="1865806"/>
            <a:ext cx="246995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>
              <a:buClrTx/>
              <a:defRPr/>
            </a:pPr>
            <a:r>
              <a:rPr lang="en-US" sz="1575" b="1" kern="1200">
                <a:solidFill>
                  <a:srgbClr val="C925C1"/>
                </a:solidFill>
                <a:latin typeface="Times New Roman" pitchFamily="18" charset="0"/>
                <a:cs typeface="Times New Roman" pitchFamily="18" charset="0"/>
              </a:rPr>
              <a:t>Sau bài học, con cảm nhận thế nào ?</a:t>
            </a:r>
            <a:endParaRPr lang="en-US" sz="1575" b="1" kern="1200" dirty="0">
              <a:solidFill>
                <a:srgbClr val="C925C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59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6F7002B-694D-47EB-AFB0-4404D2B6CFF0}"/>
              </a:ext>
            </a:extLst>
          </p:cNvPr>
          <p:cNvSpPr/>
          <p:nvPr/>
        </p:nvSpPr>
        <p:spPr>
          <a:xfrm>
            <a:off x="5582841" y="732745"/>
            <a:ext cx="1185352" cy="70212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>
              <a:buClrTx/>
              <a:defRPr/>
            </a:pPr>
            <a:endParaRPr lang="vi-VN" sz="1013" kern="12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4" descr="Trạng Nguyên - Học trực tuyến - Thi Trực Tiếp - Tiếng Việt, Olympic Toán -  Tiếng Anh - Phát triển trí thông minh đa diện">
            <a:extLst>
              <a:ext uri="{FF2B5EF4-FFF2-40B4-BE49-F238E27FC236}">
                <a16:creationId xmlns:a16="http://schemas.microsoft.com/office/drawing/2014/main" id="{7FB7A0EA-6648-4582-AF55-E2BBF5B60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7121" y1="13650" x2="27121" y2="13650"/>
                        <a14:foregroundMark x1="14809" y1="13056" x2="14809" y2="13056"/>
                        <a14:foregroundMark x1="14809" y1="13056" x2="14809" y2="13056"/>
                        <a14:foregroundMark x1="16473" y1="18101" x2="16473" y2="18101"/>
                        <a14:foregroundMark x1="16473" y1="18101" x2="16473" y2="18101"/>
                        <a14:foregroundMark x1="20799" y1="16914" x2="20799" y2="16914"/>
                        <a14:foregroundMark x1="7654" y1="5935" x2="7654" y2="5935"/>
                        <a14:foregroundMark x1="7654" y1="33234" x2="7654" y2="33234"/>
                        <a14:foregroundMark x1="8819" y1="58754" x2="8819" y2="58754"/>
                        <a14:foregroundMark x1="13311" y1="7715" x2="10649" y2="80119"/>
                        <a14:foregroundMark x1="15141" y1="6231" x2="666" y2="1780"/>
                        <a14:backgroundMark x1="53245" y1="30861" x2="53245" y2="30861"/>
                        <a14:backgroundMark x1="51747" y1="81009" x2="60732" y2="13650"/>
                        <a14:backgroundMark x1="41098" y1="30564" x2="79035" y2="59347"/>
                        <a14:backgroundMark x1="60899" y1="13650" x2="79534" y2="531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938"/>
            <a:ext cx="6879622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E2E5F9E-A452-4774-AE39-043E6AD91033}"/>
              </a:ext>
            </a:extLst>
          </p:cNvPr>
          <p:cNvSpPr txBox="1"/>
          <p:nvPr/>
        </p:nvSpPr>
        <p:spPr>
          <a:xfrm>
            <a:off x="1831265" y="1429410"/>
            <a:ext cx="4594777" cy="559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14350">
              <a:buClrTx/>
              <a:defRPr/>
            </a:pPr>
            <a:r>
              <a:rPr lang="en-US" sz="3038" b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Định hướng tiếp theo</a:t>
            </a:r>
            <a:endParaRPr lang="en-US" sz="3038" b="1" kern="1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50465" y="2084785"/>
            <a:ext cx="3707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0734" indent="-160734">
              <a:buFontTx/>
              <a:buChar char="-"/>
            </a:pPr>
            <a:r>
              <a:rPr lang="en-US" sz="1800" b="1" dirty="0" err="1"/>
              <a:t>Về</a:t>
            </a:r>
            <a:r>
              <a:rPr lang="en-US" sz="1800" b="1" dirty="0"/>
              <a:t> </a:t>
            </a:r>
            <a:r>
              <a:rPr lang="en-US" sz="1800" b="1" dirty="0" err="1"/>
              <a:t>nhà</a:t>
            </a:r>
            <a:r>
              <a:rPr lang="en-US" sz="1800" b="1" dirty="0"/>
              <a:t> </a:t>
            </a:r>
            <a:r>
              <a:rPr lang="en-US" sz="1800" b="1" dirty="0" err="1"/>
              <a:t>đọc</a:t>
            </a:r>
            <a:r>
              <a:rPr lang="en-US" sz="1800" b="1" dirty="0"/>
              <a:t> </a:t>
            </a:r>
            <a:r>
              <a:rPr lang="en-US" sz="1800" b="1" dirty="0" err="1"/>
              <a:t>và</a:t>
            </a:r>
            <a:r>
              <a:rPr lang="en-US" sz="1800" b="1" dirty="0"/>
              <a:t> </a:t>
            </a:r>
            <a:r>
              <a:rPr lang="en-US" sz="1800" b="1" dirty="0" err="1"/>
              <a:t>trả</a:t>
            </a:r>
            <a:r>
              <a:rPr lang="en-US" sz="1800" b="1" dirty="0"/>
              <a:t> </a:t>
            </a:r>
            <a:r>
              <a:rPr lang="en-US" sz="1800" b="1" dirty="0" err="1"/>
              <a:t>lời</a:t>
            </a:r>
            <a:r>
              <a:rPr lang="en-US" sz="1800" b="1" dirty="0"/>
              <a:t> </a:t>
            </a:r>
            <a:r>
              <a:rPr lang="en-US" sz="1800" b="1" dirty="0" err="1"/>
              <a:t>bài</a:t>
            </a:r>
            <a:r>
              <a:rPr lang="en-US" sz="1800" b="1" dirty="0"/>
              <a:t>.</a:t>
            </a:r>
          </a:p>
          <a:p>
            <a:pPr marL="160734" indent="-160734">
              <a:buFontTx/>
              <a:buChar char="-"/>
            </a:pPr>
            <a:r>
              <a:rPr lang="en-US" sz="1800" b="1" dirty="0" err="1"/>
              <a:t>Chuẩn</a:t>
            </a:r>
            <a:r>
              <a:rPr lang="en-US" sz="1800" b="1" dirty="0"/>
              <a:t> </a:t>
            </a:r>
            <a:r>
              <a:rPr lang="en-US" sz="1800" b="1" dirty="0" err="1"/>
              <a:t>bị</a:t>
            </a:r>
            <a:r>
              <a:rPr lang="en-US" sz="1800" b="1" dirty="0"/>
              <a:t> </a:t>
            </a:r>
            <a:r>
              <a:rPr lang="en-US" sz="1800" b="1" dirty="0" err="1"/>
              <a:t>Đọc</a:t>
            </a:r>
            <a:r>
              <a:rPr lang="en-US" sz="1800" b="1" dirty="0"/>
              <a:t>: </a:t>
            </a:r>
            <a:r>
              <a:rPr lang="en-US" sz="1800" b="1" dirty="0" err="1"/>
              <a:t>Mùa</a:t>
            </a:r>
            <a:r>
              <a:rPr lang="en-US" sz="1800" b="1" dirty="0"/>
              <a:t> </a:t>
            </a:r>
            <a:r>
              <a:rPr lang="en-US" sz="1800" b="1" smtClean="0"/>
              <a:t>vàng/ </a:t>
            </a:r>
            <a:r>
              <a:rPr lang="en-US" sz="1800" b="1" dirty="0"/>
              <a:t>SGK – tr. </a:t>
            </a:r>
            <a:r>
              <a:rPr lang="en-US" sz="1800" b="1" dirty="0" smtClean="0"/>
              <a:t>26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45016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>
            <a:extLst>
              <a:ext uri="{FF2B5EF4-FFF2-40B4-BE49-F238E27FC236}">
                <a16:creationId xmlns:a16="http://schemas.microsoft.com/office/drawing/2014/main" id="{4034A2CE-5EB7-4285-837A-5C7A82A7CA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794" y="1251557"/>
            <a:ext cx="4395555" cy="2751932"/>
          </a:xfrm>
          <a:prstGeom prst="rect">
            <a:avLst/>
          </a:prstGeom>
        </p:spPr>
      </p:pic>
      <p:pic>
        <p:nvPicPr>
          <p:cNvPr id="6" name="图片 58">
            <a:extLst>
              <a:ext uri="{FF2B5EF4-FFF2-40B4-BE49-F238E27FC236}">
                <a16:creationId xmlns:a16="http://schemas.microsoft.com/office/drawing/2014/main" id="{9276FAA3-6E2E-4F3B-837D-5BC1D958E1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45" y="3058865"/>
            <a:ext cx="2967155" cy="1185522"/>
          </a:xfrm>
          <a:prstGeom prst="rect">
            <a:avLst/>
          </a:prstGeom>
        </p:spPr>
      </p:pic>
      <p:pic>
        <p:nvPicPr>
          <p:cNvPr id="24" name="图片 40">
            <a:extLst>
              <a:ext uri="{FF2B5EF4-FFF2-40B4-BE49-F238E27FC236}">
                <a16:creationId xmlns:a16="http://schemas.microsoft.com/office/drawing/2014/main" id="{EBB90E82-60F3-44C5-87D8-DB530D6AEB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518" y="2137678"/>
            <a:ext cx="3208413" cy="2751932"/>
          </a:xfrm>
          <a:prstGeom prst="rect">
            <a:avLst/>
          </a:prstGeom>
        </p:spPr>
      </p:pic>
      <p:pic>
        <p:nvPicPr>
          <p:cNvPr id="8" name="图片 35">
            <a:extLst>
              <a:ext uri="{FF2B5EF4-FFF2-40B4-BE49-F238E27FC236}">
                <a16:creationId xmlns:a16="http://schemas.microsoft.com/office/drawing/2014/main" id="{8683D7DB-C58F-4775-B021-55A5A99DFF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461" y="1530513"/>
            <a:ext cx="1052501" cy="806637"/>
          </a:xfrm>
          <a:prstGeom prst="rect">
            <a:avLst/>
          </a:prstGeom>
        </p:spPr>
      </p:pic>
      <p:pic>
        <p:nvPicPr>
          <p:cNvPr id="9" name="图片 41">
            <a:extLst>
              <a:ext uri="{FF2B5EF4-FFF2-40B4-BE49-F238E27FC236}">
                <a16:creationId xmlns:a16="http://schemas.microsoft.com/office/drawing/2014/main" id="{4C4683F5-8CC4-4031-8C47-4F315AD0BD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145" y="713223"/>
            <a:ext cx="964365" cy="1076668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9B408328-EDEA-4366-903E-DEF5612627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7643"/>
            <a:ext cx="879624" cy="744297"/>
          </a:xfrm>
          <a:prstGeom prst="rect">
            <a:avLst/>
          </a:prstGeom>
        </p:spPr>
      </p:pic>
      <p:pic>
        <p:nvPicPr>
          <p:cNvPr id="11" name="图片 43">
            <a:extLst>
              <a:ext uri="{FF2B5EF4-FFF2-40B4-BE49-F238E27FC236}">
                <a16:creationId xmlns:a16="http://schemas.microsoft.com/office/drawing/2014/main" id="{04B55DF1-A114-407B-B5C7-C8A178D806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6" y="683583"/>
            <a:ext cx="479257" cy="773346"/>
          </a:xfrm>
          <a:prstGeom prst="rect">
            <a:avLst/>
          </a:prstGeom>
        </p:spPr>
      </p:pic>
      <p:pic>
        <p:nvPicPr>
          <p:cNvPr id="12" name="图片 35">
            <a:extLst>
              <a:ext uri="{FF2B5EF4-FFF2-40B4-BE49-F238E27FC236}">
                <a16:creationId xmlns:a16="http://schemas.microsoft.com/office/drawing/2014/main" id="{B13637A8-BC86-47A0-BEFD-DD7DCEDE37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568" y="1010699"/>
            <a:ext cx="1052501" cy="806637"/>
          </a:xfrm>
          <a:prstGeom prst="rect">
            <a:avLst/>
          </a:prstGeom>
        </p:spPr>
      </p:pic>
      <p:pic>
        <p:nvPicPr>
          <p:cNvPr id="13" name="图片 35">
            <a:extLst>
              <a:ext uri="{FF2B5EF4-FFF2-40B4-BE49-F238E27FC236}">
                <a16:creationId xmlns:a16="http://schemas.microsoft.com/office/drawing/2014/main" id="{821EF46A-B29B-4531-84D2-4E548C5111FC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819" y="1117643"/>
            <a:ext cx="1591214" cy="1219506"/>
          </a:xfrm>
          <a:prstGeom prst="rect">
            <a:avLst/>
          </a:prstGeom>
        </p:spPr>
      </p:pic>
      <p:sp>
        <p:nvSpPr>
          <p:cNvPr id="15" name="文本框 22">
            <a:extLst>
              <a:ext uri="{FF2B5EF4-FFF2-40B4-BE49-F238E27FC236}">
                <a16:creationId xmlns:a16="http://schemas.microsoft.com/office/drawing/2014/main" id="{13192161-E47F-46A2-A54C-44ED57702632}"/>
              </a:ext>
            </a:extLst>
          </p:cNvPr>
          <p:cNvSpPr txBox="1"/>
          <p:nvPr/>
        </p:nvSpPr>
        <p:spPr>
          <a:xfrm>
            <a:off x="638534" y="2805554"/>
            <a:ext cx="2876363" cy="1358052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038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CHÀO TẠM BIỆT </a:t>
            </a:r>
          </a:p>
          <a:p>
            <a:pPr algn="ctr">
              <a:lnSpc>
                <a:spcPct val="150000"/>
              </a:lnSpc>
            </a:pPr>
            <a:r>
              <a:rPr lang="en-US" altLang="zh-CN" sz="3038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CÁC CON!</a:t>
            </a:r>
            <a:endParaRPr lang="zh-CN" altLang="en-US" sz="3038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612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9481" y="1794029"/>
            <a:ext cx="170854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B5B53"/>
                </a:solidFill>
                <a:effectLst/>
                <a:uLnTx/>
                <a:uFillTx/>
                <a:latin typeface="UTM Cookies" panose="02040603050506020204" pitchFamily="18" charset="0"/>
                <a:cs typeface="Arial"/>
                <a:sym typeface="Arial"/>
              </a:rPr>
              <a:t>VẺ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4000" dirty="0">
                <a:solidFill>
                  <a:srgbClr val="FB5B53"/>
                </a:solidFill>
                <a:latin typeface="UTM Cookies" panose="02040603050506020204" pitchFamily="18" charset="0"/>
              </a:rPr>
              <a:t>ĐẸP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B5B53"/>
                </a:solidFill>
                <a:effectLst/>
                <a:uLnTx/>
                <a:uFillTx/>
                <a:latin typeface="UTM Cookies" panose="02040603050506020204" pitchFamily="18" charset="0"/>
                <a:cs typeface="Arial"/>
                <a:sym typeface="Arial"/>
              </a:rPr>
              <a:t>QUANH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4000" dirty="0">
                <a:solidFill>
                  <a:srgbClr val="FB5B53"/>
                </a:solidFill>
                <a:latin typeface="UTM Cookies" panose="02040603050506020204" pitchFamily="18" charset="0"/>
              </a:rPr>
              <a:t>EM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FB5B53"/>
              </a:solidFill>
              <a:effectLst/>
              <a:uLnTx/>
              <a:uFillTx/>
              <a:latin typeface="UTM Cookies" panose="02040603050506020204" pitchFamily="18" charset="0"/>
              <a:cs typeface="Arial"/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EF6DE71-BBCF-6A4D-BC60-A38481D84B4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53" t="1466"/>
          <a:stretch/>
        </p:blipFill>
        <p:spPr>
          <a:xfrm>
            <a:off x="2078030" y="434111"/>
            <a:ext cx="4284395" cy="4275277"/>
          </a:xfrm>
          <a:prstGeom prst="ellipse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27643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C276F55-83B7-4445-99D9-142DBE549B7E}"/>
              </a:ext>
            </a:extLst>
          </p:cNvPr>
          <p:cNvSpPr txBox="1"/>
          <p:nvPr/>
        </p:nvSpPr>
        <p:spPr>
          <a:xfrm>
            <a:off x="1677572" y="461512"/>
            <a:ext cx="4318444" cy="642946"/>
          </a:xfrm>
          <a:prstGeom prst="rect">
            <a:avLst/>
          </a:prstGeom>
          <a:noFill/>
        </p:spPr>
        <p:txBody>
          <a:bodyPr wrap="square" lIns="57607" tIns="28804" rIns="57607" bIns="28804" rtlCol="0">
            <a:spAutoFit/>
          </a:bodyPr>
          <a:lstStyle/>
          <a:p>
            <a:pPr algn="ctr" defTabSz="768077"/>
            <a:r>
              <a:rPr lang="en-US" sz="3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HỌA MI HÓT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C1AFAA1-BB34-4817-BA6A-713D54213877}"/>
              </a:ext>
            </a:extLst>
          </p:cNvPr>
          <p:cNvGrpSpPr/>
          <p:nvPr/>
        </p:nvGrpSpPr>
        <p:grpSpPr>
          <a:xfrm>
            <a:off x="1144268" y="1390820"/>
            <a:ext cx="4405927" cy="3318272"/>
            <a:chOff x="1417547" y="1264224"/>
            <a:chExt cx="4405927" cy="3318271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1B4136A-58E1-401D-B438-C1E452D64F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8B67DB1-A5CC-4287-9F16-D882F16D77FD}"/>
                </a:ext>
              </a:extLst>
            </p:cNvPr>
            <p:cNvSpPr txBox="1"/>
            <p:nvPr/>
          </p:nvSpPr>
          <p:spPr>
            <a:xfrm>
              <a:off x="2730476" y="2826154"/>
              <a:ext cx="2514854" cy="9464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768077">
                <a:lnSpc>
                  <a:spcPct val="150000"/>
                </a:lnSpc>
              </a:pPr>
              <a:r>
                <a:rPr lang="en-US" sz="3700" b="1" dirty="0">
                  <a:solidFill>
                    <a:srgbClr val="17479D"/>
                  </a:solidFill>
                  <a:latin typeface="Times New Roman"/>
                </a:rPr>
                <a:t>TẬP </a:t>
              </a:r>
              <a:r>
                <a:rPr lang="vi-VN" sz="3700" b="1" dirty="0">
                  <a:solidFill>
                    <a:srgbClr val="17479D"/>
                  </a:solidFill>
                  <a:latin typeface="Times New Roman"/>
                </a:rPr>
                <a:t>VIẾT</a:t>
              </a:r>
              <a:endParaRPr lang="en-US" sz="3700" b="1" dirty="0">
                <a:solidFill>
                  <a:srgbClr val="17479D"/>
                </a:solidFill>
              </a:endParaRPr>
            </a:p>
          </p:txBody>
        </p:sp>
      </p:grpSp>
      <p:pic>
        <p:nvPicPr>
          <p:cNvPr id="21" name="Picture 2">
            <a:extLst>
              <a:ext uri="{FF2B5EF4-FFF2-40B4-BE49-F238E27FC236}">
                <a16:creationId xmlns:a16="http://schemas.microsoft.com/office/drawing/2014/main" id="{177311CB-2423-4DE4-B1B1-B46DAE129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181" y="3197644"/>
            <a:ext cx="1557223" cy="155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8CA19D2-5227-5A4A-AA83-594C307ABAD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6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3274" t="3805" r="30572"/>
          <a:stretch/>
        </p:blipFill>
        <p:spPr>
          <a:xfrm>
            <a:off x="386921" y="377021"/>
            <a:ext cx="1257239" cy="1255764"/>
          </a:xfrm>
          <a:prstGeom prst="ellipse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93674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48B8DE2F-8645-4AC5-924A-C902F8633BBF}"/>
              </a:ext>
            </a:extLst>
          </p:cNvPr>
          <p:cNvGrpSpPr/>
          <p:nvPr/>
        </p:nvGrpSpPr>
        <p:grpSpPr>
          <a:xfrm>
            <a:off x="-484446" y="642938"/>
            <a:ext cx="7342446" cy="1163177"/>
            <a:chOff x="0" y="-127504"/>
            <a:chExt cx="12192000" cy="1361807"/>
          </a:xfrm>
        </p:grpSpPr>
        <p:sp>
          <p:nvSpPr>
            <p:cNvPr id="3" name="Rectangle: Top Corners Rounded 2">
              <a:extLst>
                <a:ext uri="{FF2B5EF4-FFF2-40B4-BE49-F238E27FC236}">
                  <a16:creationId xmlns:a16="http://schemas.microsoft.com/office/drawing/2014/main" id="{B526D5E0-4185-468A-9830-F65DDA144155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88"/>
            </a:p>
          </p:txBody>
        </p:sp>
        <p:sp>
          <p:nvSpPr>
            <p:cNvPr id="40" name="Rectangle: Top Corners Rounded 39">
              <a:extLst>
                <a:ext uri="{FF2B5EF4-FFF2-40B4-BE49-F238E27FC236}">
                  <a16:creationId xmlns:a16="http://schemas.microsoft.com/office/drawing/2014/main" id="{BBE1E133-67CB-4DEC-AEE0-13ABDBBC47C1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88"/>
            </a:p>
          </p:txBody>
        </p:sp>
      </p:grpSp>
      <p:pic>
        <p:nvPicPr>
          <p:cNvPr id="41" name="Picture 40">
            <a:extLst>
              <a:ext uri="{FF2B5EF4-FFF2-40B4-BE49-F238E27FC236}">
                <a16:creationId xmlns:a16="http://schemas.microsoft.com/office/drawing/2014/main" id="{FB6D8D40-0191-47BC-8F91-F96E34759A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1485021" y="1003159"/>
            <a:ext cx="4973264" cy="1193952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id="{826E6F6C-CA62-4256-86B7-36D4BAE1B7A5}"/>
              </a:ext>
            </a:extLst>
          </p:cNvPr>
          <p:cNvGrpSpPr/>
          <p:nvPr/>
        </p:nvGrpSpPr>
        <p:grpSpPr>
          <a:xfrm>
            <a:off x="227258" y="974119"/>
            <a:ext cx="1257764" cy="1775373"/>
            <a:chOff x="299812" y="247841"/>
            <a:chExt cx="2236024" cy="2204862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89B99E40-B8CC-4A94-8A17-1BC72BB683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A5EEABE6-49E3-4293-85A0-6F5B03358B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sp>
        <p:nvSpPr>
          <p:cNvPr id="53" name="Oval 52">
            <a:extLst>
              <a:ext uri="{FF2B5EF4-FFF2-40B4-BE49-F238E27FC236}">
                <a16:creationId xmlns:a16="http://schemas.microsoft.com/office/drawing/2014/main" id="{1D68A90D-FAB7-43D4-B00F-D373D716CE01}"/>
              </a:ext>
            </a:extLst>
          </p:cNvPr>
          <p:cNvSpPr/>
          <p:nvPr/>
        </p:nvSpPr>
        <p:spPr>
          <a:xfrm>
            <a:off x="949762" y="1009048"/>
            <a:ext cx="1134785" cy="113478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/>
          </a:p>
        </p:txBody>
      </p:sp>
      <p:sp>
        <p:nvSpPr>
          <p:cNvPr id="56" name="文本框 22">
            <a:extLst>
              <a:ext uri="{FF2B5EF4-FFF2-40B4-BE49-F238E27FC236}">
                <a16:creationId xmlns:a16="http://schemas.microsoft.com/office/drawing/2014/main" id="{A3EAD8E8-D9A2-4C84-AD48-DB84F5405AB4}"/>
              </a:ext>
            </a:extLst>
          </p:cNvPr>
          <p:cNvSpPr txBox="1"/>
          <p:nvPr/>
        </p:nvSpPr>
        <p:spPr>
          <a:xfrm>
            <a:off x="3114218" y="1411281"/>
            <a:ext cx="1217913" cy="559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38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VIẾT</a:t>
            </a:r>
            <a:endParaRPr lang="zh-CN" altLang="en-US" sz="3038" dirty="0">
              <a:solidFill>
                <a:srgbClr val="FF00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  <p:sp>
        <p:nvSpPr>
          <p:cNvPr id="57" name="文本框 22">
            <a:extLst>
              <a:ext uri="{FF2B5EF4-FFF2-40B4-BE49-F238E27FC236}">
                <a16:creationId xmlns:a16="http://schemas.microsoft.com/office/drawing/2014/main" id="{00814D79-2C31-4FC1-87ED-2981661BE03A}"/>
              </a:ext>
            </a:extLst>
          </p:cNvPr>
          <p:cNvSpPr txBox="1"/>
          <p:nvPr/>
        </p:nvSpPr>
        <p:spPr>
          <a:xfrm>
            <a:off x="1383908" y="3066019"/>
            <a:ext cx="4291007" cy="559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38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TẬP VIẾT: CHỮ HOA </a:t>
            </a:r>
            <a:r>
              <a:rPr lang="en-US" altLang="zh-CN" sz="3038" dirty="0">
                <a:solidFill>
                  <a:srgbClr val="FF0000"/>
                </a:solidFill>
                <a:latin typeface="HP001 4 hàng" pitchFamily="34" charset="0"/>
                <a:ea typeface="思源黑体 CN Bold" panose="020B0800000000000000" pitchFamily="34" charset="-122"/>
                <a:cs typeface="Times New Roman" pitchFamily="18" charset="0"/>
              </a:rPr>
              <a:t>S</a:t>
            </a:r>
            <a:endParaRPr lang="zh-CN" altLang="en-US" sz="3038" dirty="0">
              <a:solidFill>
                <a:srgbClr val="FF0000"/>
              </a:solidFill>
              <a:latin typeface="HP001 4 hàng" pitchFamily="34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286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8">
            <a:extLst>
              <a:ext uri="{FF2B5EF4-FFF2-40B4-BE49-F238E27FC236}">
                <a16:creationId xmlns:a16="http://schemas.microsoft.com/office/drawing/2014/main" id="{7598163E-90F7-46C0-8A18-C19FD30FFE02}"/>
              </a:ext>
            </a:extLst>
          </p:cNvPr>
          <p:cNvSpPr/>
          <p:nvPr/>
        </p:nvSpPr>
        <p:spPr>
          <a:xfrm>
            <a:off x="1392801" y="1492434"/>
            <a:ext cx="572436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1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altLang="en-US" sz="1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altLang="en-US" sz="1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altLang="en-US" sz="1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sz="1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altLang="en-US" sz="1800" b="1" dirty="0">
                <a:solidFill>
                  <a:srgbClr val="FF0000"/>
                </a:solidFill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</a:t>
            </a:r>
            <a:r>
              <a:rPr lang="en-US" altLang="en-US" sz="1800" b="1" dirty="0" smtClean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cỡ</a:t>
            </a:r>
            <a:r>
              <a:rPr lang="en-US" altLang="en-US" sz="1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lang="en-US" altLang="en-US" sz="1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altLang="en-US" sz="1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cỡ</a:t>
            </a:r>
            <a:r>
              <a:rPr lang="en-US" altLang="en-US" sz="1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altLang="en-US" sz="1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3" name="矩形 29">
            <a:extLst>
              <a:ext uri="{FF2B5EF4-FFF2-40B4-BE49-F238E27FC236}">
                <a16:creationId xmlns:a16="http://schemas.microsoft.com/office/drawing/2014/main" id="{AA61F1C9-5979-4FE0-A076-67A7B156B9DC}"/>
              </a:ext>
            </a:extLst>
          </p:cNvPr>
          <p:cNvSpPr/>
          <p:nvPr/>
        </p:nvSpPr>
        <p:spPr>
          <a:xfrm>
            <a:off x="1392801" y="2255597"/>
            <a:ext cx="49588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lnSpc>
                <a:spcPct val="150000"/>
              </a:lnSpc>
              <a:buFontTx/>
              <a:buChar char="-"/>
            </a:pPr>
            <a:r>
              <a:rPr lang="en-US" altLang="en-US" sz="1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altLang="en-US" sz="1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altLang="en-US" sz="1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altLang="en-US" sz="1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ứng</a:t>
            </a:r>
            <a:r>
              <a:rPr lang="en-US" altLang="en-US" sz="1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dụng</a:t>
            </a:r>
            <a:r>
              <a:rPr lang="en-US" altLang="en-US" sz="1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altLang="en-US" sz="1800" b="1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altLang="en-US" sz="1800" b="1" i="1" dirty="0" err="1" smtClean="0">
                <a:solidFill>
                  <a:srgbClr val="FF0000"/>
                </a:solidFill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Suối</a:t>
            </a:r>
            <a:r>
              <a:rPr lang="en-US" altLang="en-US" sz="1800" b="1" i="1" dirty="0" smtClean="0">
                <a:solidFill>
                  <a:srgbClr val="FF0000"/>
                </a:solidFill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1800" b="1" i="1" dirty="0" err="1" smtClean="0">
                <a:solidFill>
                  <a:srgbClr val="FF0000"/>
                </a:solidFill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chảy</a:t>
            </a:r>
            <a:r>
              <a:rPr lang="en-US" altLang="en-US" sz="1800" b="1" i="1" dirty="0" smtClean="0">
                <a:solidFill>
                  <a:srgbClr val="FF0000"/>
                </a:solidFill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1800" b="1" i="1" dirty="0" err="1" smtClean="0">
                <a:solidFill>
                  <a:srgbClr val="FF0000"/>
                </a:solidFill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róc</a:t>
            </a:r>
            <a:r>
              <a:rPr lang="en-US" altLang="en-US" sz="1800" b="1" i="1" dirty="0" smtClean="0">
                <a:solidFill>
                  <a:srgbClr val="FF0000"/>
                </a:solidFill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1800" b="1" i="1" dirty="0" err="1" smtClean="0">
                <a:solidFill>
                  <a:srgbClr val="FF0000"/>
                </a:solidFill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rách</a:t>
            </a:r>
            <a:r>
              <a:rPr lang="en-US" altLang="en-US" sz="1800" b="1" i="1" dirty="0" smtClean="0">
                <a:solidFill>
                  <a:srgbClr val="FF0000"/>
                </a:solidFill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</a:t>
            </a:r>
            <a:r>
              <a:rPr lang="en-US" altLang="en-US" sz="1800" b="1" i="1" dirty="0" err="1" smtClean="0">
                <a:solidFill>
                  <a:srgbClr val="FF0000"/>
                </a:solidFill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khe</a:t>
            </a:r>
            <a:r>
              <a:rPr lang="en-US" altLang="en-US" sz="1800" b="1" i="1" dirty="0" smtClean="0">
                <a:solidFill>
                  <a:srgbClr val="FF0000"/>
                </a:solidFill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1800" b="1" i="1" dirty="0" err="1" smtClean="0">
                <a:solidFill>
                  <a:srgbClr val="FF0000"/>
                </a:solidFill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</a:t>
            </a:r>
            <a:r>
              <a:rPr lang="en-US" altLang="en-US" sz="1800" b="1" i="1" dirty="0" smtClean="0">
                <a:solidFill>
                  <a:srgbClr val="FF0000"/>
                </a:solidFill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altLang="en-US" sz="1800" b="1" dirty="0">
              <a:solidFill>
                <a:srgbClr val="FF0000"/>
              </a:solidFill>
              <a:latin typeface="HP001 4H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矩形 31">
            <a:extLst>
              <a:ext uri="{FF2B5EF4-FFF2-40B4-BE49-F238E27FC236}">
                <a16:creationId xmlns:a16="http://schemas.microsoft.com/office/drawing/2014/main" id="{3A0EE0AF-7B98-48C5-9D0B-64AB8A427DAB}"/>
              </a:ext>
            </a:extLst>
          </p:cNvPr>
          <p:cNvSpPr/>
          <p:nvPr/>
        </p:nvSpPr>
        <p:spPr>
          <a:xfrm>
            <a:off x="1440647" y="3343612"/>
            <a:ext cx="535953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1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altLang="en-US" sz="1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Rèn</a:t>
            </a:r>
            <a:r>
              <a:rPr lang="en-US" altLang="en-US" sz="1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altLang="en-US" sz="1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altLang="en-US" sz="1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tính</a:t>
            </a:r>
            <a:r>
              <a:rPr lang="en-US" altLang="en-US" sz="1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kiên</a:t>
            </a:r>
            <a:r>
              <a:rPr lang="en-US" altLang="en-US" sz="1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trì</a:t>
            </a:r>
            <a:r>
              <a:rPr lang="en-US" altLang="en-US" sz="1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altLang="en-US" sz="1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cẩn</a:t>
            </a:r>
            <a:r>
              <a:rPr lang="en-US" altLang="en-US" sz="1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thận</a:t>
            </a:r>
            <a:r>
              <a:rPr lang="en-US" altLang="en-US" sz="1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altLang="en-US" sz="1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altLang="en-US" sz="1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 </a:t>
            </a:r>
          </a:p>
        </p:txBody>
      </p:sp>
      <p:grpSp>
        <p:nvGrpSpPr>
          <p:cNvPr id="6" name="组合 26">
            <a:extLst>
              <a:ext uri="{FF2B5EF4-FFF2-40B4-BE49-F238E27FC236}">
                <a16:creationId xmlns:a16="http://schemas.microsoft.com/office/drawing/2014/main" id="{7C218796-F790-44AE-A3D2-B5BE9DBEAF7B}"/>
              </a:ext>
            </a:extLst>
          </p:cNvPr>
          <p:cNvGrpSpPr/>
          <p:nvPr/>
        </p:nvGrpSpPr>
        <p:grpSpPr>
          <a:xfrm>
            <a:off x="223501" y="1178111"/>
            <a:ext cx="1051756" cy="982679"/>
            <a:chOff x="1809422" y="1855882"/>
            <a:chExt cx="1869788" cy="1746984"/>
          </a:xfrm>
        </p:grpSpPr>
        <p:pic>
          <p:nvPicPr>
            <p:cNvPr id="7" name="图片 27">
              <a:extLst>
                <a:ext uri="{FF2B5EF4-FFF2-40B4-BE49-F238E27FC236}">
                  <a16:creationId xmlns:a16="http://schemas.microsoft.com/office/drawing/2014/main" id="{7F095E84-7406-4F04-81B7-EFBB6383AB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9422" y="1855882"/>
              <a:ext cx="1869788" cy="1746984"/>
            </a:xfrm>
            <a:prstGeom prst="rect">
              <a:avLst/>
            </a:prstGeom>
          </p:spPr>
        </p:pic>
        <p:sp>
          <p:nvSpPr>
            <p:cNvPr id="8" name="文本框 28">
              <a:extLst>
                <a:ext uri="{FF2B5EF4-FFF2-40B4-BE49-F238E27FC236}">
                  <a16:creationId xmlns:a16="http://schemas.microsoft.com/office/drawing/2014/main" id="{8944E1AF-18DC-4A1A-942F-EC342DBF38C3}"/>
                </a:ext>
              </a:extLst>
            </p:cNvPr>
            <p:cNvSpPr txBox="1"/>
            <p:nvPr/>
          </p:nvSpPr>
          <p:spPr>
            <a:xfrm>
              <a:off x="2300528" y="2482685"/>
              <a:ext cx="887577" cy="828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257175">
                <a:lnSpc>
                  <a:spcPct val="120000"/>
                </a:lnSpc>
                <a:buClrTx/>
                <a:defRPr/>
              </a:pPr>
              <a:r>
                <a:rPr lang="en-US" altLang="zh-CN" sz="2025" kern="1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01</a:t>
              </a:r>
              <a:endParaRPr lang="zh-CN" altLang="en-US" sz="2025" kern="1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9" name="组合 29">
            <a:extLst>
              <a:ext uri="{FF2B5EF4-FFF2-40B4-BE49-F238E27FC236}">
                <a16:creationId xmlns:a16="http://schemas.microsoft.com/office/drawing/2014/main" id="{0D366896-48F7-40AD-8C4A-29BBCC4DDFCA}"/>
              </a:ext>
            </a:extLst>
          </p:cNvPr>
          <p:cNvGrpSpPr/>
          <p:nvPr/>
        </p:nvGrpSpPr>
        <p:grpSpPr>
          <a:xfrm>
            <a:off x="223501" y="2080411"/>
            <a:ext cx="1051756" cy="1191669"/>
            <a:chOff x="5110494" y="3656621"/>
            <a:chExt cx="1869788" cy="2118522"/>
          </a:xfrm>
        </p:grpSpPr>
        <p:pic>
          <p:nvPicPr>
            <p:cNvPr id="10" name="图片 30">
              <a:extLst>
                <a:ext uri="{FF2B5EF4-FFF2-40B4-BE49-F238E27FC236}">
                  <a16:creationId xmlns:a16="http://schemas.microsoft.com/office/drawing/2014/main" id="{A3BECD44-A797-4F53-B389-4610AC6DB5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0494" y="3656621"/>
              <a:ext cx="1869788" cy="1746984"/>
            </a:xfrm>
            <a:prstGeom prst="rect">
              <a:avLst/>
            </a:prstGeom>
          </p:spPr>
        </p:pic>
        <p:sp>
          <p:nvSpPr>
            <p:cNvPr id="11" name="文本框 31">
              <a:extLst>
                <a:ext uri="{FF2B5EF4-FFF2-40B4-BE49-F238E27FC236}">
                  <a16:creationId xmlns:a16="http://schemas.microsoft.com/office/drawing/2014/main" id="{6FE35CC3-DF8E-49FA-B16F-E67996AC5D62}"/>
                </a:ext>
              </a:extLst>
            </p:cNvPr>
            <p:cNvSpPr txBox="1"/>
            <p:nvPr/>
          </p:nvSpPr>
          <p:spPr>
            <a:xfrm>
              <a:off x="5601600" y="4133668"/>
              <a:ext cx="887577" cy="16414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257175">
                <a:lnSpc>
                  <a:spcPct val="120000"/>
                </a:lnSpc>
                <a:buClrTx/>
                <a:defRPr/>
              </a:pPr>
              <a:r>
                <a:rPr lang="en-US" altLang="zh-CN" sz="2250" kern="1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02</a:t>
              </a:r>
              <a:endParaRPr lang="zh-CN" altLang="en-US" sz="2250" kern="1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2" name="组合 32">
            <a:extLst>
              <a:ext uri="{FF2B5EF4-FFF2-40B4-BE49-F238E27FC236}">
                <a16:creationId xmlns:a16="http://schemas.microsoft.com/office/drawing/2014/main" id="{2491A8AC-8804-46DB-B53A-260AA782FBA7}"/>
              </a:ext>
            </a:extLst>
          </p:cNvPr>
          <p:cNvGrpSpPr/>
          <p:nvPr/>
        </p:nvGrpSpPr>
        <p:grpSpPr>
          <a:xfrm>
            <a:off x="223501" y="3063089"/>
            <a:ext cx="1051756" cy="982679"/>
            <a:chOff x="8324958" y="1824912"/>
            <a:chExt cx="1869788" cy="1746984"/>
          </a:xfrm>
        </p:grpSpPr>
        <p:pic>
          <p:nvPicPr>
            <p:cNvPr id="13" name="图片 33">
              <a:extLst>
                <a:ext uri="{FF2B5EF4-FFF2-40B4-BE49-F238E27FC236}">
                  <a16:creationId xmlns:a16="http://schemas.microsoft.com/office/drawing/2014/main" id="{0D801C3F-F9FB-48BE-9F9F-AF2F78E4B6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4958" y="1824912"/>
              <a:ext cx="1869788" cy="1746984"/>
            </a:xfrm>
            <a:prstGeom prst="rect">
              <a:avLst/>
            </a:prstGeom>
          </p:spPr>
        </p:pic>
        <p:sp>
          <p:nvSpPr>
            <p:cNvPr id="14" name="文本框 34">
              <a:extLst>
                <a:ext uri="{FF2B5EF4-FFF2-40B4-BE49-F238E27FC236}">
                  <a16:creationId xmlns:a16="http://schemas.microsoft.com/office/drawing/2014/main" id="{C712F739-72CF-45DC-B6DA-1DF21680EEFE}"/>
                </a:ext>
              </a:extLst>
            </p:cNvPr>
            <p:cNvSpPr txBox="1"/>
            <p:nvPr/>
          </p:nvSpPr>
          <p:spPr>
            <a:xfrm>
              <a:off x="8742896" y="2369258"/>
              <a:ext cx="970071" cy="902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257175">
                <a:lnSpc>
                  <a:spcPct val="120000"/>
                </a:lnSpc>
                <a:buClrTx/>
                <a:defRPr/>
              </a:pPr>
              <a:r>
                <a:rPr lang="en-US" altLang="zh-CN" sz="2250" kern="1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03</a:t>
              </a:r>
              <a:endParaRPr lang="zh-CN" altLang="en-US" sz="2250" kern="1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15" name="矩形 28">
            <a:extLst>
              <a:ext uri="{FF2B5EF4-FFF2-40B4-BE49-F238E27FC236}">
                <a16:creationId xmlns:a16="http://schemas.microsoft.com/office/drawing/2014/main" id="{4AA503E0-751A-4AA4-A0A7-D962962E711F}"/>
              </a:ext>
            </a:extLst>
          </p:cNvPr>
          <p:cNvSpPr/>
          <p:nvPr/>
        </p:nvSpPr>
        <p:spPr>
          <a:xfrm>
            <a:off x="2424882" y="818583"/>
            <a:ext cx="2432052" cy="676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2531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altLang="en-US" sz="2531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31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altLang="en-US" sz="2531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31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altLang="en-US" sz="2531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31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đạt</a:t>
            </a:r>
            <a:endParaRPr lang="en-US" altLang="en-US" sz="2531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637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090CBE52-488B-43ED-B921-C6338D91C5E2}"/>
              </a:ext>
            </a:extLst>
          </p:cNvPr>
          <p:cNvSpPr txBox="1"/>
          <p:nvPr/>
        </p:nvSpPr>
        <p:spPr>
          <a:xfrm>
            <a:off x="2694590" y="538959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chemeClr val="accent2"/>
                </a:solidFill>
                <a:latin typeface="UTM Cookies" panose="02040603050506020204" pitchFamily="18" charset="0"/>
              </a:rPr>
              <a:t>Chữ hoa </a:t>
            </a:r>
            <a:r>
              <a:rPr lang="en-US" sz="3600" smtClean="0">
                <a:solidFill>
                  <a:schemeClr val="accent2"/>
                </a:solidFill>
                <a:latin typeface="HP001 4 hàng" pitchFamily="34" charset="0"/>
              </a:rPr>
              <a:t>S</a:t>
            </a:r>
            <a:endParaRPr lang="en-US" sz="3600" dirty="0">
              <a:solidFill>
                <a:schemeClr val="accent2"/>
              </a:solidFill>
              <a:latin typeface="HP001 4 hàng" pitchFamily="34" charset="0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20DC1B4B-3EAC-4339-8961-186BBB5920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l="11084" t="23276" r="12289" b="23165"/>
          <a:stretch/>
        </p:blipFill>
        <p:spPr bwMode="auto">
          <a:xfrm>
            <a:off x="3741799" y="2894126"/>
            <a:ext cx="1799664" cy="1777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4BCF0E0-063A-6D48-96D7-86AA1DDDCD5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6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-1954" b="2473"/>
          <a:stretch/>
        </p:blipFill>
        <p:spPr>
          <a:xfrm>
            <a:off x="1041662" y="2057293"/>
            <a:ext cx="2262432" cy="28182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8CA19D2-5227-5A4A-AA83-594C307ABAD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6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3274" t="3805" r="30572"/>
          <a:stretch/>
        </p:blipFill>
        <p:spPr>
          <a:xfrm>
            <a:off x="386921" y="377021"/>
            <a:ext cx="1257239" cy="1255764"/>
          </a:xfrm>
          <a:prstGeom prst="ellipse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70386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495074-CD09-4CB2-8F23-DB3380F67003}"/>
              </a:ext>
            </a:extLst>
          </p:cNvPr>
          <p:cNvSpPr txBox="1"/>
          <p:nvPr/>
        </p:nvSpPr>
        <p:spPr>
          <a:xfrm>
            <a:off x="489486" y="222568"/>
            <a:ext cx="5365827" cy="750668"/>
          </a:xfrm>
          <a:prstGeom prst="rect">
            <a:avLst/>
          </a:prstGeom>
          <a:noFill/>
        </p:spPr>
        <p:txBody>
          <a:bodyPr wrap="square" lIns="57607" tIns="28804" rIns="57607" bIns="28804" rtlCol="0">
            <a:spAutoFit/>
          </a:bodyPr>
          <a:lstStyle/>
          <a:p>
            <a:pPr algn="ctr" defTabSz="768077">
              <a:lnSpc>
                <a:spcPct val="150000"/>
              </a:lnSpc>
              <a:defRPr/>
            </a:pPr>
            <a:r>
              <a:rPr lang="en-US" sz="2200" b="1" dirty="0">
                <a:solidFill>
                  <a:srgbClr val="FFAB4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Viết chữ </a:t>
            </a:r>
            <a:r>
              <a:rPr lang="en-US" sz="2200" b="1" err="1">
                <a:solidFill>
                  <a:srgbClr val="FFAB4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200" b="1">
                <a:solidFill>
                  <a:srgbClr val="FFAB4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>
                <a:solidFill>
                  <a:srgbClr val="FFAB40">
                    <a:lumMod val="50000"/>
                  </a:srgbClr>
                </a:solidFill>
                <a:latin typeface="HP001 4 hàng" panose="020B0603050302020204" pitchFamily="34" charset="0"/>
              </a:rPr>
              <a:t>S</a:t>
            </a:r>
            <a:endParaRPr lang="en-US" sz="2200" b="1" dirty="0">
              <a:solidFill>
                <a:srgbClr val="FFAB40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9770" y="1380344"/>
            <a:ext cx="3600450" cy="365947"/>
          </a:xfrm>
          <a:prstGeom prst="rect">
            <a:avLst/>
          </a:prstGeom>
          <a:noFill/>
        </p:spPr>
        <p:txBody>
          <a:bodyPr wrap="square" lIns="57607" tIns="28804" rIns="57607" bIns="28804" rtlCol="0">
            <a:spAutoFit/>
          </a:bodyPr>
          <a:lstStyle/>
          <a:p>
            <a:pPr defTabSz="768077">
              <a:defRPr/>
            </a:pPr>
            <a:r>
              <a:rPr lang="en-US" sz="2000" dirty="0">
                <a:solidFill>
                  <a:srgbClr val="2130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>
                <a:solidFill>
                  <a:srgbClr val="2130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 </a:t>
            </a:r>
            <a:r>
              <a:rPr lang="en-US" sz="2000" smtClean="0">
                <a:solidFill>
                  <a:srgbClr val="213054"/>
                </a:solidFill>
                <a:latin typeface="HP001 4 hàng" pitchFamily="34" charset="0"/>
                <a:cs typeface="Times New Roman" panose="02020603050405020304" pitchFamily="18" charset="0"/>
              </a:rPr>
              <a:t>S</a:t>
            </a:r>
            <a:r>
              <a:rPr lang="en-US" sz="2000" smtClean="0">
                <a:solidFill>
                  <a:srgbClr val="2130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2130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có mấy nét?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9330" y="1946971"/>
            <a:ext cx="3771901" cy="1904830"/>
          </a:xfrm>
          <a:prstGeom prst="rect">
            <a:avLst/>
          </a:prstGeom>
          <a:noFill/>
        </p:spPr>
        <p:txBody>
          <a:bodyPr wrap="square" lIns="57607" tIns="28804" rIns="57607" bIns="28804" rtlCol="0">
            <a:spAutoFit/>
          </a:bodyPr>
          <a:lstStyle/>
          <a:p>
            <a:pPr defTabSz="768077">
              <a:defRPr/>
            </a:pPr>
            <a:r>
              <a:rPr lang="en-US" sz="2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 1 nét viết liền, là kết hợp của 2 nét cơ bản:</a:t>
            </a:r>
          </a:p>
          <a:p>
            <a:pPr defTabSz="768077">
              <a:defRPr/>
            </a:pPr>
            <a:r>
              <a:rPr lang="en-US" sz="2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Nét cong dưới</a:t>
            </a:r>
          </a:p>
          <a:p>
            <a:pPr defTabSz="768077">
              <a:defRPr/>
            </a:pPr>
            <a:r>
              <a:rPr lang="en-US" sz="2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 Nét móc ngược trái nối liền nhau tạo vòng xoắn to ở đầu chữ, cuối nét móc lượn vào trong.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4BCF0E0-063A-6D48-96D7-86AA1DDDCD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6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-1954" b="2473"/>
          <a:stretch/>
        </p:blipFill>
        <p:spPr>
          <a:xfrm>
            <a:off x="4483959" y="858136"/>
            <a:ext cx="1797956" cy="2239668"/>
          </a:xfrm>
          <a:prstGeom prst="rect">
            <a:avLst/>
          </a:prstGeom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20DC1B4B-3EAC-4339-8961-186BBB5920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/>
          <a:srcRect l="11084" t="23276" r="12289" b="23165"/>
          <a:stretch/>
        </p:blipFill>
        <p:spPr bwMode="auto">
          <a:xfrm>
            <a:off x="4622336" y="3032449"/>
            <a:ext cx="1659579" cy="163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2091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495074-CD09-4CB2-8F23-DB3380F67003}"/>
              </a:ext>
            </a:extLst>
          </p:cNvPr>
          <p:cNvSpPr txBox="1"/>
          <p:nvPr/>
        </p:nvSpPr>
        <p:spPr>
          <a:xfrm>
            <a:off x="717269" y="333140"/>
            <a:ext cx="5365827" cy="750668"/>
          </a:xfrm>
          <a:prstGeom prst="rect">
            <a:avLst/>
          </a:prstGeom>
          <a:noFill/>
        </p:spPr>
        <p:txBody>
          <a:bodyPr wrap="square" lIns="57607" tIns="28804" rIns="57607" bIns="28804" rtlCol="0">
            <a:spAutoFit/>
          </a:bodyPr>
          <a:lstStyle/>
          <a:p>
            <a:pPr algn="ctr" defTabSz="768077">
              <a:lnSpc>
                <a:spcPct val="150000"/>
              </a:lnSpc>
              <a:defRPr/>
            </a:pPr>
            <a:r>
              <a:rPr lang="en-US" sz="2200" b="1" dirty="0">
                <a:solidFill>
                  <a:srgbClr val="FFAB4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Viết chữ </a:t>
            </a:r>
            <a:r>
              <a:rPr lang="en-US" sz="2200" b="1">
                <a:solidFill>
                  <a:srgbClr val="FFAB4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hoa </a:t>
            </a:r>
            <a:r>
              <a:rPr lang="en-US" sz="3000" b="1" dirty="0">
                <a:solidFill>
                  <a:srgbClr val="FFAB40">
                    <a:lumMod val="50000"/>
                  </a:srgbClr>
                </a:solidFill>
                <a:latin typeface="HP001 4 hàng" panose="020B0603050302020204" pitchFamily="34" charset="0"/>
              </a:rPr>
              <a:t>S</a:t>
            </a:r>
            <a:r>
              <a:rPr lang="en-US" sz="3000" smtClean="0">
                <a:solidFill>
                  <a:srgbClr val="FFAB40">
                    <a:lumMod val="50000"/>
                  </a:srgbClr>
                </a:solidFill>
                <a:latin typeface="HP001 5 hàng" panose="020B0603050302020204" pitchFamily="34" charset="0"/>
              </a:rPr>
              <a:t> </a:t>
            </a:r>
            <a:r>
              <a:rPr lang="en-US" sz="2200" dirty="0">
                <a:solidFill>
                  <a:srgbClr val="FFAB4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(Cỡ vừa)</a:t>
            </a:r>
            <a:endParaRPr lang="en-US" sz="2200" b="1" dirty="0">
              <a:solidFill>
                <a:srgbClr val="FFAB40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3251" y="2027539"/>
            <a:ext cx="2703491" cy="981500"/>
          </a:xfrm>
          <a:prstGeom prst="rect">
            <a:avLst/>
          </a:prstGeom>
          <a:noFill/>
        </p:spPr>
        <p:txBody>
          <a:bodyPr wrap="square" lIns="57607" tIns="28804" rIns="57607" bIns="28804" rtlCol="0">
            <a:spAutoFit/>
          </a:bodyPr>
          <a:lstStyle/>
          <a:p>
            <a:pPr defTabSz="768077">
              <a:lnSpc>
                <a:spcPct val="150000"/>
              </a:lnSpc>
              <a:defRPr/>
            </a:pPr>
            <a:r>
              <a:rPr lang="en-US" sz="2000" dirty="0">
                <a:solidFill>
                  <a:srgbClr val="2130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>
                <a:solidFill>
                  <a:srgbClr val="2130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 </a:t>
            </a:r>
            <a:r>
              <a:rPr lang="en-US" sz="2000" smtClean="0">
                <a:solidFill>
                  <a:srgbClr val="213054"/>
                </a:solidFill>
                <a:latin typeface="HP001 4 hàng" pitchFamily="34" charset="0"/>
                <a:cs typeface="Times New Roman" panose="02020603050405020304" pitchFamily="18" charset="0"/>
              </a:rPr>
              <a:t>S</a:t>
            </a:r>
            <a:r>
              <a:rPr lang="en-US" sz="2000" smtClean="0">
                <a:solidFill>
                  <a:srgbClr val="2130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130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000" dirty="0">
                <a:solidFill>
                  <a:srgbClr val="2130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130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sz="2000" dirty="0">
                <a:solidFill>
                  <a:srgbClr val="2130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130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000" dirty="0">
                <a:solidFill>
                  <a:srgbClr val="2130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cao mấy </a:t>
            </a:r>
            <a:r>
              <a:rPr lang="en-US" sz="2000" dirty="0" err="1">
                <a:solidFill>
                  <a:srgbClr val="2130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ôli</a:t>
            </a:r>
            <a:r>
              <a:rPr lang="en-US" sz="2000" dirty="0">
                <a:solidFill>
                  <a:srgbClr val="2130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rộng mấy </a:t>
            </a:r>
            <a:r>
              <a:rPr lang="en-US" sz="2000" dirty="0" err="1">
                <a:solidFill>
                  <a:srgbClr val="2130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ôli</a:t>
            </a:r>
            <a:r>
              <a:rPr lang="en-US" sz="2000" dirty="0">
                <a:solidFill>
                  <a:srgbClr val="2130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484517" y="1701359"/>
            <a:ext cx="0" cy="274320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661164" y="4515958"/>
            <a:ext cx="2191516" cy="36528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063796" y="2582979"/>
            <a:ext cx="597368" cy="289003"/>
          </a:xfrm>
          <a:prstGeom prst="rect">
            <a:avLst/>
          </a:prstGeom>
          <a:noFill/>
        </p:spPr>
        <p:txBody>
          <a:bodyPr wrap="square" lIns="57607" tIns="28804" rIns="57607" bIns="28804" rtlCol="0">
            <a:spAutoFit/>
          </a:bodyPr>
          <a:lstStyle/>
          <a:p>
            <a:pPr defTabSz="768077">
              <a:defRPr/>
            </a:pPr>
            <a:r>
              <a:rPr lang="en-US" sz="1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1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ôli</a:t>
            </a:r>
            <a:endParaRPr lang="en-US" sz="15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98916" y="4559046"/>
            <a:ext cx="928863" cy="289003"/>
          </a:xfrm>
          <a:prstGeom prst="rect">
            <a:avLst/>
          </a:prstGeom>
          <a:noFill/>
        </p:spPr>
        <p:txBody>
          <a:bodyPr wrap="square" lIns="57607" tIns="28804" rIns="57607" bIns="28804" rtlCol="0">
            <a:spAutoFit/>
          </a:bodyPr>
          <a:lstStyle/>
          <a:p>
            <a:pPr defTabSz="768077">
              <a:defRPr/>
            </a:pPr>
            <a:r>
              <a:rPr lang="en-US" sz="15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3,5 </a:t>
            </a:r>
            <a:r>
              <a:rPr lang="en-US" sz="1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ôli</a:t>
            </a:r>
            <a:endParaRPr lang="en-US" sz="15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BCF0E0-063A-6D48-96D7-86AA1DDDCD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6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8624" t="-1954" b="9186"/>
          <a:stretch/>
        </p:blipFill>
        <p:spPr>
          <a:xfrm>
            <a:off x="3577466" y="1209358"/>
            <a:ext cx="2580737" cy="3280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895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4EE8798D-F779-4F1A-9D86-6EEF877F9109}"/>
              </a:ext>
            </a:extLst>
          </p:cNvPr>
          <p:cNvSpPr txBox="1"/>
          <p:nvPr/>
        </p:nvSpPr>
        <p:spPr>
          <a:xfrm>
            <a:off x="698307" y="400560"/>
            <a:ext cx="536582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hoa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</a:rPr>
              <a:t>S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3" name="Chữ hoa S cỡ vừa.mp4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45029" y="828249"/>
            <a:ext cx="5234473" cy="38281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01381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Bai1.Emlahocsinhlop2[20210529004629700].mdb"/>
  <p:tag name="ARS_RESPONSE_PERSONNUM" val="10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47B41CD-F871-4BD0-96EC-544A6B524F0B}:384"/>
  <p:tag name="GENSWF_ADVANCE_TIME" val="127.949"/>
  <p:tag name="ISPRING_CUSTOM_TIMING_USED" val="1"/>
  <p:tag name="ISPRING_SLIDE_INDENT_LEVEL" val="0"/>
  <p:tag name="GENSWF_SLIDE_TITLE" val="Trang mở đầu"/>
  <p:tag name="ISPRING_SLIDE_ID_2" val="{A0B3960A-4DFB-48AC-A109-9266F4C45E58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1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1467</TotalTime>
  <Words>391</Words>
  <Application>Microsoft Office PowerPoint</Application>
  <PresentationFormat>Custom</PresentationFormat>
  <Paragraphs>69</Paragraphs>
  <Slides>18</Slides>
  <Notes>5</Notes>
  <HiddenSlides>0</HiddenSlides>
  <MMClips>2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2" baseType="lpstr">
      <vt:lpstr>Wingdings</vt:lpstr>
      <vt:lpstr>Arial</vt:lpstr>
      <vt:lpstr>Montserrat</vt:lpstr>
      <vt:lpstr>UTM Cookies</vt:lpstr>
      <vt:lpstr>HP001 5 hàng</vt:lpstr>
      <vt:lpstr>Kalam</vt:lpstr>
      <vt:lpstr>HP001 4 hàng</vt:lpstr>
      <vt:lpstr>UTM Avo</vt:lpstr>
      <vt:lpstr>Arial-Rounded</vt:lpstr>
      <vt:lpstr>HP001 4H</vt:lpstr>
      <vt:lpstr>字魂17号-萌趣果冻体</vt:lpstr>
      <vt:lpstr>思源黑体 CN Bold</vt:lpstr>
      <vt:lpstr>Times New Roman</vt:lpstr>
      <vt:lpstr>1_Doodle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H220121</cp:lastModifiedBy>
  <cp:revision>193</cp:revision>
  <dcterms:modified xsi:type="dcterms:W3CDTF">2022-02-07T11:46:40Z</dcterms:modified>
</cp:coreProperties>
</file>