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10" r:id="rId2"/>
    <p:sldId id="282" r:id="rId3"/>
    <p:sldId id="312" r:id="rId4"/>
    <p:sldId id="298" r:id="rId5"/>
    <p:sldId id="299" r:id="rId6"/>
    <p:sldId id="307" r:id="rId7"/>
    <p:sldId id="300" r:id="rId8"/>
    <p:sldId id="301" r:id="rId9"/>
    <p:sldId id="289" r:id="rId10"/>
    <p:sldId id="306" r:id="rId11"/>
    <p:sldId id="271" r:id="rId12"/>
    <p:sldId id="279" r:id="rId13"/>
    <p:sldId id="309" r:id="rId14"/>
    <p:sldId id="273" r:id="rId15"/>
    <p:sldId id="274" r:id="rId16"/>
    <p:sldId id="275" r:id="rId17"/>
    <p:sldId id="292" r:id="rId18"/>
    <p:sldId id="276" r:id="rId19"/>
    <p:sldId id="291" r:id="rId20"/>
    <p:sldId id="277" r:id="rId21"/>
    <p:sldId id="278" r:id="rId22"/>
    <p:sldId id="295" r:id="rId23"/>
    <p:sldId id="305" r:id="rId24"/>
    <p:sldId id="290" r:id="rId25"/>
    <p:sldId id="313" r:id="rId26"/>
    <p:sldId id="31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7829" custLinFactNeighborY="12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28642" custLinFactNeighborY="-1806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1180" custLinFactNeighborY="-20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 custLinFactNeighborX="-2345" custLinFactNeighborY="-89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B0DBE60B-78D2-4B18-BFC2-8317A53CE15A}" type="presOf" srcId="{5DD8EB11-5406-4D7D-A4B3-982550787B16}" destId="{16095D2C-57B4-48CA-953C-267BD9DD484B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2FBB6B7A-5AD3-4589-A54D-9B7B32FC740B}" type="presOf" srcId="{5BE2D0CB-5BBD-4A03-A3CB-F48B34989FA3}" destId="{3059196D-AF0C-4463-A93E-812664631BA3}" srcOrd="0" destOrd="0" presId="urn:microsoft.com/office/officeart/2008/layout/VerticalCurvedList"/>
    <dgm:cxn modelId="{B61AF1E2-5ED8-4030-8B5F-E9EA9FF23948}" type="presOf" srcId="{2539990F-C84A-42AC-88CF-45ED9AC1F08B}" destId="{DB69836F-FE00-4372-B69A-DF0D28029991}" srcOrd="0" destOrd="0" presId="urn:microsoft.com/office/officeart/2008/layout/VerticalCurvedList"/>
    <dgm:cxn modelId="{634D4809-8503-4FB5-A3D1-1E0DAC0EDDA5}" type="presOf" srcId="{C9CE7A57-E5A3-450C-8737-C72D44C4E0F3}" destId="{D0EDBA11-CE96-4FCC-BFE8-4DE9D160E032}" srcOrd="0" destOrd="0" presId="urn:microsoft.com/office/officeart/2008/layout/VerticalCurvedList"/>
    <dgm:cxn modelId="{2B397252-775B-4FF7-B2ED-746ADB0E6234}" type="presOf" srcId="{9B3653D9-CB4F-4D19-BD7A-77902A94D6B9}" destId="{7A289A2F-41D2-4310-A18C-8347F89AA6B9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2A328DDC-E926-4B0B-ABD5-1B6983DFF95E}" type="presParOf" srcId="{3059196D-AF0C-4463-A93E-812664631BA3}" destId="{558D9870-05E2-484E-9241-818D42D9FADA}" srcOrd="0" destOrd="0" presId="urn:microsoft.com/office/officeart/2008/layout/VerticalCurvedList"/>
    <dgm:cxn modelId="{0C42B3D3-584F-42CE-A0B2-669EA7A7D9A8}" type="presParOf" srcId="{558D9870-05E2-484E-9241-818D42D9FADA}" destId="{39FD721C-A262-4C4E-B494-AC1732E6F3A0}" srcOrd="0" destOrd="0" presId="urn:microsoft.com/office/officeart/2008/layout/VerticalCurvedList"/>
    <dgm:cxn modelId="{2EAA150F-F980-4924-8BCD-953C1621691B}" type="presParOf" srcId="{39FD721C-A262-4C4E-B494-AC1732E6F3A0}" destId="{849B6A22-FC21-4DC5-A1AF-CBADFA6E7F70}" srcOrd="0" destOrd="0" presId="urn:microsoft.com/office/officeart/2008/layout/VerticalCurvedList"/>
    <dgm:cxn modelId="{0D7DB319-3D74-4099-9930-F037BC5F8489}" type="presParOf" srcId="{39FD721C-A262-4C4E-B494-AC1732E6F3A0}" destId="{D0EDBA11-CE96-4FCC-BFE8-4DE9D160E032}" srcOrd="1" destOrd="0" presId="urn:microsoft.com/office/officeart/2008/layout/VerticalCurvedList"/>
    <dgm:cxn modelId="{24B832C0-2F90-4FAB-AAA4-A4E3AA6858E6}" type="presParOf" srcId="{39FD721C-A262-4C4E-B494-AC1732E6F3A0}" destId="{AF90F929-E81A-499C-8856-3125BD5771DB}" srcOrd="2" destOrd="0" presId="urn:microsoft.com/office/officeart/2008/layout/VerticalCurvedList"/>
    <dgm:cxn modelId="{C8ADB82E-ACC6-49BC-9550-1C0B0C0DC4B0}" type="presParOf" srcId="{39FD721C-A262-4C4E-B494-AC1732E6F3A0}" destId="{AC2B4F2C-FF8C-404D-92B0-C7C0A29210D1}" srcOrd="3" destOrd="0" presId="urn:microsoft.com/office/officeart/2008/layout/VerticalCurvedList"/>
    <dgm:cxn modelId="{3C2D0457-A208-4B32-BC66-F6EC644423C1}" type="presParOf" srcId="{558D9870-05E2-484E-9241-818D42D9FADA}" destId="{16095D2C-57B4-48CA-953C-267BD9DD484B}" srcOrd="1" destOrd="0" presId="urn:microsoft.com/office/officeart/2008/layout/VerticalCurvedList"/>
    <dgm:cxn modelId="{19B3B42A-486B-4375-B856-598E8E3D6923}" type="presParOf" srcId="{558D9870-05E2-484E-9241-818D42D9FADA}" destId="{57F98E08-EB63-4773-8250-9B6C8F0D79DB}" srcOrd="2" destOrd="0" presId="urn:microsoft.com/office/officeart/2008/layout/VerticalCurvedList"/>
    <dgm:cxn modelId="{86EAC387-86A6-40CC-8C07-11EEAED0C91C}" type="presParOf" srcId="{57F98E08-EB63-4773-8250-9B6C8F0D79DB}" destId="{73F439AE-4020-45C5-B27A-2DB6095092F8}" srcOrd="0" destOrd="0" presId="urn:microsoft.com/office/officeart/2008/layout/VerticalCurvedList"/>
    <dgm:cxn modelId="{F7AF8413-2567-45F0-B1D8-CA2E9D7FC4BE}" type="presParOf" srcId="{558D9870-05E2-484E-9241-818D42D9FADA}" destId="{DB69836F-FE00-4372-B69A-DF0D28029991}" srcOrd="3" destOrd="0" presId="urn:microsoft.com/office/officeart/2008/layout/VerticalCurvedList"/>
    <dgm:cxn modelId="{DBDC478F-61B1-4287-B165-0CA0AA86CC52}" type="presParOf" srcId="{558D9870-05E2-484E-9241-818D42D9FADA}" destId="{A23500C6-60B1-485B-9CAE-0E2BED65C988}" srcOrd="4" destOrd="0" presId="urn:microsoft.com/office/officeart/2008/layout/VerticalCurvedList"/>
    <dgm:cxn modelId="{0E3E08AF-4412-4685-8738-DFFE1A7F79AA}" type="presParOf" srcId="{A23500C6-60B1-485B-9CAE-0E2BED65C988}" destId="{425517B2-2BDC-437A-9C2F-A102F25D4FDA}" srcOrd="0" destOrd="0" presId="urn:microsoft.com/office/officeart/2008/layout/VerticalCurvedList"/>
    <dgm:cxn modelId="{58482175-EC95-4F9C-80C2-A8DAE3B54439}" type="presParOf" srcId="{558D9870-05E2-484E-9241-818D42D9FADA}" destId="{7A289A2F-41D2-4310-A18C-8347F89AA6B9}" srcOrd="5" destOrd="0" presId="urn:microsoft.com/office/officeart/2008/layout/VerticalCurvedList"/>
    <dgm:cxn modelId="{3BE2BA49-CD17-48A4-B4E7-3D0E26B219A8}" type="presParOf" srcId="{558D9870-05E2-484E-9241-818D42D9FADA}" destId="{9E66E6D6-CB41-453D-81E8-440C0CD6FAC5}" srcOrd="6" destOrd="0" presId="urn:microsoft.com/office/officeart/2008/layout/VerticalCurvedList"/>
    <dgm:cxn modelId="{73C46BDE-9E09-4429-831D-E4C6CF7D5374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E60D6-3364-43F4-A131-6DA2723C2A1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63AAE-2E27-4FD2-AC42-4802ECDB2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7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vi-VN" altLang="en-US">
                <a:latin typeface="Arial" panose="020B0604020202020204" pitchFamily="34" charset="0"/>
                <a:cs typeface="Arial" panose="020B0604020202020204" pitchFamily="34" charset="0"/>
              </a:rPr>
              <a:t>Gọi hs đọc 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012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9AD21CDF-E8A9-4F62-827B-5046FF575083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46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6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4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7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2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2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4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0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4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CBE-4F68-44A3-99A2-35606378CA1E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7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10CBE-4F68-44A3-99A2-35606378CA1E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64E64-87FC-4053-B1BA-A6A041BA4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1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a%20nhac\Nhac%20Do\Mua%20xuan%20tren%20thanh%20pho%20Ho%20Chi%20Minh.wma" TargetMode="Externa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0.png"/><Relationship Id="rId5" Type="http://schemas.openxmlformats.org/officeDocument/2006/relationships/diagramData" Target="../diagrams/data1.xml"/><Relationship Id="rId10" Type="http://schemas.openxmlformats.org/officeDocument/2006/relationships/image" Target="../media/image9.jpeg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8.wmf"/><Relationship Id="rId3" Type="http://schemas.openxmlformats.org/officeDocument/2006/relationships/image" Target="../media/image3.wmf"/><Relationship Id="rId21" Type="http://schemas.openxmlformats.org/officeDocument/2006/relationships/oleObject" Target="../embeddings/oleObject9.bin"/><Relationship Id="rId7" Type="http://schemas.openxmlformats.org/officeDocument/2006/relationships/image" Target="../media/image13.wmf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wmf"/><Relationship Id="rId20" Type="http://schemas.openxmlformats.org/officeDocument/2006/relationships/image" Target="../media/image19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4.bin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5.png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8.bin"/><Relationship Id="rId4" Type="http://schemas.openxmlformats.org/officeDocument/2006/relationships/image" Target="../media/image4.png"/><Relationship Id="rId9" Type="http://schemas.openxmlformats.org/officeDocument/2006/relationships/image" Target="../media/image14.wmf"/><Relationship Id="rId14" Type="http://schemas.openxmlformats.org/officeDocument/2006/relationships/image" Target="../media/image16.wmf"/><Relationship Id="rId22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19.bin"/><Relationship Id="rId3" Type="http://schemas.openxmlformats.org/officeDocument/2006/relationships/image" Target="../media/image3.wmf"/><Relationship Id="rId21" Type="http://schemas.openxmlformats.org/officeDocument/2006/relationships/image" Target="../media/image28.wm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3.wmf"/><Relationship Id="rId5" Type="http://schemas.openxmlformats.org/officeDocument/2006/relationships/image" Target="../media/image5.png"/><Relationship Id="rId15" Type="http://schemas.openxmlformats.org/officeDocument/2006/relationships/image" Target="../media/image25.wmf"/><Relationship Id="rId23" Type="http://schemas.openxmlformats.org/officeDocument/2006/relationships/image" Target="../media/image29.w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27.wmf"/><Relationship Id="rId4" Type="http://schemas.openxmlformats.org/officeDocument/2006/relationships/image" Target="../media/image4.png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7.bin"/><Relationship Id="rId22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0862" y="-19050"/>
            <a:ext cx="6981394" cy="6858000"/>
          </a:xfrm>
          <a:prstGeom prst="rect">
            <a:avLst/>
          </a:prstGeom>
          <a:noFill/>
          <a:ln w="9525"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B prst="convex"/>
          </a:sp3d>
        </p:spPr>
      </p:pic>
      <p:pic>
        <p:nvPicPr>
          <p:cNvPr id="3075" name="Picture 2" descr="C:\Users\U2811\Desktop\NỘI  DUNG HỌP PHHS CUỐI NĂM\Ảnh trường-1923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1771650" y="914403"/>
            <a:ext cx="622935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cap="all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 - LỚP </a:t>
            </a:r>
            <a:r>
              <a:rPr lang="en-US" sz="72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077" name="WordArt 7"/>
          <p:cNvSpPr>
            <a:spLocks noChangeArrowheads="1" noChangeShapeType="1" noTextEdit="1"/>
          </p:cNvSpPr>
          <p:nvPr/>
        </p:nvSpPr>
        <p:spPr bwMode="auto">
          <a:xfrm>
            <a:off x="2538414" y="5373688"/>
            <a:ext cx="4327525" cy="920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29"/>
              </a:avLst>
            </a:prstTxWarp>
          </a:bodyPr>
          <a:lstStyle/>
          <a:p>
            <a:pPr algn="ctr"/>
            <a:r>
              <a:rPr lang="vi-VN" sz="54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Trường Tiểu học Long Biên</a:t>
            </a:r>
            <a:endParaRPr lang="en-US" sz="5400" b="1" i="1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28585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4"/>
            <a:ext cx="9221470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733800" y="1981200"/>
            <a:ext cx="3810000" cy="2457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Phần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2:</a:t>
            </a:r>
          </a:p>
          <a:p>
            <a:pPr algn="ctr">
              <a:defRPr/>
            </a:pP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Luyện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tập</a:t>
            </a:r>
            <a:endParaRPr lang="en-US" sz="5400" b="1" kern="10" dirty="0" smtClean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en-US" sz="54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WordArt 21"/>
          <p:cNvSpPr>
            <a:spLocks noChangeArrowheads="1" noChangeShapeType="1" noTextEdit="1"/>
          </p:cNvSpPr>
          <p:nvPr/>
        </p:nvSpPr>
        <p:spPr bwMode="auto">
          <a:xfrm>
            <a:off x="2819400" y="4229100"/>
            <a:ext cx="54102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SGK </a:t>
            </a:r>
            <a:r>
              <a:rPr lang="en-US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122</a:t>
            </a:r>
            <a:endParaRPr lang="en-US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091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27" y="152400"/>
                <a:ext cx="9144000" cy="6289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b="1" u="sng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4000" b="1" u="sng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1/122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….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0" i="0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                 </m:t>
                    </m:r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. 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" y="152400"/>
                <a:ext cx="9144000" cy="6289286"/>
              </a:xfrm>
              <a:prstGeom prst="rect">
                <a:avLst/>
              </a:prstGeom>
              <a:blipFill rotWithShape="1">
                <a:blip r:embed="rId3"/>
                <a:stretch>
                  <a:fillRect l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066800" y="1531203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3032374"/>
            <a:ext cx="2216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(MSC: 25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3606969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(5)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743635"/>
            <a:ext cx="6629400" cy="23083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latin typeface="+mj-lt"/>
              </a:rPr>
              <a:t>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vi-VN" sz="3200" dirty="0" smtClean="0">
                <a:latin typeface="+mj-lt"/>
              </a:rPr>
              <a:t> phân số có </a:t>
            </a:r>
            <a:r>
              <a:rPr lang="vi-VN" sz="3200" b="1" dirty="0" smtClean="0">
                <a:latin typeface="+mj-lt"/>
              </a:rPr>
              <a:t>cùng mẫu số</a:t>
            </a:r>
            <a:r>
              <a:rPr lang="en-US" sz="3200" dirty="0" smtClean="0">
                <a:latin typeface="+mj-lt"/>
              </a:rPr>
              <a:t>,</a:t>
            </a:r>
            <a:r>
              <a:rPr lang="vi-VN" sz="3200" dirty="0" smtClean="0">
                <a:latin typeface="+mj-lt"/>
              </a:rPr>
              <a:t> phân số nào có </a:t>
            </a:r>
            <a:r>
              <a:rPr lang="vi-VN" sz="3200" b="1" dirty="0" smtClean="0">
                <a:latin typeface="+mj-lt"/>
              </a:rPr>
              <a:t>tử số lớn hơn </a:t>
            </a:r>
            <a:r>
              <a:rPr lang="vi-VN" sz="3200" dirty="0" smtClean="0">
                <a:latin typeface="+mj-lt"/>
              </a:rPr>
              <a:t>thì </a:t>
            </a:r>
            <a:r>
              <a:rPr lang="vi-VN" sz="3200" b="1" dirty="0" smtClean="0">
                <a:latin typeface="+mj-lt"/>
              </a:rPr>
              <a:t>phân số đó lớn hơn</a:t>
            </a:r>
            <a:r>
              <a:rPr lang="vi-VN" sz="3200" dirty="0" smtClean="0">
                <a:latin typeface="+mj-lt"/>
              </a:rPr>
              <a:t> và ngược lại.</a:t>
            </a:r>
            <a:endParaRPr lang="en-US" sz="3200" dirty="0">
              <a:latin typeface="+mj-lt"/>
            </a:endParaRPr>
          </a:p>
        </p:txBody>
      </p:sp>
      <p:sp>
        <p:nvSpPr>
          <p:cNvPr id="11" name="Left Brace 10"/>
          <p:cNvSpPr/>
          <p:nvPr/>
        </p:nvSpPr>
        <p:spPr>
          <a:xfrm rot="16200000">
            <a:off x="1809750" y="3576205"/>
            <a:ext cx="457200" cy="3695700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81100" y="5749636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QĐMS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72345" y="5769639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 PS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32418" y="5827693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 PS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4801404" y="4533097"/>
            <a:ext cx="625310" cy="1963882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rot="16200000">
            <a:off x="6912490" y="4587711"/>
            <a:ext cx="632238" cy="1808018"/>
          </a:xfrm>
          <a:prstGeom prst="leftBrace">
            <a:avLst>
              <a:gd name="adj1" fmla="val 8333"/>
              <a:gd name="adj2" fmla="val 86015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8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27" y="152400"/>
                <a:ext cx="9144000" cy="5538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000" b="1" u="sng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4000" b="1" u="sng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1/122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𝟓𝟔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;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𝟓𝟔</m:t>
                        </m:r>
                      </m:den>
                    </m:f>
                    <m:r>
                      <a:rPr lang="en-US" sz="40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𝟓𝟔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𝟓𝟔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. 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" y="152400"/>
                <a:ext cx="9144000" cy="5538632"/>
              </a:xfrm>
              <a:prstGeom prst="rect">
                <a:avLst/>
              </a:prstGeom>
              <a:blipFill rotWithShape="1">
                <a:blip r:embed="rId3"/>
                <a:stretch>
                  <a:fillRect l="-2333" t="-1980" b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362200" y="3794374"/>
            <a:ext cx="2216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(MSC: 20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4368969"/>
            <a:ext cx="45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(2)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eft Brace 11"/>
          <p:cNvSpPr/>
          <p:nvPr/>
        </p:nvSpPr>
        <p:spPr>
          <a:xfrm rot="16200000">
            <a:off x="2157382" y="3801306"/>
            <a:ext cx="333436" cy="4038600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599" y="5997714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QĐMS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5769639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 PS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2418" y="5827693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 PS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eft Brace 15"/>
          <p:cNvSpPr/>
          <p:nvPr/>
        </p:nvSpPr>
        <p:spPr>
          <a:xfrm rot="16200000">
            <a:off x="5457167" y="4796539"/>
            <a:ext cx="328631" cy="2015838"/>
          </a:xfrm>
          <a:prstGeom prst="leftBrace">
            <a:avLst>
              <a:gd name="adj1" fmla="val 8333"/>
              <a:gd name="adj2" fmla="val 50835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>
          <a:xfrm rot="16200000">
            <a:off x="7798584" y="4775758"/>
            <a:ext cx="328632" cy="2057400"/>
          </a:xfrm>
          <a:prstGeom prst="leftBrace">
            <a:avLst>
              <a:gd name="adj1" fmla="val 8333"/>
              <a:gd name="adj2" fmla="val 86015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26673" y="914400"/>
            <a:ext cx="2216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(MSC: 56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1491481"/>
            <a:ext cx="45720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(8)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11036" y="1491481"/>
            <a:ext cx="45720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(7)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1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3" grpId="0"/>
      <p:bldP spid="14" grpId="0"/>
      <p:bldP spid="15" grpId="0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27" y="152400"/>
                <a:ext cx="9144000" cy="6504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000" b="1" u="sng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4000" b="1" u="sng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1/122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bày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bài</a:t>
                </a:r>
                <a:endPara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𝟓𝟔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;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𝟓𝟔</m:t>
                        </m:r>
                      </m:den>
                    </m:f>
                    <m:r>
                      <a:rPr lang="en-US" sz="40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𝟓𝟔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𝟓𝟔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" y="152400"/>
                <a:ext cx="9144000" cy="6504858"/>
              </a:xfrm>
              <a:prstGeom prst="rect">
                <a:avLst/>
              </a:prstGeom>
              <a:blipFill rotWithShape="1">
                <a:blip r:embed="rId2"/>
                <a:stretch>
                  <a:fillRect l="-2333" t="-1687" b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49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5417" y="-164227"/>
                <a:ext cx="8887691" cy="4640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u="sng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000" u="sng" dirty="0" err="1" smtClean="0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4000" u="sng" dirty="0" smtClean="0">
                    <a:latin typeface="Times New Roman" pitchFamily="18" charset="0"/>
                    <a:cs typeface="Times New Roman" pitchFamily="18" charset="0"/>
                  </a:rPr>
                  <a:t> 1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: Ta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en-US" sz="40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en-US" sz="40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𝟓𝟔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en-US" sz="40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en-US" sz="40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𝟓𝟔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𝟓𝟔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𝟓𝟔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7" y="-164227"/>
                <a:ext cx="8887691" cy="4640758"/>
              </a:xfrm>
              <a:prstGeom prst="rect">
                <a:avLst/>
              </a:prstGeom>
              <a:blipFill rotWithShape="0">
                <a:blip r:embed="rId3"/>
                <a:stretch>
                  <a:fillRect l="-2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993721" y="1106274"/>
            <a:ext cx="2216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(MSC: 56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1033" y="1677084"/>
            <a:ext cx="533400" cy="372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(7)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68599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(8)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263" y="2896083"/>
            <a:ext cx="4530436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latin typeface="+mj-lt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0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9" y="4987252"/>
            <a:ext cx="8866909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latin typeface="+mj-lt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2: So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(so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0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3296" y="985260"/>
                <a:ext cx="2133600" cy="890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00CC"/>
                    </a:solidFill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96" y="985260"/>
                <a:ext cx="2133600" cy="890437"/>
              </a:xfrm>
              <a:prstGeom prst="rect">
                <a:avLst/>
              </a:prstGeom>
              <a:blipFill rotWithShape="1">
                <a:blip r:embed="rId4"/>
                <a:stretch>
                  <a:fillRect l="-8571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993721" y="-203233"/>
            <a:ext cx="221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2/122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5417" y="3648566"/>
                <a:ext cx="6172200" cy="1289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u="sng" dirty="0">
                    <a:latin typeface="Times New Roman" pitchFamily="18" charset="0"/>
                    <a:cs typeface="Times New Roman" pitchFamily="18" charset="0"/>
                  </a:rPr>
                  <a:t>Cách 2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&gt; 1;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&lt; 1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7" y="3648566"/>
                <a:ext cx="6172200" cy="1289520"/>
              </a:xfrm>
              <a:prstGeom prst="rect">
                <a:avLst/>
              </a:prstGeom>
              <a:blipFill rotWithShape="0">
                <a:blip r:embed="rId5"/>
                <a:stretch>
                  <a:fillRect l="-2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748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  <p:bldP spid="7" grpId="0" animBg="1"/>
      <p:bldP spid="8" grpId="0" animBg="1"/>
      <p:bldP spid="9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42285"/>
                <a:ext cx="8991600" cy="7329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u="sng" dirty="0" err="1" smtClean="0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4000" u="sng" dirty="0" smtClean="0">
                    <a:latin typeface="Times New Roman" pitchFamily="18" charset="0"/>
                    <a:cs typeface="Times New Roman" pitchFamily="18" charset="0"/>
                  </a:rPr>
                  <a:t> 1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: Ta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𝟒𝟎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  <m:r>
                          <a:rPr lang="en-US" sz="4000" b="1" i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𝟒𝟎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𝟒𝟎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𝟒𝟎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u="sng" dirty="0" err="1" smtClean="0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4000" u="sng" dirty="0" smtClean="0"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&gt; 1;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&lt; 1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2285"/>
                <a:ext cx="8991600" cy="7329699"/>
              </a:xfrm>
              <a:prstGeom prst="rect">
                <a:avLst/>
              </a:prstGeom>
              <a:blipFill rotWithShape="1">
                <a:blip r:embed="rId3"/>
                <a:stretch>
                  <a:fillRect l="-2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736273" y="728937"/>
            <a:ext cx="2216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(MSC: 40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148819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(5)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48819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(8)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35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-381000"/>
                <a:ext cx="9067800" cy="6761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𝟐𝟏</m:t>
                        </m:r>
                      </m:den>
                    </m:f>
                    <m:r>
                      <a:rPr lang="en-US" sz="40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u="sng" dirty="0" err="1" smtClean="0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4000" u="sng" dirty="0" smtClean="0">
                    <a:latin typeface="Times New Roman" pitchFamily="18" charset="0"/>
                    <a:cs typeface="Times New Roman" pitchFamily="18" charset="0"/>
                  </a:rPr>
                  <a:t> 1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: Ta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: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𝟏𝟔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: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40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𝟐𝟖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: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𝟐𝟏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:</m:t>
                        </m:r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4000" b="1" dirty="0" smtClean="0">
                    <a:solidFill>
                      <a:srgbClr val="0000CC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0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Vì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  <m:r>
                      <a:rPr lang="en-US" sz="40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u="sng" dirty="0" err="1" smtClean="0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4000" u="sng" dirty="0" smtClean="0"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:Vì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&lt;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1;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&gt; 1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-381000"/>
                <a:ext cx="9067800" cy="6761146"/>
              </a:xfrm>
              <a:prstGeom prst="rect">
                <a:avLst/>
              </a:prstGeom>
              <a:blipFill rotWithShape="0">
                <a:blip r:embed="rId3"/>
                <a:stretch>
                  <a:fillRect l="-2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429000" y="4572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28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42888" y="1219200"/>
            <a:ext cx="86106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14339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14340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2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4343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4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5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6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42888" y="327764"/>
            <a:ext cx="861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91960" y="2537192"/>
            <a:ext cx="8610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33400" y="4419600"/>
            <a:ext cx="861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So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1). </a:t>
            </a:r>
          </a:p>
        </p:txBody>
      </p:sp>
    </p:spTree>
    <p:extLst>
      <p:ext uri="{BB962C8B-B14F-4D97-AF65-F5344CB8AC3E}">
        <p14:creationId xmlns:p14="http://schemas.microsoft.com/office/powerpoint/2010/main" val="23972241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1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-76200"/>
                <a:ext cx="6296891" cy="6333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u="sng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4000" b="1" u="sng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3/122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lang="en-US" sz="40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11 &lt; 14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&gt;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4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0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9 &lt; 11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&gt;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-76200"/>
                <a:ext cx="6296891" cy="6333016"/>
              </a:xfrm>
              <a:prstGeom prst="rect">
                <a:avLst/>
              </a:prstGeom>
              <a:blipFill rotWithShape="1">
                <a:blip r:embed="rId3"/>
                <a:stretch>
                  <a:fillRect l="-3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805545" y="152400"/>
            <a:ext cx="6324600" cy="230832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latin typeface="+mj-lt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vi-VN" sz="3200" dirty="0" smtClean="0">
                <a:latin typeface="+mj-lt"/>
              </a:rPr>
              <a:t> phân số 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0) </a:t>
            </a:r>
            <a:r>
              <a:rPr lang="vi-VN" sz="3200" dirty="0" smtClean="0">
                <a:latin typeface="+mj-lt"/>
              </a:rPr>
              <a:t>có </a:t>
            </a:r>
            <a:r>
              <a:rPr lang="vi-VN" sz="3200" b="1" dirty="0" smtClean="0">
                <a:latin typeface="+mj-lt"/>
              </a:rPr>
              <a:t>cùng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vi-VN" sz="3200" b="1" dirty="0" smtClean="0">
                <a:latin typeface="+mj-lt"/>
              </a:rPr>
              <a:t> số</a:t>
            </a:r>
            <a:r>
              <a:rPr lang="en-US" sz="3200" dirty="0" smtClean="0">
                <a:latin typeface="+mj-lt"/>
              </a:rPr>
              <a:t>,</a:t>
            </a:r>
            <a:r>
              <a:rPr lang="vi-VN" sz="3200" dirty="0" smtClean="0">
                <a:latin typeface="+mj-lt"/>
              </a:rPr>
              <a:t> phân số nào có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vi-VN" sz="3200" b="1" dirty="0" smtClean="0">
                <a:latin typeface="+mj-lt"/>
              </a:rPr>
              <a:t> số lớn hơn </a:t>
            </a:r>
            <a:r>
              <a:rPr lang="vi-VN" sz="3200" dirty="0" smtClean="0">
                <a:latin typeface="+mj-lt"/>
              </a:rPr>
              <a:t>thì </a:t>
            </a:r>
            <a:r>
              <a:rPr lang="vi-VN" sz="3200" b="1" dirty="0" smtClean="0">
                <a:latin typeface="+mj-lt"/>
              </a:rPr>
              <a:t>phân số đó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vi-VN" sz="3200" b="1" dirty="0" smtClean="0">
                <a:latin typeface="+mj-lt"/>
              </a:rPr>
              <a:t> hơn</a:t>
            </a:r>
            <a:r>
              <a:rPr lang="vi-VN" sz="3200" dirty="0" smtClean="0">
                <a:latin typeface="+mj-lt"/>
              </a:rPr>
              <a:t> và ngược lại.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820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66700" y="1828800"/>
            <a:ext cx="86106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phân số 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0)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cùng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ta so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MS,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phân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số nào có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số lớn hơn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thì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phân số đó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hơn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và ngược lại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/122)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339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14340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2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4343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4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5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6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42888" y="327764"/>
            <a:ext cx="861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MS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2241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0"/>
          <p:cNvSpPr>
            <a:spLocks noChangeArrowheads="1" noChangeShapeType="1" noTextEdit="1"/>
          </p:cNvSpPr>
          <p:nvPr/>
        </p:nvSpPr>
        <p:spPr bwMode="auto">
          <a:xfrm>
            <a:off x="1913549" y="1314450"/>
            <a:ext cx="5316904" cy="1862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en-US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OÁN </a:t>
            </a:r>
            <a:r>
              <a:rPr lang="vi-VN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vi-VN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4</a:t>
            </a:r>
          </a:p>
          <a:p>
            <a:pPr algn="ctr"/>
            <a:r>
              <a:rPr lang="vi-VN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TẬP </a:t>
            </a:r>
            <a:endParaRPr lang="en-US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675" name="WordArt 21"/>
          <p:cNvSpPr>
            <a:spLocks noChangeArrowheads="1" noChangeShapeType="1" noTextEdit="1"/>
          </p:cNvSpPr>
          <p:nvPr/>
        </p:nvSpPr>
        <p:spPr bwMode="auto">
          <a:xfrm>
            <a:off x="495789" y="3352800"/>
            <a:ext cx="8229356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SO SÁNH </a:t>
            </a:r>
          </a:p>
          <a:p>
            <a:pPr algn="ctr"/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HAI PHÂN SỐ KHÁC MẪU SỐ 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8676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8677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8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79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8680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81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82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83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88640045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533400"/>
                <a:ext cx="9144000" cy="5383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u="sng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3600" b="1" u="sng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4/122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lớn</a:t>
                </a:r>
                <a:endParaRPr lang="en-US" sz="3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  <m:r>
                      <a:rPr lang="en-US" sz="3600" b="0" i="0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;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400"/>
                <a:ext cx="9144000" cy="5383012"/>
              </a:xfrm>
              <a:prstGeom prst="rect">
                <a:avLst/>
              </a:prstGeom>
              <a:blipFill rotWithShape="1">
                <a:blip r:embed="rId3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0800000">
            <a:off x="2648206" y="2195933"/>
            <a:ext cx="190500" cy="1100973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09848" y="2448956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32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647595"/>
                <a:ext cx="9144000" cy="605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4000" u="sng" dirty="0" smtClean="0">
                    <a:latin typeface="Times New Roman" pitchFamily="18" charset="0"/>
                    <a:cs typeface="Times New Roman" pitchFamily="18" charset="0"/>
                  </a:rPr>
                  <a:t>b)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600" b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  <m:r>
                      <a:rPr lang="en-US" sz="4000" b="1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0" i="0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;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  <m:r>
                      <a:rPr lang="en-US" sz="4000" b="0" i="0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;</m:t>
                    </m:r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47595"/>
                <a:ext cx="9144000" cy="6058005"/>
              </a:xfrm>
              <a:prstGeom prst="rect">
                <a:avLst/>
              </a:prstGeom>
              <a:blipFill rotWithShape="1">
                <a:blip r:embed="rId3"/>
                <a:stretch>
                  <a:fillRect l="-2333" t="-1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429000" y="1421250"/>
            <a:ext cx="2216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(MSC: 12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199584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(3)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200602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(4)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198822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(2)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96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04800" y="1524000"/>
            <a:ext cx="86106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339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14340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2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4343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4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5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6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42888" y="327764"/>
            <a:ext cx="861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19100" y="2783413"/>
            <a:ext cx="86106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so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33400" y="4114800"/>
            <a:ext cx="861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9921549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1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4"/>
            <a:ext cx="9221470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2730501" y="2743200"/>
            <a:ext cx="5093229" cy="169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Củng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cố</a:t>
            </a:r>
            <a:endParaRPr lang="en-US" sz="5400" b="1" kern="10" dirty="0" smtClean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Dặn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dò</a:t>
            </a:r>
            <a:r>
              <a:rPr lang="en-US" sz="54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en-US" sz="54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635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42888" y="1219200"/>
            <a:ext cx="86106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14339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14340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2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4343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4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5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6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42888" y="327764"/>
            <a:ext cx="861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49685" y="2345281"/>
            <a:ext cx="8610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MS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MS.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99267" y="3890209"/>
            <a:ext cx="8610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TS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33400" y="5490627"/>
            <a:ext cx="861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+ So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</a:p>
        </p:txBody>
      </p:sp>
    </p:spTree>
    <p:extLst>
      <p:ext uri="{BB962C8B-B14F-4D97-AF65-F5344CB8AC3E}">
        <p14:creationId xmlns:p14="http://schemas.microsoft.com/office/powerpoint/2010/main" val="20631248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1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Background trẻ em đẹp (2021) ♻️ Wiki HDAD ♻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1" y="865191"/>
            <a:ext cx="817245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WordArt 20"/>
          <p:cNvSpPr>
            <a:spLocks noChangeArrowheads="1" noChangeShapeType="1" noTextEdit="1"/>
          </p:cNvSpPr>
          <p:nvPr/>
        </p:nvSpPr>
        <p:spPr bwMode="auto">
          <a:xfrm>
            <a:off x="2286000" y="438154"/>
            <a:ext cx="4114800" cy="855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Dặn dò</a:t>
            </a:r>
          </a:p>
        </p:txBody>
      </p:sp>
      <p:sp>
        <p:nvSpPr>
          <p:cNvPr id="26628" name="Rectangle 1"/>
          <p:cNvSpPr>
            <a:spLocks noChangeArrowheads="1"/>
          </p:cNvSpPr>
          <p:nvPr/>
        </p:nvSpPr>
        <p:spPr bwMode="auto">
          <a:xfrm>
            <a:off x="2628900" y="2057401"/>
            <a:ext cx="5257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4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4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KT: </a:t>
            </a:r>
            <a:r>
              <a:rPr lang="en-US" sz="24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MS </a:t>
            </a: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1, 2, 4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122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HT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b="1" u="sng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/ Tr123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01661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003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5410200"/>
            <a:ext cx="571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003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5410200"/>
            <a:ext cx="571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003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5410200"/>
            <a:ext cx="571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3" descr="003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5410200"/>
            <a:ext cx="571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4" descr="003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410200"/>
            <a:ext cx="571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27" name="Picture 15" descr="1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1" y="5715002"/>
            <a:ext cx="1128713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6" descr="1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1" y="5638802"/>
            <a:ext cx="1128713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7" descr="1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5715002"/>
            <a:ext cx="1128713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8" descr="1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638802"/>
            <a:ext cx="1128713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41" name="Mua xuan tren thanh pho Ho Chi Minh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52578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3" descr="C:\Users\U2811\Desktop\NỘI  DUNG HỌP PHHS CUỐI NĂM\NHÀI - BÀI VIẾT HỌP PH - 20-21\Ảnh họp PH cuối năm\Ảnh trường-1923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1" name="WordArt 6"/>
          <p:cNvSpPr>
            <a:spLocks noChangeArrowheads="1" noChangeShapeType="1" noTextEdit="1"/>
          </p:cNvSpPr>
          <p:nvPr/>
        </p:nvSpPr>
        <p:spPr bwMode="auto">
          <a:xfrm>
            <a:off x="1712913" y="304802"/>
            <a:ext cx="5829300" cy="180181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Verdana"/>
                <a:ea typeface="Verdana"/>
                <a:cs typeface="Verdana"/>
              </a:rPr>
              <a:t>CHÀO TẠM BiỆT CÁC EM!</a:t>
            </a:r>
          </a:p>
          <a:p>
            <a:pPr algn="ctr"/>
            <a:r>
              <a:rPr lang="vi-VN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Verdana"/>
                <a:ea typeface="Verdana"/>
                <a:cs typeface="Verdana"/>
              </a:rPr>
              <a:t>HÃY TÍCH CƯC LUYỆN  TẬP TDTT</a:t>
            </a:r>
          </a:p>
          <a:p>
            <a:pPr algn="ctr"/>
            <a:r>
              <a:rPr lang="vi-VN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Verdana"/>
                <a:ea typeface="Verdana"/>
                <a:cs typeface="Verdana"/>
              </a:rPr>
              <a:t>CÙNG THỰC HIỆN TỐT THÔNG ĐIỆP 5K NHÉ!</a:t>
            </a:r>
            <a:endParaRPr lang="en-US" i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1548276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3980" fill="hold"/>
                                        <p:tgtEl>
                                          <p:spTgt spid="1669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694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0"/>
            <a:ext cx="8839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7" name="Title 1"/>
          <p:cNvSpPr txBox="1">
            <a:spLocks noChangeArrowheads="1"/>
          </p:cNvSpPr>
          <p:nvPr/>
        </p:nvSpPr>
        <p:spPr bwMode="auto">
          <a:xfrm>
            <a:off x="381000" y="436564"/>
            <a:ext cx="6636544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169988" name="Picture 2" descr="Káº¿t quáº£ hÃ¬nh áº£nh cho clipart GOA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660" y="82551"/>
            <a:ext cx="1574006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144783025"/>
              </p:ext>
            </p:extLst>
          </p:nvPr>
        </p:nvGraphicFramePr>
        <p:xfrm>
          <a:off x="1203268" y="949570"/>
          <a:ext cx="765502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/>
          <p:cNvSpPr/>
          <p:nvPr/>
        </p:nvSpPr>
        <p:spPr>
          <a:xfrm>
            <a:off x="1123950" y="1238250"/>
            <a:ext cx="108585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1200150" y="2876550"/>
            <a:ext cx="108585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2362500" y="2876550"/>
            <a:ext cx="6933900" cy="1138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en-US" sz="3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Nắm</a:t>
            </a:r>
            <a:r>
              <a:rPr lang="en-US" altLang="en-US" sz="3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được</a:t>
            </a:r>
            <a:r>
              <a:rPr lang="en-US" altLang="en-US" sz="3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altLang="en-US" sz="3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bước</a:t>
            </a:r>
            <a:r>
              <a:rPr lang="en-US" altLang="en-US" sz="3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viết</a:t>
            </a:r>
            <a:r>
              <a:rPr lang="en-US" altLang="en-US" sz="3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altLang="en-US" sz="3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PS </a:t>
            </a:r>
            <a:r>
              <a:rPr lang="en-US" altLang="en-US" sz="3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theo</a:t>
            </a:r>
            <a:r>
              <a:rPr lang="en-US" altLang="en-US" sz="3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tứ</a:t>
            </a:r>
            <a:r>
              <a:rPr lang="en-US" altLang="en-US" sz="3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tự</a:t>
            </a:r>
            <a:r>
              <a:rPr lang="en-US" altLang="en-US" sz="3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từ</a:t>
            </a:r>
            <a:r>
              <a:rPr lang="en-US" altLang="en-US" sz="3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bé</a:t>
            </a:r>
            <a:r>
              <a:rPr lang="en-US" altLang="en-US" sz="3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đến</a:t>
            </a:r>
            <a:r>
              <a:rPr lang="en-US" altLang="en-US" sz="3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lớn</a:t>
            </a:r>
            <a:r>
              <a:rPr lang="en-US" altLang="en-US" sz="3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altLang="en-US" sz="3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ngược</a:t>
            </a:r>
            <a:r>
              <a:rPr lang="en-US" altLang="en-US" sz="3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lại</a:t>
            </a:r>
            <a:r>
              <a:rPr lang="en-US" altLang="en-US" sz="3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21022" y="1518436"/>
            <a:ext cx="6670578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Nắm</a:t>
            </a:r>
            <a:r>
              <a:rPr lang="en-US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chắc</a:t>
            </a:r>
            <a:r>
              <a:rPr lang="en-US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cách</a:t>
            </a:r>
            <a:r>
              <a:rPr lang="en-US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so </a:t>
            </a:r>
            <a:r>
              <a:rPr lang="en-US" alt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sánh</a:t>
            </a:r>
            <a:r>
              <a:rPr lang="en-US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PS </a:t>
            </a:r>
            <a:r>
              <a:rPr lang="en-US" alt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khác</a:t>
            </a:r>
            <a:r>
              <a:rPr lang="en-US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MS. </a:t>
            </a:r>
            <a:r>
              <a:rPr lang="en-US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 </a:t>
            </a:r>
            <a:r>
              <a:rPr lang="en-US" alt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sánh</a:t>
            </a:r>
            <a:r>
              <a:rPr lang="en-US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PS </a:t>
            </a:r>
            <a:r>
              <a:rPr lang="en-US" alt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cùng</a:t>
            </a:r>
            <a:r>
              <a:rPr lang="en-US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TS.</a:t>
            </a:r>
            <a:endParaRPr lang="en-US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00151" y="4497172"/>
            <a:ext cx="10287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2435544" y="4478296"/>
            <a:ext cx="5568575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13094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6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8677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8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79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8680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81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82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83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86215" y="228600"/>
            <a:ext cx="38473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Mục</a:t>
            </a:r>
            <a:r>
              <a:rPr lang="en-US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tiêu</a:t>
            </a:r>
            <a:endParaRPr lang="en-US" altLang="en-US" sz="4800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81000" y="1052289"/>
            <a:ext cx="8446722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 eaLnBrk="1" hangingPunct="1">
              <a:buFontTx/>
              <a:buAutoNum type="arabicPeriod"/>
              <a:defRPr/>
            </a:pPr>
            <a:r>
              <a:rPr lang="en-US" alt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Kiến</a:t>
            </a:r>
            <a:r>
              <a:rPr lang="en-US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thức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-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Nắm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chắc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cách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so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sánh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phân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khác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mẫu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So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sánh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PS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cùng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tử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- 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Nắm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được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bước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viết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phân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theo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tứ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tự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từ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bé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đến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lớn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ngược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lại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 </a:t>
            </a:r>
            <a:r>
              <a:rPr lang="en-US" alt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Kĩ</a:t>
            </a:r>
            <a:r>
              <a:rPr lang="en-US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năng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alt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 -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Vận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dụng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thực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hiện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so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sánh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các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PS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khác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MS.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Thực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hiện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viết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đúng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các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PS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theo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thứ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tự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3. </a:t>
            </a:r>
            <a:r>
              <a:rPr lang="en-US" alt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Thái</a:t>
            </a:r>
            <a:r>
              <a:rPr lang="en-US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độ</a:t>
            </a:r>
            <a:r>
              <a:rPr lang="en-US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: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Say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mê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học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Toán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r>
              <a:rPr lang="vi-VN" sz="3200" dirty="0" smtClean="0">
                <a:solidFill>
                  <a:srgbClr val="FF0000"/>
                </a:solidFill>
              </a:rPr>
              <a:t>4</a:t>
            </a:r>
            <a:r>
              <a:rPr lang="vi-VN" sz="3200" dirty="0">
                <a:solidFill>
                  <a:srgbClr val="FF0000"/>
                </a:solidFill>
              </a:rPr>
              <a:t>.  </a:t>
            </a:r>
            <a:r>
              <a:rPr lang="en-US" sz="3200" dirty="0" err="1">
                <a:solidFill>
                  <a:srgbClr val="FF0000"/>
                </a:solidFill>
              </a:rPr>
              <a:t>Phát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triển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năng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lực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phẩm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chất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  <a:r>
              <a:rPr lang="vi-VN" sz="3200" dirty="0" smtClean="0"/>
              <a:t>NL </a:t>
            </a:r>
            <a:r>
              <a:rPr lang="vi-VN" sz="3200" dirty="0"/>
              <a:t>tự chủ và tự học, NL giải quyết vấn đề, NL tính toán ; PC chăm chỉ, </a:t>
            </a:r>
            <a:r>
              <a:rPr lang="en-US" sz="3200" dirty="0" err="1" smtClean="0"/>
              <a:t>cẩn</a:t>
            </a:r>
            <a:r>
              <a:rPr lang="en-US" sz="3200" dirty="0" smtClean="0"/>
              <a:t> </a:t>
            </a:r>
            <a:r>
              <a:rPr lang="en-US" sz="3200" dirty="0" err="1" smtClean="0"/>
              <a:t>thận</a:t>
            </a:r>
            <a:r>
              <a:rPr lang="en-US" sz="3200" dirty="0" smtClean="0"/>
              <a:t>.</a:t>
            </a:r>
            <a:endParaRPr lang="en-US" sz="3200" dirty="0"/>
          </a:p>
          <a:p>
            <a:pPr>
              <a:defRPr/>
            </a:pPr>
            <a:endParaRPr lang="en-US" altLang="en-US" sz="3600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46690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6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8677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8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79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8680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81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82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83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1000" y="1676400"/>
            <a:ext cx="8446722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 eaLnBrk="1" hangingPunct="1">
              <a:buFontTx/>
              <a:buAutoNum type="arabicPeriod"/>
              <a:defRPr/>
            </a:pPr>
            <a:r>
              <a:rPr lang="en-US" alt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Ôn</a:t>
            </a:r>
            <a:r>
              <a:rPr lang="en-US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tập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Nắm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chắc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bước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cách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so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sánh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PS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khác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mẫu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defRPr/>
            </a:pPr>
            <a:r>
              <a:rPr lang="en-US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 </a:t>
            </a:r>
            <a:r>
              <a:rPr lang="en-US" alt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Luyện</a:t>
            </a:r>
            <a:r>
              <a:rPr lang="en-US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tập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alt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 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Làm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các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bài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tập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: 1,2,3,4 -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Bài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Luyện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tập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/122</a:t>
            </a:r>
          </a:p>
          <a:p>
            <a:pPr>
              <a:defRPr/>
            </a:pP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 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Làm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các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bài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tập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: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1,2,4 (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trên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) 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- </a:t>
            </a:r>
            <a:r>
              <a:rPr lang="en-US" alt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Bài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Luyện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tập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chung</a:t>
            </a:r>
            <a:r>
              <a:rPr lang="en-US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/123</a:t>
            </a:r>
          </a:p>
          <a:p>
            <a:pPr eaLnBrk="1" hangingPunct="1">
              <a:defRPr/>
            </a:pPr>
            <a:r>
              <a:rPr lang="en-US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endParaRPr lang="en-US" sz="3200" dirty="0"/>
          </a:p>
          <a:p>
            <a:pPr>
              <a:defRPr/>
            </a:pPr>
            <a:endParaRPr lang="en-US" altLang="en-US" sz="3600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86215" y="228600"/>
            <a:ext cx="38473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Nhiệm</a:t>
            </a:r>
            <a:r>
              <a:rPr lang="en-US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vụ</a:t>
            </a:r>
            <a:endParaRPr lang="en-US" altLang="en-US" sz="4800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751916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4"/>
            <a:ext cx="9221470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733800" y="1981200"/>
            <a:ext cx="3810000" cy="2457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Phần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1:</a:t>
            </a:r>
          </a:p>
          <a:p>
            <a:pPr algn="ctr">
              <a:defRPr/>
            </a:pP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Ôn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tập</a:t>
            </a:r>
            <a:endParaRPr lang="en-US" sz="5400" b="1" kern="10" dirty="0" smtClean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en-US" sz="54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WordArt 21"/>
          <p:cNvSpPr>
            <a:spLocks noChangeArrowheads="1" noChangeShapeType="1" noTextEdit="1"/>
          </p:cNvSpPr>
          <p:nvPr/>
        </p:nvSpPr>
        <p:spPr bwMode="auto">
          <a:xfrm>
            <a:off x="3581400" y="3733799"/>
            <a:ext cx="4419600" cy="1552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cách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so </a:t>
            </a:r>
            <a:r>
              <a:rPr lang="en-US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sánh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 PS </a:t>
            </a:r>
            <a:r>
              <a:rPr lang="en-US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khác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MS </a:t>
            </a:r>
            <a:endParaRPr lang="en-US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026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4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25" name="Picture 6" descr="GRANS0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6" name="Picture 7" descr="GRANS0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2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728" name="Picture 9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29" name="Picture 10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30" name="Picture 11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31" name="Picture 12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190698"/>
              </p:ext>
            </p:extLst>
          </p:nvPr>
        </p:nvGraphicFramePr>
        <p:xfrm>
          <a:off x="1447800" y="914400"/>
          <a:ext cx="533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" name="Equation" r:id="rId6" imgW="152280" imgH="393480" progId="Equation.DSMT4">
                  <p:embed/>
                </p:oleObj>
              </mc:Choice>
              <mc:Fallback>
                <p:oleObj name="Equation" r:id="rId6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914400"/>
                        <a:ext cx="5334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61352"/>
              </p:ext>
            </p:extLst>
          </p:nvPr>
        </p:nvGraphicFramePr>
        <p:xfrm>
          <a:off x="2514600" y="914400"/>
          <a:ext cx="533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8" name="Equation" r:id="rId8" imgW="152280" imgH="393480" progId="Equation.DSMT4">
                  <p:embed/>
                </p:oleObj>
              </mc:Choice>
              <mc:Fallback>
                <p:oleObj name="Equation" r:id="rId8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914400"/>
                        <a:ext cx="5334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8915" y="28738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1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So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905000" y="11430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304800" y="2590800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1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193039"/>
              </p:ext>
            </p:extLst>
          </p:nvPr>
        </p:nvGraphicFramePr>
        <p:xfrm>
          <a:off x="5443602" y="2282963"/>
          <a:ext cx="533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9" name="Equation" r:id="rId10" imgW="152280" imgH="393480" progId="Equation.DSMT4">
                  <p:embed/>
                </p:oleObj>
              </mc:Choice>
              <mc:Fallback>
                <p:oleObj name="Equation" r:id="rId10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3602" y="2282963"/>
                        <a:ext cx="5334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822023"/>
              </p:ext>
            </p:extLst>
          </p:nvPr>
        </p:nvGraphicFramePr>
        <p:xfrm>
          <a:off x="2471802" y="2299570"/>
          <a:ext cx="1066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0" name="Equation" r:id="rId11" imgW="304560" imgH="393480" progId="Equation.DSMT4">
                  <p:embed/>
                </p:oleObj>
              </mc:Choice>
              <mc:Fallback>
                <p:oleObj name="Equation" r:id="rId11" imgW="304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802" y="2299570"/>
                        <a:ext cx="1066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75031"/>
              </p:ext>
            </p:extLst>
          </p:nvPr>
        </p:nvGraphicFramePr>
        <p:xfrm>
          <a:off x="4038600" y="2300418"/>
          <a:ext cx="8001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1" name="Equation" r:id="rId13" imgW="228600" imgH="393480" progId="Equation.DSMT4">
                  <p:embed/>
                </p:oleObj>
              </mc:Choice>
              <mc:Fallback>
                <p:oleObj name="Equation" r:id="rId13" imgW="228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300418"/>
                        <a:ext cx="8001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2014602" y="2629422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/>
              <a:t>=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3587662" y="260437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/>
              <a:t>=</a:t>
            </a:r>
          </a:p>
        </p:txBody>
      </p:sp>
      <p:graphicFrame>
        <p:nvGraphicFramePr>
          <p:cNvPr id="2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609058"/>
              </p:ext>
            </p:extLst>
          </p:nvPr>
        </p:nvGraphicFramePr>
        <p:xfrm>
          <a:off x="6452581" y="2280910"/>
          <a:ext cx="1066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2" name="Equation" r:id="rId15" imgW="304560" imgH="393480" progId="Equation.DSMT4">
                  <p:embed/>
                </p:oleObj>
              </mc:Choice>
              <mc:Fallback>
                <p:oleObj name="Equation" r:id="rId15" imgW="304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2581" y="2280910"/>
                        <a:ext cx="1066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993689"/>
              </p:ext>
            </p:extLst>
          </p:nvPr>
        </p:nvGraphicFramePr>
        <p:xfrm>
          <a:off x="7705854" y="2288088"/>
          <a:ext cx="8001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3" name="Equation" r:id="rId17" imgW="228600" imgH="393480" progId="Equation.DSMT4">
                  <p:embed/>
                </p:oleObj>
              </mc:Choice>
              <mc:Fallback>
                <p:oleObj name="Equation" r:id="rId17" imgW="228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5854" y="2288088"/>
                        <a:ext cx="8001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4731708" y="2605414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/>
              <a:t>;</a:t>
            </a:r>
            <a:endParaRPr lang="en-US" sz="2800" b="1" dirty="0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6009361" y="2594907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/>
              <a:t>=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304800" y="44196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7" name="Object 29"/>
          <p:cNvGraphicFramePr>
            <a:graphicFrameLocks noChangeAspect="1"/>
          </p:cNvGraphicFramePr>
          <p:nvPr/>
        </p:nvGraphicFramePr>
        <p:xfrm>
          <a:off x="1219200" y="4191000"/>
          <a:ext cx="8001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" name="Equation" r:id="rId19" imgW="228600" imgH="393480" progId="Equation.DSMT4">
                  <p:embed/>
                </p:oleObj>
              </mc:Choice>
              <mc:Fallback>
                <p:oleObj name="Equation" r:id="rId19" imgW="228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191000"/>
                        <a:ext cx="8001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0"/>
          <p:cNvGraphicFramePr>
            <a:graphicFrameLocks noChangeAspect="1"/>
          </p:cNvGraphicFramePr>
          <p:nvPr/>
        </p:nvGraphicFramePr>
        <p:xfrm>
          <a:off x="2514600" y="4191000"/>
          <a:ext cx="8001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5" name="Equation" r:id="rId21" imgW="228600" imgH="393480" progId="Equation.DSMT4">
                  <p:embed/>
                </p:oleObj>
              </mc:Choice>
              <mc:Fallback>
                <p:oleObj name="Equation" r:id="rId21" imgW="228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191000"/>
                        <a:ext cx="8001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981200" y="44958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&lt;</a:t>
            </a:r>
          </a:p>
        </p:txBody>
      </p:sp>
      <p:graphicFrame>
        <p:nvGraphicFramePr>
          <p:cNvPr id="30" name="Object 33"/>
          <p:cNvGraphicFramePr>
            <a:graphicFrameLocks noChangeAspect="1"/>
          </p:cNvGraphicFramePr>
          <p:nvPr/>
        </p:nvGraphicFramePr>
        <p:xfrm>
          <a:off x="4114800" y="4038600"/>
          <a:ext cx="6096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" name="Equation" r:id="rId23" imgW="152280" imgH="393480" progId="Equation.DSMT4">
                  <p:embed/>
                </p:oleObj>
              </mc:Choice>
              <mc:Fallback>
                <p:oleObj name="Equation" r:id="rId23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038600"/>
                        <a:ext cx="6096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4"/>
          <p:cNvGraphicFramePr>
            <a:graphicFrameLocks noChangeAspect="1"/>
          </p:cNvGraphicFramePr>
          <p:nvPr/>
        </p:nvGraphicFramePr>
        <p:xfrm>
          <a:off x="5257800" y="4038600"/>
          <a:ext cx="6096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" name="Equation" r:id="rId24" imgW="152280" imgH="393480" progId="Equation.DSMT4">
                  <p:embed/>
                </p:oleObj>
              </mc:Choice>
              <mc:Fallback>
                <p:oleObj name="Equation" r:id="rId24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038600"/>
                        <a:ext cx="6096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4724400" y="44196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&lt;</a:t>
            </a: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3276600" y="44958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7423758" y="2624888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/>
              <a:t>=</a:t>
            </a:r>
          </a:p>
        </p:txBody>
      </p:sp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190698"/>
              </p:ext>
            </p:extLst>
          </p:nvPr>
        </p:nvGraphicFramePr>
        <p:xfrm>
          <a:off x="1490750" y="2324100"/>
          <a:ext cx="533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8" name="Equation" r:id="rId25" imgW="152280" imgH="393480" progId="Equation.DSMT4">
                  <p:embed/>
                </p:oleObj>
              </mc:Choice>
              <mc:Fallback>
                <p:oleObj name="Equation" r:id="rId25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750" y="2324100"/>
                        <a:ext cx="5334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1505360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0" grpId="0"/>
      <p:bldP spid="21" grpId="0"/>
      <p:bldP spid="24" grpId="0"/>
      <p:bldP spid="25" grpId="0"/>
      <p:bldP spid="26" grpId="0"/>
      <p:bldP spid="29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4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25" name="Picture 6" descr="GRANS0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6" name="Picture 7" descr="GRANS0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2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728" name="Picture 9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29" name="Picture 10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30" name="Picture 11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31" name="Picture 12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367292"/>
              </p:ext>
            </p:extLst>
          </p:nvPr>
        </p:nvGraphicFramePr>
        <p:xfrm>
          <a:off x="593463" y="1704584"/>
          <a:ext cx="711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9" name="Equation" r:id="rId6" imgW="203040" imgH="393480" progId="Equation.DSMT4">
                  <p:embed/>
                </p:oleObj>
              </mc:Choice>
              <mc:Fallback>
                <p:oleObj name="Equation" r:id="rId6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63" y="1704584"/>
                        <a:ext cx="7112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535542"/>
              </p:ext>
            </p:extLst>
          </p:nvPr>
        </p:nvGraphicFramePr>
        <p:xfrm>
          <a:off x="1771388" y="1704584"/>
          <a:ext cx="533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0" name="Equation" r:id="rId8" imgW="152280" imgH="393480" progId="Equation.DSMT4">
                  <p:embed/>
                </p:oleObj>
              </mc:Choice>
              <mc:Fallback>
                <p:oleObj name="Equation" r:id="rId8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388" y="1704584"/>
                        <a:ext cx="5334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161788" y="1933184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0" y="7620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2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14088" y="3266162"/>
            <a:ext cx="1809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1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598550"/>
              </p:ext>
            </p:extLst>
          </p:nvPr>
        </p:nvGraphicFramePr>
        <p:xfrm>
          <a:off x="1647301" y="2885162"/>
          <a:ext cx="6000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1" name="Equation" r:id="rId10" imgW="203040" imgH="393480" progId="Equation.DSMT4">
                  <p:embed/>
                </p:oleObj>
              </mc:Choice>
              <mc:Fallback>
                <p:oleObj name="Equation" r:id="rId10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301" y="2885162"/>
                        <a:ext cx="600075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342706"/>
              </p:ext>
            </p:extLst>
          </p:nvPr>
        </p:nvGraphicFramePr>
        <p:xfrm>
          <a:off x="2704576" y="2885162"/>
          <a:ext cx="1143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2" name="Equation" r:id="rId12" imgW="368280" imgH="393480" progId="Equation.DSMT4">
                  <p:embed/>
                </p:oleObj>
              </mc:Choice>
              <mc:Fallback>
                <p:oleObj name="Equation" r:id="rId12" imgW="368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4576" y="2885162"/>
                        <a:ext cx="11430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056295"/>
              </p:ext>
            </p:extLst>
          </p:nvPr>
        </p:nvGraphicFramePr>
        <p:xfrm>
          <a:off x="4380976" y="2885162"/>
          <a:ext cx="6286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3" name="Equation" r:id="rId14" imgW="139680" imgH="393480" progId="Equation.DSMT4">
                  <p:embed/>
                </p:oleObj>
              </mc:Choice>
              <mc:Fallback>
                <p:oleObj name="Equation" r:id="rId14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0976" y="2885162"/>
                        <a:ext cx="62865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2323576" y="3266162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/>
              <a:t>=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3923776" y="3266162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/>
              <a:t>=</a:t>
            </a:r>
          </a:p>
        </p:txBody>
      </p:sp>
      <p:graphicFrame>
        <p:nvGraphicFramePr>
          <p:cNvPr id="2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934858"/>
              </p:ext>
            </p:extLst>
          </p:nvPr>
        </p:nvGraphicFramePr>
        <p:xfrm>
          <a:off x="2201835" y="4333539"/>
          <a:ext cx="685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4" name="Equation" r:id="rId16" imgW="152280" imgH="393480" progId="Equation.DSMT4">
                  <p:embed/>
                </p:oleObj>
              </mc:Choice>
              <mc:Fallback>
                <p:oleObj name="Equation" r:id="rId16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835" y="4333539"/>
                        <a:ext cx="6858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303505"/>
              </p:ext>
            </p:extLst>
          </p:nvPr>
        </p:nvGraphicFramePr>
        <p:xfrm>
          <a:off x="3474928" y="4348620"/>
          <a:ext cx="5683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5" name="Equation" r:id="rId18" imgW="203040" imgH="393480" progId="Equation.DSMT4">
                  <p:embed/>
                </p:oleObj>
              </mc:Choice>
              <mc:Fallback>
                <p:oleObj name="Equation" r:id="rId18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4928" y="4348620"/>
                        <a:ext cx="5683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230911"/>
              </p:ext>
            </p:extLst>
          </p:nvPr>
        </p:nvGraphicFramePr>
        <p:xfrm>
          <a:off x="4494103" y="4361146"/>
          <a:ext cx="533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" name="Equation" r:id="rId20" imgW="152280" imgH="393480" progId="Equation.DSMT4">
                  <p:embed/>
                </p:oleObj>
              </mc:Choice>
              <mc:Fallback>
                <p:oleObj name="Equation" r:id="rId20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103" y="4361146"/>
                        <a:ext cx="5334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4084528" y="4665946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&lt;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464504" y="460436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442726"/>
              </p:ext>
            </p:extLst>
          </p:nvPr>
        </p:nvGraphicFramePr>
        <p:xfrm>
          <a:off x="1218938" y="4333539"/>
          <a:ext cx="6286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" name="Equation" r:id="rId22" imgW="139680" imgH="393480" progId="Equation.DSMT4">
                  <p:embed/>
                </p:oleObj>
              </mc:Choice>
              <mc:Fallback>
                <p:oleObj name="Equation" r:id="rId22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8938" y="4333539"/>
                        <a:ext cx="62865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1723761" y="465342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826704" y="466699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911466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0" grpId="0"/>
      <p:bldP spid="21" grpId="0"/>
      <p:bldP spid="25" grpId="0"/>
      <p:bldP spid="26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14340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2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4343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4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5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6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42888" y="327764"/>
            <a:ext cx="861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18056" y="1828800"/>
            <a:ext cx="86106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/121)</a:t>
            </a: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8823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1054</Words>
  <Application>Microsoft Office PowerPoint</Application>
  <PresentationFormat>On-screen Show (4:3)</PresentationFormat>
  <Paragraphs>167</Paragraphs>
  <Slides>26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 Math</vt:lpstr>
      <vt:lpstr>Times New Roman</vt:lpstr>
      <vt:lpstr>Verdana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MACservice</dc:creator>
  <cp:lastModifiedBy>ASUS</cp:lastModifiedBy>
  <cp:revision>120</cp:revision>
  <dcterms:created xsi:type="dcterms:W3CDTF">2020-04-03T15:29:43Z</dcterms:created>
  <dcterms:modified xsi:type="dcterms:W3CDTF">2023-02-17T08:01:09Z</dcterms:modified>
</cp:coreProperties>
</file>