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744" r:id="rId3"/>
    <p:sldMasterId id="2147483760" r:id="rId4"/>
  </p:sldMasterIdLst>
  <p:notesMasterIdLst>
    <p:notesMasterId r:id="rId21"/>
  </p:notesMasterIdLst>
  <p:sldIdLst>
    <p:sldId id="301" r:id="rId5"/>
    <p:sldId id="318" r:id="rId6"/>
    <p:sldId id="319" r:id="rId7"/>
    <p:sldId id="531" r:id="rId8"/>
    <p:sldId id="532" r:id="rId9"/>
    <p:sldId id="320" r:id="rId10"/>
    <p:sldId id="525" r:id="rId11"/>
    <p:sldId id="322" r:id="rId12"/>
    <p:sldId id="554" r:id="rId13"/>
    <p:sldId id="275" r:id="rId14"/>
    <p:sldId id="548" r:id="rId15"/>
    <p:sldId id="553" r:id="rId16"/>
    <p:sldId id="264" r:id="rId17"/>
    <p:sldId id="324" r:id="rId18"/>
    <p:sldId id="526" r:id="rId19"/>
    <p:sldId id="5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6426" autoAdjust="0"/>
  </p:normalViewPr>
  <p:slideViewPr>
    <p:cSldViewPr snapToGrid="0">
      <p:cViewPr varScale="1">
        <p:scale>
          <a:sx n="72" d="100"/>
          <a:sy n="72" d="100"/>
        </p:scale>
        <p:origin x="12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0831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2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32" y="1825747"/>
            <a:ext cx="5181796" cy="43516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434" y="1825747"/>
            <a:ext cx="5181796" cy="20988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434" y="4076973"/>
            <a:ext cx="5181796" cy="21004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2018232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7233623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11439770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4285019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591115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7737458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57585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2894931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0456996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39136321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72309889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9662300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9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1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01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189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1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2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7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0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0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0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97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0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6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4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4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5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95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605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83675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1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12" y="4636191"/>
            <a:ext cx="2688934" cy="2252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108" y="-237096"/>
            <a:ext cx="3173117" cy="3426967"/>
          </a:xfrm>
          <a:prstGeom prst="rect">
            <a:avLst/>
          </a:prstGeom>
        </p:spPr>
      </p:pic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2812192" y="3090650"/>
            <a:ext cx="66319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4400" dirty="0">
                <a:solidFill>
                  <a:srgbClr val="FF0000"/>
                </a:solidFill>
                <a:latin typeface="UTM Showcard" panose="02040603050506020204" pitchFamily="18" charset="0"/>
                <a:ea typeface="华康海报体W12(P)" panose="040B0C00000000000000" pitchFamily="82" charset="-122"/>
              </a:rPr>
              <a:t>ÔN TẬP GIỮA HỌC KÌ I </a:t>
            </a:r>
          </a:p>
          <a:p>
            <a:pPr algn="ctr" defTabSz="685800"/>
            <a:r>
              <a:rPr lang="en-US" altLang="zh-CN" sz="4400" dirty="0">
                <a:solidFill>
                  <a:srgbClr val="FF0000"/>
                </a:solidFill>
                <a:latin typeface="UTM Showcard" panose="02040603050506020204" pitchFamily="18" charset="0"/>
                <a:ea typeface="华康海报体W12(P)" panose="040B0C00000000000000" pitchFamily="82" charset="-122"/>
              </a:rPr>
              <a:t>(TIẾT </a:t>
            </a:r>
            <a:r>
              <a:rPr lang="en-US" altLang="zh-CN" sz="4400" dirty="0" smtClean="0">
                <a:solidFill>
                  <a:srgbClr val="FF0000"/>
                </a:solidFill>
                <a:latin typeface="UTM Showcard" panose="02040603050506020204" pitchFamily="18" charset="0"/>
                <a:ea typeface="华康海报体W12(P)" panose="040B0C00000000000000" pitchFamily="82" charset="-122"/>
              </a:rPr>
              <a:t>1)</a:t>
            </a:r>
            <a:endParaRPr lang="en-US" altLang="zh-CN" sz="4400" dirty="0">
              <a:solidFill>
                <a:srgbClr val="FF0000"/>
              </a:solidFill>
              <a:latin typeface="UTM Showcard" panose="02040603050506020204" pitchFamily="18" charset="0"/>
              <a:ea typeface="华康海报体W12(P)" panose="040B0C00000000000000" pitchFamily="82" charset="-122"/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 flipH="1">
            <a:off x="2286096" y="1774475"/>
            <a:ext cx="768413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MÔN TIẾNG VIỆT – LỚP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131" y="416759"/>
            <a:ext cx="12092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TRƯỜNG TIỂU HỌC LONG BIÊN</a:t>
            </a:r>
            <a:endParaRPr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8620">
        <p14:glitter pattern="hexagon"/>
      </p:transition>
    </mc:Choice>
    <mc:Fallback xmlns="">
      <p:transition spd="slow" advClick="0" advTm="48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394"/>
            <a:ext cx="12055876" cy="57882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D3A1F-2EA7-4E2E-BED2-9C6472AA8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" y="1340529"/>
            <a:ext cx="3266983" cy="3861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0A428-8CB9-4832-A49E-D51DD99CE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65" y="1340529"/>
            <a:ext cx="3266983" cy="3861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4D8E-36A1-48EB-B1C0-35073F2D4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39" y="1340529"/>
            <a:ext cx="3266983" cy="38617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8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 rot="21272609">
            <a:off x="537879" y="2967328"/>
            <a:ext cx="5409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Quang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cảnh làng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mạc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ngày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mùa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Nghìn năm văn hiến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Lòng dân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Lòng dân (tiếp theo)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Những con sếu bằng giấy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" name="Text Box 2"/>
          <p:cNvSpPr txBox="1"/>
          <p:nvPr/>
        </p:nvSpPr>
        <p:spPr>
          <a:xfrm rot="471427">
            <a:off x="6114588" y="1403890"/>
            <a:ext cx="5298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Thư gửi các học sinh</a:t>
            </a:r>
          </a:p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Sắc màu em yêu</a:t>
            </a:r>
          </a:p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Bài ca về trái đất</a:t>
            </a: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65" y="341630"/>
            <a:ext cx="5553075" cy="45656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5565" y="367665"/>
            <a:ext cx="7618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1. Ôn luyện tập đọc và học thuộc lòng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14A8B5-F7D8-45F9-AC64-39E587800AEC}"/>
              </a:ext>
            </a:extLst>
          </p:cNvPr>
          <p:cNvSpPr/>
          <p:nvPr/>
        </p:nvSpPr>
        <p:spPr>
          <a:xfrm rot="21232920">
            <a:off x="1655593" y="2596343"/>
            <a:ext cx="2034877" cy="5041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E9E551-79B8-4A1C-9F97-AD5F6E46C0E6}"/>
              </a:ext>
            </a:extLst>
          </p:cNvPr>
          <p:cNvSpPr/>
          <p:nvPr/>
        </p:nvSpPr>
        <p:spPr>
          <a:xfrm rot="478863">
            <a:off x="7369803" y="411195"/>
            <a:ext cx="3648871" cy="5789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EF4712-408A-4154-B3E3-D8F14F29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887076"/>
      </p:ext>
    </p:extLst>
  </p:cSld>
  <p:clrMapOvr>
    <a:masterClrMapping/>
  </p:clrMapOvr>
  <p:transition advTm="1272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314796" y="4690610"/>
            <a:ext cx="2415582" cy="2343484"/>
          </a:xfrm>
          <a:prstGeom prst="rect">
            <a:avLst/>
          </a:prstGeom>
        </p:spPr>
      </p:pic>
      <p:sp>
        <p:nvSpPr>
          <p:cNvPr id="16" name="圆角矩形 1"/>
          <p:cNvSpPr/>
          <p:nvPr/>
        </p:nvSpPr>
        <p:spPr>
          <a:xfrm>
            <a:off x="621336" y="1411393"/>
            <a:ext cx="5961888" cy="75599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Sắc màu em yêu</a:t>
            </a:r>
          </a:p>
        </p:txBody>
      </p:sp>
      <p:sp>
        <p:nvSpPr>
          <p:cNvPr id="52" name="圆角矩形 1"/>
          <p:cNvSpPr/>
          <p:nvPr/>
        </p:nvSpPr>
        <p:spPr>
          <a:xfrm>
            <a:off x="624875" y="2557030"/>
            <a:ext cx="5961888" cy="75599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Bài ca về trái đất</a:t>
            </a:r>
          </a:p>
        </p:txBody>
      </p:sp>
      <p:sp>
        <p:nvSpPr>
          <p:cNvPr id="62" name="圆角矩形 1"/>
          <p:cNvSpPr/>
          <p:nvPr/>
        </p:nvSpPr>
        <p:spPr>
          <a:xfrm>
            <a:off x="624875" y="3702667"/>
            <a:ext cx="5961888" cy="75599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Ê-mi-li, con…</a:t>
            </a:r>
          </a:p>
        </p:txBody>
      </p:sp>
      <p:sp>
        <p:nvSpPr>
          <p:cNvPr id="72" name="圆角矩形 1"/>
          <p:cNvSpPr/>
          <p:nvPr/>
        </p:nvSpPr>
        <p:spPr>
          <a:xfrm>
            <a:off x="624875" y="4848304"/>
            <a:ext cx="5958349" cy="75599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Tiếng đàn ba-la-lai-ca trên sông Đà </a:t>
            </a:r>
          </a:p>
        </p:txBody>
      </p:sp>
      <p:sp>
        <p:nvSpPr>
          <p:cNvPr id="78" name="圆角矩形 1">
            <a:extLst>
              <a:ext uri="{FF2B5EF4-FFF2-40B4-BE49-F238E27FC236}">
                <a16:creationId xmlns:a16="http://schemas.microsoft.com/office/drawing/2014/main" id="{CD0696EF-269A-48D2-8430-905A34F7B7F1}"/>
              </a:ext>
            </a:extLst>
          </p:cNvPr>
          <p:cNvSpPr/>
          <p:nvPr/>
        </p:nvSpPr>
        <p:spPr>
          <a:xfrm>
            <a:off x="624875" y="5993939"/>
            <a:ext cx="5958349" cy="75599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Trước cổng trời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10A1521C-CB61-4C60-8125-4BE9414B742D}"/>
              </a:ext>
            </a:extLst>
          </p:cNvPr>
          <p:cNvSpPr txBox="1">
            <a:spLocks/>
          </p:cNvSpPr>
          <p:nvPr/>
        </p:nvSpPr>
        <p:spPr>
          <a:xfrm>
            <a:off x="505723" y="629000"/>
            <a:ext cx="9123038" cy="1696085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457189" lvl="0" indent="-457189" algn="l" defTabSz="1219170" rtl="0" eaLnBrk="1" latinLnBrk="0" hangingPunct="1">
              <a:spcBef>
                <a:spcPct val="20000"/>
              </a:spcBef>
              <a:buClrTx/>
              <a:buSzTx/>
              <a:buFontTx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lvl="1" indent="-380990" algn="l" defTabSz="1219170" rtl="0" eaLnBrk="1" latinLnBrk="0" hangingPunct="1">
              <a:spcBef>
                <a:spcPct val="20000"/>
              </a:spcBef>
              <a:buClrTx/>
              <a:buSzTx/>
              <a:buFontTx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lvl="2" indent="-304792" algn="l" defTabSz="1219170" rtl="0" eaLnBrk="1" latinLnBrk="0" hangingPunct="1">
              <a:spcBef>
                <a:spcPct val="20000"/>
              </a:spcBef>
              <a:buClrTx/>
              <a:buSzTx/>
              <a:buFontTx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lvl="3" indent="-304792" algn="l" defTabSz="1219170" rtl="0" eaLnBrk="1" latinLnBrk="0" hangingPunct="1">
              <a:spcBef>
                <a:spcPct val="20000"/>
              </a:spcBef>
              <a:buClrTx/>
              <a:buSzTx/>
              <a:buFontTx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lvl="4" indent="-304792" algn="l" defTabSz="1219170" rtl="0" eaLnBrk="1" latinLnBrk="0" hangingPunct="1">
              <a:spcBef>
                <a:spcPct val="20000"/>
              </a:spcBef>
              <a:buClrTx/>
              <a:buSzTx/>
              <a:buFontTx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Tx/>
              <a:buNone/>
            </a:pP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Kể tên các bài thơ đã học từ tuần 1 đến tuần 9?</a:t>
            </a:r>
          </a:p>
        </p:txBody>
      </p:sp>
      <p:sp>
        <p:nvSpPr>
          <p:cNvPr id="80" name="Rectangles 4">
            <a:extLst>
              <a:ext uri="{FF2B5EF4-FFF2-40B4-BE49-F238E27FC236}">
                <a16:creationId xmlns:a16="http://schemas.microsoft.com/office/drawing/2014/main" id="{B538E372-C06A-4561-937A-ECC067222E86}"/>
              </a:ext>
            </a:extLst>
          </p:cNvPr>
          <p:cNvSpPr/>
          <p:nvPr/>
        </p:nvSpPr>
        <p:spPr>
          <a:xfrm>
            <a:off x="7055981" y="1358655"/>
            <a:ext cx="2698750" cy="861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CBE7316E-1250-4C93-AEC5-D692479C4F83}"/>
              </a:ext>
            </a:extLst>
          </p:cNvPr>
          <p:cNvSpPr/>
          <p:nvPr/>
        </p:nvSpPr>
        <p:spPr>
          <a:xfrm>
            <a:off x="6662114" y="1411393"/>
            <a:ext cx="305088" cy="755998"/>
          </a:xfrm>
          <a:prstGeom prst="rightBrace">
            <a:avLst/>
          </a:prstGeom>
          <a:ln w="28575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s 5">
            <a:extLst>
              <a:ext uri="{FF2B5EF4-FFF2-40B4-BE49-F238E27FC236}">
                <a16:creationId xmlns:a16="http://schemas.microsoft.com/office/drawing/2014/main" id="{5F517BEA-034B-4EBF-8793-5B5A24ED12F4}"/>
              </a:ext>
            </a:extLst>
          </p:cNvPr>
          <p:cNvSpPr/>
          <p:nvPr/>
        </p:nvSpPr>
        <p:spPr>
          <a:xfrm>
            <a:off x="7055981" y="3037629"/>
            <a:ext cx="2698750" cy="9404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DBE81C12-0519-4E2C-BEF3-1C2E62FB365E}"/>
              </a:ext>
            </a:extLst>
          </p:cNvPr>
          <p:cNvSpPr/>
          <p:nvPr/>
        </p:nvSpPr>
        <p:spPr>
          <a:xfrm>
            <a:off x="6662114" y="2557030"/>
            <a:ext cx="305088" cy="1901635"/>
          </a:xfrm>
          <a:prstGeom prst="rightBrace">
            <a:avLst/>
          </a:prstGeom>
          <a:ln w="28575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s 6">
            <a:extLst>
              <a:ext uri="{FF2B5EF4-FFF2-40B4-BE49-F238E27FC236}">
                <a16:creationId xmlns:a16="http://schemas.microsoft.com/office/drawing/2014/main" id="{1301887C-7156-45D3-8DE9-6E83DBF3DA56}"/>
              </a:ext>
            </a:extLst>
          </p:cNvPr>
          <p:cNvSpPr/>
          <p:nvPr/>
        </p:nvSpPr>
        <p:spPr>
          <a:xfrm>
            <a:off x="7055982" y="5103941"/>
            <a:ext cx="2698750" cy="14030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8DF6ABCA-F7A3-4C73-9D16-89D16D543417}"/>
              </a:ext>
            </a:extLst>
          </p:cNvPr>
          <p:cNvSpPr/>
          <p:nvPr/>
        </p:nvSpPr>
        <p:spPr>
          <a:xfrm>
            <a:off x="6662114" y="4848304"/>
            <a:ext cx="305088" cy="1901634"/>
          </a:xfrm>
          <a:prstGeom prst="rightBrace">
            <a:avLst/>
          </a:prstGeom>
          <a:ln w="28575" cmpd="thickThin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98">
        <p:random/>
      </p:transition>
    </mc:Choice>
    <mc:Fallback xmlns="">
      <p:transition spd="slow" advTm="501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2" grpId="0" animBg="1"/>
      <p:bldP spid="62" grpId="0" animBg="1"/>
      <p:bldP spid="72" grpId="0" animBg="1"/>
      <p:bldP spid="78" grpId="0" animBg="1"/>
      <p:bldP spid="79" grpId="0" build="p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/>
          <p:nvPr/>
        </p:nvSpPr>
        <p:spPr>
          <a:xfrm>
            <a:off x="962526" y="152400"/>
            <a:ext cx="10250906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Lập bảng thống kê các bài thơ đã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tuần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tuần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9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291" name="Table 12290"/>
          <p:cNvGraphicFramePr/>
          <p:nvPr>
            <p:extLst>
              <p:ext uri="{D42A27DB-BD31-4B8C-83A1-F6EECF244321}">
                <p14:modId xmlns:p14="http://schemas.microsoft.com/office/powerpoint/2010/main" val="1757620831"/>
              </p:ext>
            </p:extLst>
          </p:nvPr>
        </p:nvGraphicFramePr>
        <p:xfrm>
          <a:off x="1600200" y="1063625"/>
          <a:ext cx="8991600" cy="4803775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điểm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2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CB0428F-E6D6-4884-BF00-8AA9EF89FF73}"/>
              </a:ext>
            </a:extLst>
          </p:cNvPr>
          <p:cNvSpPr txBox="1"/>
          <p:nvPr/>
        </p:nvSpPr>
        <p:spPr>
          <a:xfrm>
            <a:off x="1600200" y="1633194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E366A-02F4-43F0-84C3-16636E8E9D6B}"/>
              </a:ext>
            </a:extLst>
          </p:cNvPr>
          <p:cNvSpPr txBox="1"/>
          <p:nvPr/>
        </p:nvSpPr>
        <p:spPr>
          <a:xfrm>
            <a:off x="1600200" y="3058948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9B434-B6C7-4211-BC5C-0371076A7ADC}"/>
              </a:ext>
            </a:extLst>
          </p:cNvPr>
          <p:cNvSpPr txBox="1"/>
          <p:nvPr/>
        </p:nvSpPr>
        <p:spPr>
          <a:xfrm>
            <a:off x="1561730" y="4484702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9467C-A2CF-4C2E-92F7-F71EA295538A}"/>
              </a:ext>
            </a:extLst>
          </p:cNvPr>
          <p:cNvSpPr txBox="1"/>
          <p:nvPr/>
        </p:nvSpPr>
        <p:spPr>
          <a:xfrm>
            <a:off x="3311371" y="1802791"/>
            <a:ext cx="123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20F47-0B05-4330-948F-9D71DF8C8DCF}"/>
              </a:ext>
            </a:extLst>
          </p:cNvPr>
          <p:cNvSpPr txBox="1"/>
          <p:nvPr/>
        </p:nvSpPr>
        <p:spPr>
          <a:xfrm>
            <a:off x="4699249" y="1836901"/>
            <a:ext cx="210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4A4F1-60D3-4E17-AC13-99FC8F997F6F}"/>
              </a:ext>
            </a:extLst>
          </p:cNvPr>
          <p:cNvSpPr txBox="1"/>
          <p:nvPr/>
        </p:nvSpPr>
        <p:spPr>
          <a:xfrm>
            <a:off x="6809176" y="1633194"/>
            <a:ext cx="3782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tất cả những sắc m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khác nhau gắn với cảnh vật, con người Việt Nam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4109" descr="封面2">
            <a:extLst>
              <a:ext uri="{FF2B5EF4-FFF2-40B4-BE49-F238E27FC236}">
                <a16:creationId xmlns:a16="http://schemas.microsoft.com/office/drawing/2014/main" id="{87A3CE90-BDCF-4BEE-909E-2A3FC391B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924" y="5224806"/>
            <a:ext cx="1660124" cy="160812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19"/>
    </mc:Choice>
    <mc:Fallback xmlns="">
      <p:transition spd="slow" advTm="91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2" grpId="0"/>
      <p:bldP spid="5" grpId="0"/>
      <p:bldP spid="6" grpId="0"/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/>
          <p:nvPr/>
        </p:nvSpPr>
        <p:spPr>
          <a:xfrm>
            <a:off x="473413" y="149627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Lập bảng thống kê các bài thơ đã học từ bài 1 đến bài 9 theo mẫu:</a:t>
            </a:r>
          </a:p>
        </p:txBody>
      </p:sp>
      <p:graphicFrame>
        <p:nvGraphicFramePr>
          <p:cNvPr id="12291" name="Table 12290"/>
          <p:cNvGraphicFramePr/>
          <p:nvPr>
            <p:extLst>
              <p:ext uri="{D42A27DB-BD31-4B8C-83A1-F6EECF244321}">
                <p14:modId xmlns:p14="http://schemas.microsoft.com/office/powerpoint/2010/main" val="311595467"/>
              </p:ext>
            </p:extLst>
          </p:nvPr>
        </p:nvGraphicFramePr>
        <p:xfrm>
          <a:off x="26347" y="930499"/>
          <a:ext cx="9591066" cy="5891095"/>
        </p:xfrm>
        <a:graphic>
          <a:graphicData uri="http://schemas.openxmlformats.org/drawingml/2006/table">
            <a:tbl>
              <a:tblPr/>
              <a:tblGrid>
                <a:gridCol w="155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1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83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điểm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0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136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864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CB0428F-E6D6-4884-BF00-8AA9EF89FF73}"/>
              </a:ext>
            </a:extLst>
          </p:cNvPr>
          <p:cNvSpPr txBox="1"/>
          <p:nvPr/>
        </p:nvSpPr>
        <p:spPr>
          <a:xfrm>
            <a:off x="119500" y="1573468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E366A-02F4-43F0-84C3-16636E8E9D6B}"/>
              </a:ext>
            </a:extLst>
          </p:cNvPr>
          <p:cNvSpPr txBox="1"/>
          <p:nvPr/>
        </p:nvSpPr>
        <p:spPr>
          <a:xfrm>
            <a:off x="177507" y="3357481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9B434-B6C7-4211-BC5C-0371076A7ADC}"/>
              </a:ext>
            </a:extLst>
          </p:cNvPr>
          <p:cNvSpPr txBox="1"/>
          <p:nvPr/>
        </p:nvSpPr>
        <p:spPr>
          <a:xfrm>
            <a:off x="110315" y="5185341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9467C-A2CF-4C2E-92F7-F71EA295538A}"/>
              </a:ext>
            </a:extLst>
          </p:cNvPr>
          <p:cNvSpPr txBox="1"/>
          <p:nvPr/>
        </p:nvSpPr>
        <p:spPr>
          <a:xfrm>
            <a:off x="1773068" y="1662534"/>
            <a:ext cx="1310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20F47-0B05-4330-948F-9D71DF8C8DCF}"/>
              </a:ext>
            </a:extLst>
          </p:cNvPr>
          <p:cNvSpPr txBox="1"/>
          <p:nvPr/>
        </p:nvSpPr>
        <p:spPr>
          <a:xfrm>
            <a:off x="3289094" y="1800400"/>
            <a:ext cx="210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4A4F1-60D3-4E17-AC13-99FC8F997F6F}"/>
              </a:ext>
            </a:extLst>
          </p:cNvPr>
          <p:cNvSpPr txBox="1"/>
          <p:nvPr/>
        </p:nvSpPr>
        <p:spPr>
          <a:xfrm>
            <a:off x="5349601" y="1528903"/>
            <a:ext cx="4267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tất cả những sắc m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gắn với cảnh vật, con người Việt Nam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E3D2C-FC71-4F1D-AB9F-1E9C2C847C47}"/>
              </a:ext>
            </a:extLst>
          </p:cNvPr>
          <p:cNvSpPr txBox="1"/>
          <p:nvPr/>
        </p:nvSpPr>
        <p:spPr>
          <a:xfrm>
            <a:off x="1517995" y="3815108"/>
            <a:ext cx="182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09CA7-B35E-4F2D-969F-7119E58E6C73}"/>
              </a:ext>
            </a:extLst>
          </p:cNvPr>
          <p:cNvSpPr txBox="1"/>
          <p:nvPr/>
        </p:nvSpPr>
        <p:spPr>
          <a:xfrm>
            <a:off x="3575810" y="2750596"/>
            <a:ext cx="138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87F88-6364-4B9D-BCD2-1A7C3FBD10DC}"/>
              </a:ext>
            </a:extLst>
          </p:cNvPr>
          <p:cNvSpPr txBox="1"/>
          <p:nvPr/>
        </p:nvSpPr>
        <p:spPr>
          <a:xfrm>
            <a:off x="5316280" y="2631397"/>
            <a:ext cx="42104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thật tươi đẹp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 ta cần giữ gìn cho trái đất bình yên, không có chiến tranh.</a:t>
            </a: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90416-DA4D-400B-8BB0-94B810F4BF82}"/>
              </a:ext>
            </a:extLst>
          </p:cNvPr>
          <p:cNvSpPr txBox="1"/>
          <p:nvPr/>
        </p:nvSpPr>
        <p:spPr>
          <a:xfrm>
            <a:off x="1642349" y="2597149"/>
            <a:ext cx="138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4A4E7-E152-4D8C-AF9B-A2ABB856621F}"/>
              </a:ext>
            </a:extLst>
          </p:cNvPr>
          <p:cNvSpPr txBox="1"/>
          <p:nvPr/>
        </p:nvSpPr>
        <p:spPr>
          <a:xfrm>
            <a:off x="3650118" y="3817544"/>
            <a:ext cx="138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4A882-5492-4CA4-8AA1-0AE7C61E4C48}"/>
              </a:ext>
            </a:extLst>
          </p:cNvPr>
          <p:cNvSpPr txBox="1"/>
          <p:nvPr/>
        </p:nvSpPr>
        <p:spPr>
          <a:xfrm>
            <a:off x="5349600" y="3557153"/>
            <a:ext cx="4267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Mo-ri-xơn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D8D3F-0A61-4F11-8BB1-99BB84A366D5}"/>
              </a:ext>
            </a:extLst>
          </p:cNvPr>
          <p:cNvSpPr txBox="1"/>
          <p:nvPr/>
        </p:nvSpPr>
        <p:spPr>
          <a:xfrm>
            <a:off x="1543903" y="4878307"/>
            <a:ext cx="169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9C815-1BC6-479D-AF64-8A893B3B6153}"/>
              </a:ext>
            </a:extLst>
          </p:cNvPr>
          <p:cNvSpPr txBox="1"/>
          <p:nvPr/>
        </p:nvSpPr>
        <p:spPr>
          <a:xfrm>
            <a:off x="1486312" y="5963493"/>
            <a:ext cx="1814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cổng trời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D6443-BBB6-497A-98D3-E9CD0F902D18}"/>
              </a:ext>
            </a:extLst>
          </p:cNvPr>
          <p:cNvSpPr txBox="1"/>
          <p:nvPr/>
        </p:nvSpPr>
        <p:spPr>
          <a:xfrm>
            <a:off x="3467039" y="5057402"/>
            <a:ext cx="198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F10E2-A965-42D2-910B-4032C4B7F618}"/>
              </a:ext>
            </a:extLst>
          </p:cNvPr>
          <p:cNvSpPr txBox="1"/>
          <p:nvPr/>
        </p:nvSpPr>
        <p:spPr>
          <a:xfrm>
            <a:off x="3289094" y="5974498"/>
            <a:ext cx="227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53769E-EF63-45B4-9E24-3D00E0E58D3D}"/>
              </a:ext>
            </a:extLst>
          </p:cNvPr>
          <p:cNvSpPr txBox="1"/>
          <p:nvPr/>
        </p:nvSpPr>
        <p:spPr>
          <a:xfrm>
            <a:off x="5316280" y="4799507"/>
            <a:ext cx="43011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nh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công trường thủy điện sông Đ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89036-7788-4DC9-A27E-63F0177EB403}"/>
              </a:ext>
            </a:extLst>
          </p:cNvPr>
          <p:cNvSpPr txBox="1"/>
          <p:nvPr/>
        </p:nvSpPr>
        <p:spPr>
          <a:xfrm>
            <a:off x="5399020" y="5963493"/>
            <a:ext cx="421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đẹp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E8AB84-07E9-492C-91A1-618F1C06C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1"/>
          <a:stretch/>
        </p:blipFill>
        <p:spPr>
          <a:xfrm>
            <a:off x="20489" y="186621"/>
            <a:ext cx="10591581" cy="6702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6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55"/>
    </mc:Choice>
    <mc:Fallback xmlns="">
      <p:transition spd="slow" advTm="138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0" grpId="0"/>
      <p:bldP spid="11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/>
          <p:nvPr/>
        </p:nvSpPr>
        <p:spPr>
          <a:xfrm>
            <a:off x="612680" y="121952"/>
            <a:ext cx="1096663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Lập bảng thống kê các bài thơ đã học từ bài 1 đến bài 9 theo mẫu:</a:t>
            </a:r>
          </a:p>
        </p:txBody>
      </p:sp>
      <p:graphicFrame>
        <p:nvGraphicFramePr>
          <p:cNvPr id="12291" name="Table 12290"/>
          <p:cNvGraphicFramePr/>
          <p:nvPr>
            <p:extLst>
              <p:ext uri="{D42A27DB-BD31-4B8C-83A1-F6EECF244321}">
                <p14:modId xmlns:p14="http://schemas.microsoft.com/office/powerpoint/2010/main" val="1706700583"/>
              </p:ext>
            </p:extLst>
          </p:nvPr>
        </p:nvGraphicFramePr>
        <p:xfrm>
          <a:off x="61802" y="812800"/>
          <a:ext cx="10292384" cy="6022109"/>
        </p:xfrm>
        <a:graphic>
          <a:graphicData uri="http://schemas.openxmlformats.org/drawingml/2006/table">
            <a:tbl>
              <a:tblPr/>
              <a:tblGrid>
                <a:gridCol w="171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83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điểm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58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136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864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1" marB="4572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CB0428F-E6D6-4884-BF00-8AA9EF89FF73}"/>
              </a:ext>
            </a:extLst>
          </p:cNvPr>
          <p:cNvSpPr txBox="1"/>
          <p:nvPr/>
        </p:nvSpPr>
        <p:spPr>
          <a:xfrm>
            <a:off x="261928" y="1671276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E366A-02F4-43F0-84C3-16636E8E9D6B}"/>
              </a:ext>
            </a:extLst>
          </p:cNvPr>
          <p:cNvSpPr txBox="1"/>
          <p:nvPr/>
        </p:nvSpPr>
        <p:spPr>
          <a:xfrm>
            <a:off x="187381" y="3410283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9B434-B6C7-4211-BC5C-0371076A7ADC}"/>
              </a:ext>
            </a:extLst>
          </p:cNvPr>
          <p:cNvSpPr txBox="1"/>
          <p:nvPr/>
        </p:nvSpPr>
        <p:spPr>
          <a:xfrm>
            <a:off x="187381" y="5280204"/>
            <a:ext cx="155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9467C-A2CF-4C2E-92F7-F71EA295538A}"/>
              </a:ext>
            </a:extLst>
          </p:cNvPr>
          <p:cNvSpPr txBox="1"/>
          <p:nvPr/>
        </p:nvSpPr>
        <p:spPr>
          <a:xfrm>
            <a:off x="2060312" y="1834998"/>
            <a:ext cx="1233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20F47-0B05-4330-948F-9D71DF8C8DCF}"/>
              </a:ext>
            </a:extLst>
          </p:cNvPr>
          <p:cNvSpPr txBox="1"/>
          <p:nvPr/>
        </p:nvSpPr>
        <p:spPr>
          <a:xfrm>
            <a:off x="3770085" y="1855941"/>
            <a:ext cx="210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4A4F1-60D3-4E17-AC13-99FC8F997F6F}"/>
              </a:ext>
            </a:extLst>
          </p:cNvPr>
          <p:cNvSpPr txBox="1"/>
          <p:nvPr/>
        </p:nvSpPr>
        <p:spPr>
          <a:xfrm>
            <a:off x="6076823" y="1635024"/>
            <a:ext cx="4121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tất cả những sắc m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gắn với cảnh vật, con người Việt Nam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E3D2C-FC71-4F1D-AB9F-1E9C2C847C47}"/>
              </a:ext>
            </a:extLst>
          </p:cNvPr>
          <p:cNvSpPr txBox="1"/>
          <p:nvPr/>
        </p:nvSpPr>
        <p:spPr>
          <a:xfrm>
            <a:off x="2037352" y="3910603"/>
            <a:ext cx="1387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Ê-mi-li, con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09CA7-B35E-4F2D-969F-7119E58E6C73}"/>
              </a:ext>
            </a:extLst>
          </p:cNvPr>
          <p:cNvSpPr txBox="1"/>
          <p:nvPr/>
        </p:nvSpPr>
        <p:spPr>
          <a:xfrm>
            <a:off x="4157578" y="3059668"/>
            <a:ext cx="138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87F88-6364-4B9D-BCD2-1A7C3FBD10DC}"/>
              </a:ext>
            </a:extLst>
          </p:cNvPr>
          <p:cNvSpPr txBox="1"/>
          <p:nvPr/>
        </p:nvSpPr>
        <p:spPr>
          <a:xfrm>
            <a:off x="6133684" y="2822787"/>
            <a:ext cx="4155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thật tươi đẹp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 ta cần giữ gìn cho trái đất bình yên, không có chiến tranh.</a:t>
            </a: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90416-DA4D-400B-8BB0-94B810F4BF82}"/>
              </a:ext>
            </a:extLst>
          </p:cNvPr>
          <p:cNvSpPr txBox="1"/>
          <p:nvPr/>
        </p:nvSpPr>
        <p:spPr>
          <a:xfrm>
            <a:off x="2009472" y="2952095"/>
            <a:ext cx="1387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4A4E7-E152-4D8C-AF9B-A2ABB856621F}"/>
              </a:ext>
            </a:extLst>
          </p:cNvPr>
          <p:cNvSpPr txBox="1"/>
          <p:nvPr/>
        </p:nvSpPr>
        <p:spPr>
          <a:xfrm>
            <a:off x="4171518" y="4056628"/>
            <a:ext cx="1387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4A882-5492-4CA4-8AA1-0AE7C61E4C48}"/>
              </a:ext>
            </a:extLst>
          </p:cNvPr>
          <p:cNvSpPr txBox="1"/>
          <p:nvPr/>
        </p:nvSpPr>
        <p:spPr>
          <a:xfrm>
            <a:off x="6115383" y="3791075"/>
            <a:ext cx="4313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Mo-ri-xơn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D8D3F-0A61-4F11-8BB1-99BB84A366D5}"/>
              </a:ext>
            </a:extLst>
          </p:cNvPr>
          <p:cNvSpPr txBox="1"/>
          <p:nvPr/>
        </p:nvSpPr>
        <p:spPr>
          <a:xfrm>
            <a:off x="2009472" y="4854725"/>
            <a:ext cx="16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9C815-1BC6-479D-AF64-8A893B3B6153}"/>
              </a:ext>
            </a:extLst>
          </p:cNvPr>
          <p:cNvSpPr txBox="1"/>
          <p:nvPr/>
        </p:nvSpPr>
        <p:spPr>
          <a:xfrm>
            <a:off x="2009472" y="5888148"/>
            <a:ext cx="1553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cổng trời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D6443-BBB6-497A-98D3-E9CD0F902D18}"/>
              </a:ext>
            </a:extLst>
          </p:cNvPr>
          <p:cNvSpPr txBox="1"/>
          <p:nvPr/>
        </p:nvSpPr>
        <p:spPr>
          <a:xfrm>
            <a:off x="3931008" y="5085788"/>
            <a:ext cx="198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F10E2-A965-42D2-910B-4032C4B7F618}"/>
              </a:ext>
            </a:extLst>
          </p:cNvPr>
          <p:cNvSpPr txBox="1"/>
          <p:nvPr/>
        </p:nvSpPr>
        <p:spPr>
          <a:xfrm>
            <a:off x="3714952" y="5963493"/>
            <a:ext cx="2273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53769E-EF63-45B4-9E24-3D00E0E58D3D}"/>
              </a:ext>
            </a:extLst>
          </p:cNvPr>
          <p:cNvSpPr txBox="1"/>
          <p:nvPr/>
        </p:nvSpPr>
        <p:spPr>
          <a:xfrm>
            <a:off x="6146281" y="4799507"/>
            <a:ext cx="4174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nh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công trường thủy điện sông Đ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89036-7788-4DC9-A27E-63F0177EB403}"/>
              </a:ext>
            </a:extLst>
          </p:cNvPr>
          <p:cNvSpPr txBox="1"/>
          <p:nvPr/>
        </p:nvSpPr>
        <p:spPr>
          <a:xfrm>
            <a:off x="6176291" y="5963493"/>
            <a:ext cx="416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 đẹp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2"/>
    </mc:Choice>
    <mc:Fallback xmlns="">
      <p:transition spd="slow" advTm="114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595997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(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4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106" y="19968"/>
            <a:ext cx="761704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 TẬP GIỮA HỌC KÌ I (TIẾT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43635" y="1064528"/>
            <a:ext cx="761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1. Ôn luyện tập đọc và học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.</a:t>
            </a:r>
          </a:p>
        </p:txBody>
      </p:sp>
      <p:sp>
        <p:nvSpPr>
          <p:cNvPr id="415747" name="Rectangle 3"/>
          <p:cNvSpPr>
            <a:spLocks noGrp="1"/>
          </p:cNvSpPr>
          <p:nvPr/>
        </p:nvSpPr>
        <p:spPr>
          <a:xfrm>
            <a:off x="2992120" y="2239906"/>
            <a:ext cx="8534400" cy="399374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Thư gửi các học sinh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Quang cảnh làng mạc ngày mùa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Nghìn năm văn hiến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Sắc màu em yêu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Lòng dân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Lòng dân (tiếp theo)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Những con sếu bằng giấy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itchFamily="34" charset="-128"/>
              </a:rPr>
              <a:t>- Bài ca về trái đất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  <a:sym typeface="+mn-ea"/>
            </a:endParaRP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31C08-1884-485D-AB40-B1D990D3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6271">
        <p15:prstTrans prst="pageCurlDouble"/>
      </p:transition>
    </mc:Choice>
    <mc:Fallback xmlns="">
      <p:transition spd="slow" advTm="76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6" grpId="2"/>
      <p:bldP spid="415747" grpId="1"/>
      <p:bldP spid="41574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 rot="21272609">
            <a:off x="537879" y="2967328"/>
            <a:ext cx="5409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Quang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cảnh làng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mạc </a:t>
            </a:r>
          </a:p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ngày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mùa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Nghìn năm văn hiến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Lòng dân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Lòng dân (tiếp theo)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pPr indent="0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Những con sếu bằng giấy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" name="Text Box 2"/>
          <p:cNvSpPr txBox="1"/>
          <p:nvPr/>
        </p:nvSpPr>
        <p:spPr>
          <a:xfrm rot="471427">
            <a:off x="6114588" y="1403890"/>
            <a:ext cx="5298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Thư gửi các học sinh</a:t>
            </a:r>
          </a:p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Sắc màu em yêu</a:t>
            </a:r>
          </a:p>
          <a:p>
            <a:pPr indent="0" algn="l" eaLnBrk="1" hangingPunct="1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- Bài ca về trái đất</a:t>
            </a:r>
          </a:p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 Unicode MS" pitchFamily="34" charset="-128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65" y="341630"/>
            <a:ext cx="5553075" cy="45656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5565" y="367665"/>
            <a:ext cx="7618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sym typeface="+mn-ea"/>
              </a:rPr>
              <a:t>1. Ôn luyện tập đọc và học thuộc lòng</a:t>
            </a:r>
          </a:p>
        </p:txBody>
      </p:sp>
      <p:pic>
        <p:nvPicPr>
          <p:cNvPr id="4109" name="图片 4108" descr="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50805" y="798195"/>
            <a:ext cx="3181985" cy="1593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14A8B5-F7D8-45F9-AC64-39E587800AEC}"/>
              </a:ext>
            </a:extLst>
          </p:cNvPr>
          <p:cNvSpPr/>
          <p:nvPr/>
        </p:nvSpPr>
        <p:spPr>
          <a:xfrm rot="21232920">
            <a:off x="1655593" y="2596343"/>
            <a:ext cx="2034877" cy="5041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E9E551-79B8-4A1C-9F97-AD5F6E46C0E6}"/>
              </a:ext>
            </a:extLst>
          </p:cNvPr>
          <p:cNvSpPr/>
          <p:nvPr/>
        </p:nvSpPr>
        <p:spPr>
          <a:xfrm rot="478863">
            <a:off x="7369803" y="411195"/>
            <a:ext cx="3648871" cy="5789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2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1686" descr="11">
            <a:extLst>
              <a:ext uri="{FF2B5EF4-FFF2-40B4-BE49-F238E27FC236}">
                <a16:creationId xmlns:a16="http://schemas.microsoft.com/office/drawing/2014/main" id="{4BA80EF9-7C03-4CA8-AD2D-E5B142ACC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5" y="4372387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7" descr="8">
            <a:extLst>
              <a:ext uri="{FF2B5EF4-FFF2-40B4-BE49-F238E27FC236}">
                <a16:creationId xmlns:a16="http://schemas.microsoft.com/office/drawing/2014/main" id="{9A2FDB28-704E-4207-B226-091423C18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27" y="-48133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8" descr="9">
            <a:extLst>
              <a:ext uri="{FF2B5EF4-FFF2-40B4-BE49-F238E27FC236}">
                <a16:creationId xmlns:a16="http://schemas.microsoft.com/office/drawing/2014/main" id="{D370B30F-A976-4AE6-9C04-CB48C36BB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67" y="1378903"/>
            <a:ext cx="4940871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89" descr="10">
            <a:extLst>
              <a:ext uri="{FF2B5EF4-FFF2-40B4-BE49-F238E27FC236}">
                <a16:creationId xmlns:a16="http://schemas.microsoft.com/office/drawing/2014/main" id="{DDCD3B2C-9578-4D8F-8CE4-7786D78620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085" y="2944210"/>
            <a:ext cx="5034153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1686" descr="11">
            <a:extLst>
              <a:ext uri="{FF2B5EF4-FFF2-40B4-BE49-F238E27FC236}">
                <a16:creationId xmlns:a16="http://schemas.microsoft.com/office/drawing/2014/main" id="{6B2D0D42-4541-4314-8D98-E4FAF7FAB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97" y="4350829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88" descr="9">
            <a:extLst>
              <a:ext uri="{FF2B5EF4-FFF2-40B4-BE49-F238E27FC236}">
                <a16:creationId xmlns:a16="http://schemas.microsoft.com/office/drawing/2014/main" id="{86684AB4-2DC2-4271-84DC-DF600FAEB7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679" y="1357345"/>
            <a:ext cx="4940871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1689" descr="10">
            <a:extLst>
              <a:ext uri="{FF2B5EF4-FFF2-40B4-BE49-F238E27FC236}">
                <a16:creationId xmlns:a16="http://schemas.microsoft.com/office/drawing/2014/main" id="{511E23ED-AA27-4016-9079-1429F93B8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397" y="2922652"/>
            <a:ext cx="5034153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87" descr="8">
            <a:extLst>
              <a:ext uri="{FF2B5EF4-FFF2-40B4-BE49-F238E27FC236}">
                <a16:creationId xmlns:a16="http://schemas.microsoft.com/office/drawing/2014/main" id="{3F98D4A0-002C-4EED-A18D-6F3FF3352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47" y="5708174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113E8C-473C-49B5-97D0-16696EFCCE5C}"/>
              </a:ext>
            </a:extLst>
          </p:cNvPr>
          <p:cNvSpPr txBox="1"/>
          <p:nvPr/>
        </p:nvSpPr>
        <p:spPr>
          <a:xfrm>
            <a:off x="537367" y="320040"/>
            <a:ext cx="503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LÀNG MẠC NGÀY MÙA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5D42B-BFC0-4E06-A514-786F361841C9}"/>
              </a:ext>
            </a:extLst>
          </p:cNvPr>
          <p:cNvSpPr txBox="1"/>
          <p:nvPr/>
        </p:nvSpPr>
        <p:spPr>
          <a:xfrm>
            <a:off x="1305653" y="1698010"/>
            <a:ext cx="349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 NĂM VĂN HIẾN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C5316-4862-4FCF-B599-5903B392D811}"/>
              </a:ext>
            </a:extLst>
          </p:cNvPr>
          <p:cNvSpPr txBox="1"/>
          <p:nvPr/>
        </p:nvSpPr>
        <p:spPr>
          <a:xfrm>
            <a:off x="1937385" y="3336726"/>
            <a:ext cx="261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DÂN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1FAD2-D2D3-48DC-A884-510BCCB3B5D9}"/>
              </a:ext>
            </a:extLst>
          </p:cNvPr>
          <p:cNvSpPr txBox="1"/>
          <p:nvPr/>
        </p:nvSpPr>
        <p:spPr>
          <a:xfrm>
            <a:off x="1317828" y="4729162"/>
            <a:ext cx="3509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DÂN (TIẾP THEO)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0AEFA-33A5-43C3-A95B-B64DF80492FF}"/>
              </a:ext>
            </a:extLst>
          </p:cNvPr>
          <p:cNvSpPr txBox="1"/>
          <p:nvPr/>
        </p:nvSpPr>
        <p:spPr>
          <a:xfrm>
            <a:off x="844264" y="6029325"/>
            <a:ext cx="494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SẾU BẰNG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DAFA9-3FB6-4691-B861-AF331C594702}"/>
              </a:ext>
            </a:extLst>
          </p:cNvPr>
          <p:cNvSpPr txBox="1"/>
          <p:nvPr/>
        </p:nvSpPr>
        <p:spPr>
          <a:xfrm>
            <a:off x="7543800" y="169801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GỬI CÁC HỌC SINH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4AD7A-7A67-4EC6-B3FE-284EDBD3BED5}"/>
              </a:ext>
            </a:extLst>
          </p:cNvPr>
          <p:cNvSpPr txBox="1"/>
          <p:nvPr/>
        </p:nvSpPr>
        <p:spPr>
          <a:xfrm>
            <a:off x="8092440" y="3302823"/>
            <a:ext cx="278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MÀU EM YÊU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E7263-C3A3-4DFB-9A2D-B8B4BAA54195}"/>
              </a:ext>
            </a:extLst>
          </p:cNvPr>
          <p:cNvSpPr txBox="1"/>
          <p:nvPr/>
        </p:nvSpPr>
        <p:spPr>
          <a:xfrm>
            <a:off x="7935878" y="4729162"/>
            <a:ext cx="293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VỀ TRÁI ĐẤT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2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0"/>
    </mc:Choice>
    <mc:Fallback xmlns="">
      <p:transition spd="slow" advTm="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1686" descr="11">
            <a:extLst>
              <a:ext uri="{FF2B5EF4-FFF2-40B4-BE49-F238E27FC236}">
                <a16:creationId xmlns:a16="http://schemas.microsoft.com/office/drawing/2014/main" id="{4BA80EF9-7C03-4CA8-AD2D-E5B142AC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85" y="4372387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7" descr="8">
            <a:extLst>
              <a:ext uri="{FF2B5EF4-FFF2-40B4-BE49-F238E27FC236}">
                <a16:creationId xmlns:a16="http://schemas.microsoft.com/office/drawing/2014/main" id="{9A2FDB28-704E-4207-B226-091423C18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27" y="-48133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1688" descr="9">
            <a:extLst>
              <a:ext uri="{FF2B5EF4-FFF2-40B4-BE49-F238E27FC236}">
                <a16:creationId xmlns:a16="http://schemas.microsoft.com/office/drawing/2014/main" id="{D370B30F-A976-4AE6-9C04-CB48C36BB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67" y="1378903"/>
            <a:ext cx="4940871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89" descr="10">
            <a:extLst>
              <a:ext uri="{FF2B5EF4-FFF2-40B4-BE49-F238E27FC236}">
                <a16:creationId xmlns:a16="http://schemas.microsoft.com/office/drawing/2014/main" id="{DDCD3B2C-9578-4D8F-8CE4-7786D7862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85" y="2944210"/>
            <a:ext cx="5034153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1686" descr="11">
            <a:extLst>
              <a:ext uri="{FF2B5EF4-FFF2-40B4-BE49-F238E27FC236}">
                <a16:creationId xmlns:a16="http://schemas.microsoft.com/office/drawing/2014/main" id="{6B2D0D42-4541-4314-8D98-E4FAF7FAB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397" y="4350829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88" descr="9">
            <a:extLst>
              <a:ext uri="{FF2B5EF4-FFF2-40B4-BE49-F238E27FC236}">
                <a16:creationId xmlns:a16="http://schemas.microsoft.com/office/drawing/2014/main" id="{86684AB4-2DC2-4271-84DC-DF600FAEB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679" y="1357345"/>
            <a:ext cx="4940871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1689" descr="10">
            <a:extLst>
              <a:ext uri="{FF2B5EF4-FFF2-40B4-BE49-F238E27FC236}">
                <a16:creationId xmlns:a16="http://schemas.microsoft.com/office/drawing/2014/main" id="{511E23ED-AA27-4016-9079-1429F93B8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397" y="2922652"/>
            <a:ext cx="5034153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87" descr="8">
            <a:extLst>
              <a:ext uri="{FF2B5EF4-FFF2-40B4-BE49-F238E27FC236}">
                <a16:creationId xmlns:a16="http://schemas.microsoft.com/office/drawing/2014/main" id="{3F98D4A0-002C-4EED-A18D-6F3FF3352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47" y="5708174"/>
            <a:ext cx="5034153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113E8C-473C-49B5-97D0-16696EFCCE5C}"/>
              </a:ext>
            </a:extLst>
          </p:cNvPr>
          <p:cNvSpPr txBox="1"/>
          <p:nvPr/>
        </p:nvSpPr>
        <p:spPr>
          <a:xfrm>
            <a:off x="537367" y="320040"/>
            <a:ext cx="503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LÀNG MẠC NGÀY MÙA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5D42B-BFC0-4E06-A514-786F361841C9}"/>
              </a:ext>
            </a:extLst>
          </p:cNvPr>
          <p:cNvSpPr txBox="1"/>
          <p:nvPr/>
        </p:nvSpPr>
        <p:spPr>
          <a:xfrm>
            <a:off x="1305653" y="1698010"/>
            <a:ext cx="349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 NĂM VĂN HIẾN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C5316-4862-4FCF-B599-5903B392D811}"/>
              </a:ext>
            </a:extLst>
          </p:cNvPr>
          <p:cNvSpPr txBox="1"/>
          <p:nvPr/>
        </p:nvSpPr>
        <p:spPr>
          <a:xfrm>
            <a:off x="1937385" y="3336726"/>
            <a:ext cx="261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DÂN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1FAD2-D2D3-48DC-A884-510BCCB3B5D9}"/>
              </a:ext>
            </a:extLst>
          </p:cNvPr>
          <p:cNvSpPr txBox="1"/>
          <p:nvPr/>
        </p:nvSpPr>
        <p:spPr>
          <a:xfrm>
            <a:off x="1317828" y="4729162"/>
            <a:ext cx="3509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DÂN (TIẾP THEO)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0AEFA-33A5-43C3-A95B-B64DF80492FF}"/>
              </a:ext>
            </a:extLst>
          </p:cNvPr>
          <p:cNvSpPr txBox="1"/>
          <p:nvPr/>
        </p:nvSpPr>
        <p:spPr>
          <a:xfrm>
            <a:off x="844264" y="6029325"/>
            <a:ext cx="494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SẾU BẰNG GIẤY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DAFA9-3FB6-4691-B861-AF331C594702}"/>
              </a:ext>
            </a:extLst>
          </p:cNvPr>
          <p:cNvSpPr txBox="1"/>
          <p:nvPr/>
        </p:nvSpPr>
        <p:spPr>
          <a:xfrm>
            <a:off x="7543800" y="169801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GỬI CÁC HỌC SINH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94AD7A-7A67-4EC6-B3FE-284EDBD3BED5}"/>
              </a:ext>
            </a:extLst>
          </p:cNvPr>
          <p:cNvSpPr txBox="1"/>
          <p:nvPr/>
        </p:nvSpPr>
        <p:spPr>
          <a:xfrm>
            <a:off x="8092440" y="3302823"/>
            <a:ext cx="278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MÀU EM YÊU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E7263-C3A3-4DFB-9A2D-B8B4BAA54195}"/>
              </a:ext>
            </a:extLst>
          </p:cNvPr>
          <p:cNvSpPr txBox="1"/>
          <p:nvPr/>
        </p:nvSpPr>
        <p:spPr>
          <a:xfrm>
            <a:off x="7935878" y="4729162"/>
            <a:ext cx="293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CA VỀ TRÁI ĐẤT</a:t>
            </a:r>
          </a:p>
        </p:txBody>
      </p:sp>
    </p:spTree>
    <p:extLst>
      <p:ext uri="{BB962C8B-B14F-4D97-AF65-F5344CB8AC3E}">
        <p14:creationId xmlns:p14="http://schemas.microsoft.com/office/powerpoint/2010/main" val="12581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0"/>
    </mc:Choice>
    <mc:Fallback xmlns="">
      <p:transition spd="slow" advTm="15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shot (60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635" y="36744"/>
            <a:ext cx="6217285" cy="6821255"/>
          </a:xfrm>
          <a:prstGeom prst="rect">
            <a:avLst/>
          </a:prstGeom>
        </p:spPr>
      </p:pic>
      <p:pic>
        <p:nvPicPr>
          <p:cNvPr id="9" name="Content Placeholder 8" descr="Screenshot (61)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243320" y="22540"/>
            <a:ext cx="5948680" cy="683546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8438515" y="296178"/>
            <a:ext cx="40640" cy="1720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548110" y="1258778"/>
            <a:ext cx="40640" cy="1720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22773">
        <p159:morph option="byObject"/>
      </p:transition>
    </mc:Choice>
    <mc:Fallback>
      <p:transition spd="slow" advTm="22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D00A6-CB67-468F-BD66-69AD12B1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56" y="111238"/>
            <a:ext cx="11796487" cy="6635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AF617A10-65F7-48A6-B8AD-75A9189A0EAA}"/>
              </a:ext>
            </a:extLst>
          </p:cNvPr>
          <p:cNvSpPr/>
          <p:nvPr/>
        </p:nvSpPr>
        <p:spPr>
          <a:xfrm>
            <a:off x="6340301" y="3135182"/>
            <a:ext cx="5752820" cy="3611580"/>
          </a:xfrm>
          <a:prstGeom prst="wedgeEllipseCallout">
            <a:avLst>
              <a:gd name="adj1" fmla="val 32598"/>
              <a:gd name="adj2" fmla="val 1867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Trong công cuộc kiến thiết đất nước, học sinh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phải cố gắng, siêng năng học tập, ngoan ngoãn, nghe thầy, yêu bạn để lớn lên xây dựng đất nước,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làm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dân tộc Việt Nam bước tới đài vinh quang để sánh vai với các cư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ờ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 quốc năm châu. 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69BC38B-2AC8-4830-AF5E-BDC238581462}"/>
              </a:ext>
            </a:extLst>
          </p:cNvPr>
          <p:cNvSpPr/>
          <p:nvPr/>
        </p:nvSpPr>
        <p:spPr>
          <a:xfrm>
            <a:off x="6657474" y="4728835"/>
            <a:ext cx="5117431" cy="1714500"/>
          </a:xfrm>
          <a:prstGeom prst="wedgeEllipseCallout">
            <a:avLst>
              <a:gd name="adj1" fmla="val -22528"/>
              <a:gd name="adj2" fmla="val 4489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Học sinh có trách nhiệm như thế nào trong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công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cuộc kiến thiết đất nước?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9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25">
        <p14:prism isContent="1"/>
      </p:transition>
    </mc:Choice>
    <mc:Fallback xmlns="">
      <p:transition spd="slow" advTm="99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(69)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-635"/>
            <a:ext cx="6038215" cy="6858000"/>
          </a:xfrm>
          <a:prstGeom prst="rect">
            <a:avLst/>
          </a:prstGeom>
        </p:spPr>
      </p:pic>
      <p:pic>
        <p:nvPicPr>
          <p:cNvPr id="6" name="Content Placeholder 5" descr="Screenshot (70)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11875" y="211607"/>
            <a:ext cx="5990590" cy="6651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80"/>
    </mc:Choice>
    <mc:Fallback xmlns="">
      <p:transition spd="slow" advTm="1171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172200" y="3682999"/>
            <a:ext cx="3987800" cy="1325564"/>
          </a:xfrm>
          <a:prstGeom prst="wedgeRectCallout">
            <a:avLst/>
          </a:prstGeom>
          <a:solidFill>
            <a:schemeClr val="bg1"/>
          </a:solidFill>
          <a:ln w="28575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chuyện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muốn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172200" y="4697766"/>
            <a:ext cx="373380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sym typeface="+mn-ea"/>
              </a:rPr>
              <a:t>Câu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chuyện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tố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cáo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tội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ác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chiến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tranh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hạt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nhân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,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nói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lên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khát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vọng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sống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,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khát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vọng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hòa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bình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của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trẻ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em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toàn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thế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 </a:t>
            </a:r>
            <a:r>
              <a:rPr lang="en-US" sz="2400" dirty="0" err="1">
                <a:solidFill>
                  <a:srgbClr val="00B050"/>
                </a:solidFill>
                <a:sym typeface="+mn-ea"/>
              </a:rPr>
              <a:t>giới</a:t>
            </a:r>
            <a:r>
              <a:rPr lang="en-US" sz="2400" dirty="0">
                <a:solidFill>
                  <a:srgbClr val="00B050"/>
                </a:solidFill>
                <a:sym typeface="+mn-ea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9917" y="4565424"/>
            <a:ext cx="3418367" cy="2203676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9DBF19-3FB9-4159-BB96-71AC8F5831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07DDEF9-4792-47AA-876E-72795E63D7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4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0"/>
    </mc:Choice>
    <mc:Fallback xmlns="">
      <p:transition spd="slow" advTm="44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/>
      <p:bldP spid="10" grpId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5.3|2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6.8|20.1|3.3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2.1|17.3|8.3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4|2.4|16.2|4|19.5|3.9|10.9|17|3.8|2.7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9.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.3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919</Words>
  <Application>Microsoft Office PowerPoint</Application>
  <PresentationFormat>Widescreen</PresentationFormat>
  <Paragraphs>148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 Unicode MS</vt:lpstr>
      <vt:lpstr>宋体</vt:lpstr>
      <vt:lpstr>宋体</vt:lpstr>
      <vt:lpstr>Arial</vt:lpstr>
      <vt:lpstr>Calibri</vt:lpstr>
      <vt:lpstr>Calibri Light</vt:lpstr>
      <vt:lpstr>等线</vt:lpstr>
      <vt:lpstr>inpin heiti</vt:lpstr>
      <vt:lpstr>华文琥珀</vt:lpstr>
      <vt:lpstr>Times New Roman</vt:lpstr>
      <vt:lpstr>UTM Showcard</vt:lpstr>
      <vt:lpstr>华康方圆体W7</vt:lpstr>
      <vt:lpstr>华康海报体W12(P)</vt:lpstr>
      <vt:lpstr>Office Theme</vt:lpstr>
      <vt:lpstr>默认设计模板</vt:lpstr>
      <vt:lpstr>更多模版请关注:尚佳素材公社shop64427429.taobao.com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HANG DINH</dc:creator>
  <cp:lastModifiedBy>admin</cp:lastModifiedBy>
  <cp:revision>86</cp:revision>
  <dcterms:created xsi:type="dcterms:W3CDTF">2021-09-16T13:24:00Z</dcterms:created>
  <dcterms:modified xsi:type="dcterms:W3CDTF">2021-11-07T22:35:04Z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33BB6E9C8EAD4DA9BD3738C20116E7DC</vt:lpwstr>
  </property>
  <property fmtid="{D5CDD505-2E9C-101B-9397-08002B2CF9AE}" pid="3" name="KSOProductBuildVer">
    <vt:lpwstr>1033-11.2.0.10296</vt:lpwstr>
  </property>
</Properties>
</file>