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7" r:id="rId10"/>
    <p:sldId id="266" r:id="rId11"/>
    <p:sldId id="26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712C1-CB97-43C2-B739-9AC0308E2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2782-F72A-452A-8277-39A516F76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F1054-FD46-468A-80B7-2B3ABFAC4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ABB63-A805-4D8F-9BB7-D41477F70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8526E-3BE3-4801-B2A0-3D0A6AEA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6E17E-9181-474E-97A5-2927B9032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FD4E8-4EFC-44DB-B618-72DA09EDE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D7B38-6522-4925-ACF9-0184D05A0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81ABC-2935-403A-94CA-E2F9E5B2D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C5F6D-E959-4678-A786-DA88758EB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39036-4753-4890-836E-302683DCD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2D2C7CC-51BA-4820-AF41-BF74ED29A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nhac%20tre\nh&#7841;c%20thi&#7871;u%20nhi\Be%20Xuan%20Mai%20-%20Ngay%20dau%20tien%20di%20hoc%20(Nguyen%20Ngoc%20Thien%20_%20Vien%20Phuong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hac%20tre\nh&#7841;c%20thi&#7871;u%20nhi\Dang%20cap%20nhat%20-%20Cho%20toi%20di%20lam%20mua%20voi.mp3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1" name="Group 9"/>
          <p:cNvGrpSpPr>
            <a:grpSpLocks/>
          </p:cNvGrpSpPr>
          <p:nvPr/>
        </p:nvGrpSpPr>
        <p:grpSpPr bwMode="auto">
          <a:xfrm>
            <a:off x="0" y="-152400"/>
            <a:ext cx="9144000" cy="7010400"/>
            <a:chOff x="0" y="-19"/>
            <a:chExt cx="5760" cy="4377"/>
          </a:xfrm>
        </p:grpSpPr>
        <p:pic>
          <p:nvPicPr>
            <p:cNvPr id="2058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1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2" name="Picture 14" descr="animal_colombe_1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332105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0" name="AutoShape 4"/>
          <p:cNvSpPr>
            <a:spLocks noChangeArrowheads="1"/>
          </p:cNvSpPr>
          <p:nvPr/>
        </p:nvSpPr>
        <p:spPr bwMode="auto">
          <a:xfrm>
            <a:off x="5181600" y="2286000"/>
            <a:ext cx="677863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137229" name="AutoShape 13"/>
          <p:cNvSpPr>
            <a:spLocks noChangeArrowheads="1"/>
          </p:cNvSpPr>
          <p:nvPr/>
        </p:nvSpPr>
        <p:spPr bwMode="auto">
          <a:xfrm>
            <a:off x="3810000" y="1524000"/>
            <a:ext cx="609600" cy="6778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137230" name="AutoShape 14"/>
          <p:cNvSpPr>
            <a:spLocks noChangeArrowheads="1"/>
          </p:cNvSpPr>
          <p:nvPr/>
        </p:nvSpPr>
        <p:spPr bwMode="auto">
          <a:xfrm>
            <a:off x="1752600" y="1905000"/>
            <a:ext cx="609600" cy="8302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2056" name="WordArt 18" descr="p2_002"/>
          <p:cNvSpPr>
            <a:spLocks noChangeArrowheads="1" noChangeShapeType="1" noTextEdit="1"/>
          </p:cNvSpPr>
          <p:nvPr/>
        </p:nvSpPr>
        <p:spPr bwMode="auto">
          <a:xfrm>
            <a:off x="1143000" y="4572000"/>
            <a:ext cx="5257800" cy="709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ĐẠO ĐỨC 2 </a:t>
            </a:r>
          </a:p>
        </p:txBody>
      </p:sp>
      <p:pic>
        <p:nvPicPr>
          <p:cNvPr id="2070" name="Be Xuan Mai - Ngay dau tien di hoc (Nguyen Ngoc Thien _ Vien Phuong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458200" y="5638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37505" fill="hold"/>
                                        <p:tgtEl>
                                          <p:spTgt spid="20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0"/>
                </p:tgtEl>
              </p:cMediaNode>
            </p:audio>
          </p:childTnLst>
        </p:cTn>
      </p:par>
    </p:tnLst>
    <p:bldLst>
      <p:bldP spid="137220" grpId="0" animBg="1"/>
      <p:bldP spid="137229" grpId="0" animBg="1"/>
      <p:bldP spid="1372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INE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</p:pic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0" y="-152400"/>
            <a:ext cx="9144000" cy="7010400"/>
            <a:chOff x="0" y="-19"/>
            <a:chExt cx="5760" cy="4377"/>
          </a:xfrm>
        </p:grpSpPr>
        <p:pic>
          <p:nvPicPr>
            <p:cNvPr id="11271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2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3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4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76200" y="6858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FF0000"/>
                </a:solidFill>
                <a:latin typeface="Arial" charset="0"/>
              </a:rPr>
              <a:t>Đạo đức: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133600" y="762000"/>
            <a:ext cx="6477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Biết nói lời yêu cầu, đề nghị ( tiết 1 )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/>
          <a:srcRect t="5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381000" y="457200"/>
            <a:ext cx="84582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KÍNH CHÀO THẦY CÔ</a:t>
            </a:r>
          </a:p>
        </p:txBody>
      </p:sp>
      <p:pic>
        <p:nvPicPr>
          <p:cNvPr id="12292" name="Picture 6" descr="animal_colombe_1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4478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0" name="AutoShape 4"/>
          <p:cNvSpPr>
            <a:spLocks noChangeArrowheads="1"/>
          </p:cNvSpPr>
          <p:nvPr/>
        </p:nvSpPr>
        <p:spPr bwMode="auto">
          <a:xfrm>
            <a:off x="6477000" y="2971800"/>
            <a:ext cx="6858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137229" name="AutoShape 13"/>
          <p:cNvSpPr>
            <a:spLocks noChangeArrowheads="1"/>
          </p:cNvSpPr>
          <p:nvPr/>
        </p:nvSpPr>
        <p:spPr bwMode="auto">
          <a:xfrm>
            <a:off x="3352800" y="1752600"/>
            <a:ext cx="6858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137230" name="AutoShape 14"/>
          <p:cNvSpPr>
            <a:spLocks noChangeArrowheads="1"/>
          </p:cNvSpPr>
          <p:nvPr/>
        </p:nvSpPr>
        <p:spPr bwMode="auto">
          <a:xfrm>
            <a:off x="1752600" y="3581400"/>
            <a:ext cx="6858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9226" name="WordArt 10"/>
          <p:cNvSpPr>
            <a:spLocks noChangeArrowheads="1" noChangeShapeType="1" noTextEdit="1"/>
          </p:cNvSpPr>
          <p:nvPr/>
        </p:nvSpPr>
        <p:spPr bwMode="auto">
          <a:xfrm>
            <a:off x="1447800" y="4572000"/>
            <a:ext cx="7010400" cy="184467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66FF33"/>
              </a:extrusionClr>
            </a:sp3d>
          </a:bodyPr>
          <a:lstStyle/>
          <a:p>
            <a:pPr algn="ctr"/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Thân ái chào tạm biệt !</a:t>
            </a:r>
          </a:p>
          <a:p>
            <a:pPr algn="ctr"/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      Hẹn gặp lại ! </a:t>
            </a:r>
          </a:p>
        </p:txBody>
      </p:sp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4191000" y="3124200"/>
            <a:ext cx="6858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pic>
        <p:nvPicPr>
          <p:cNvPr id="9228" name="Dang cap nhat - Cho toi di lam mua v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229600" y="5867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3" descr="lights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657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3" descr="lights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-9525"/>
            <a:ext cx="4495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3" descr="lights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-1744662" y="1744662"/>
            <a:ext cx="3733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3" descr="lights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 flipV="1">
            <a:off x="7274719" y="4907756"/>
            <a:ext cx="34290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3" descr="lights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V="1">
            <a:off x="0" y="6511925"/>
            <a:ext cx="48006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3" descr="lights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-1483518" y="5064918"/>
            <a:ext cx="32766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3" descr="lights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V="1">
            <a:off x="4724400" y="6511925"/>
            <a:ext cx="44196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3" descr="lights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 flipV="1">
            <a:off x="7297738" y="1541462"/>
            <a:ext cx="34290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21" descr="animal_colombe_1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5146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0" presetClass="entr" presetSubtype="0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79901" fill="hold"/>
                                        <p:tgtEl>
                                          <p:spTgt spid="92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8"/>
                </p:tgtEl>
              </p:cMediaNode>
            </p:audio>
          </p:childTnLst>
        </p:cTn>
      </p:par>
    </p:tnLst>
    <p:bldLst>
      <p:bldP spid="12293" grpId="0" animBg="1"/>
      <p:bldP spid="137220" grpId="0" animBg="1"/>
      <p:bldP spid="137229" grpId="0" animBg="1"/>
      <p:bldP spid="137230" grpId="0" animBg="1"/>
      <p:bldP spid="9226" grpId="0" animBg="1"/>
      <p:bldP spid="9226" grpId="1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PINE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</p:pic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0" y="-152400"/>
            <a:ext cx="9144000" cy="7010400"/>
            <a:chOff x="0" y="-19"/>
            <a:chExt cx="5760" cy="4377"/>
          </a:xfrm>
        </p:grpSpPr>
        <p:pic>
          <p:nvPicPr>
            <p:cNvPr id="3081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7" name="Text Box 12"/>
          <p:cNvSpPr txBox="1">
            <a:spLocks noChangeArrowheads="1"/>
          </p:cNvSpPr>
          <p:nvPr/>
        </p:nvSpPr>
        <p:spPr bwMode="auto">
          <a:xfrm>
            <a:off x="3429000" y="8382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>
                <a:solidFill>
                  <a:srgbClr val="FF0000"/>
                </a:solidFill>
                <a:latin typeface="Arial" charset="0"/>
              </a:rPr>
              <a:t>Đạo đức: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838200" y="2286000"/>
            <a:ext cx="7696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CC"/>
                </a:solidFill>
                <a:latin typeface="Arial" charset="0"/>
              </a:rPr>
              <a:t>	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Câu 1 :</a:t>
            </a:r>
            <a:r>
              <a:rPr lang="en-US" b="1">
                <a:solidFill>
                  <a:srgbClr val="0000CC"/>
                </a:solidFill>
                <a:latin typeface="Arial" charset="0"/>
              </a:rPr>
              <a:t> Khi nhặt được của rơi em phải làm gì? Vì sao em lại làm như vậy?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838200" y="3503613"/>
            <a:ext cx="76962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0000CC"/>
                </a:solidFill>
                <a:latin typeface="Arial" charset="0"/>
              </a:rPr>
              <a:t>	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Câu 2 :</a:t>
            </a:r>
            <a:r>
              <a:rPr lang="en-US" b="1">
                <a:solidFill>
                  <a:srgbClr val="0000CC"/>
                </a:solidFill>
                <a:latin typeface="Arial" charset="0"/>
              </a:rPr>
              <a:t> Khi thấy bạn nhặt được của rơi nhưng không chịu trả lại cho người mất em sẽ làm gì?</a:t>
            </a:r>
          </a:p>
        </p:txBody>
      </p:sp>
      <p:sp>
        <p:nvSpPr>
          <p:cNvPr id="3080" name="Text Box 16"/>
          <p:cNvSpPr txBox="1">
            <a:spLocks noChangeArrowheads="1"/>
          </p:cNvSpPr>
          <p:nvPr/>
        </p:nvSpPr>
        <p:spPr bwMode="auto">
          <a:xfrm>
            <a:off x="762000" y="16002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Kiểm tra bài cũ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/>
      <p:bldP spid="41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NE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</p:pic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-152400"/>
            <a:ext cx="9144000" cy="7010400"/>
            <a:chOff x="0" y="-19"/>
            <a:chExt cx="5760" cy="4377"/>
          </a:xfrm>
        </p:grpSpPr>
        <p:pic>
          <p:nvPicPr>
            <p:cNvPr id="4109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0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1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2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1" name="Text Box 21"/>
          <p:cNvSpPr txBox="1">
            <a:spLocks noChangeArrowheads="1"/>
          </p:cNvSpPr>
          <p:nvPr/>
        </p:nvSpPr>
        <p:spPr bwMode="auto">
          <a:xfrm>
            <a:off x="838200" y="4038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4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102" name="Text Box 36"/>
          <p:cNvSpPr txBox="1">
            <a:spLocks noChangeArrowheads="1"/>
          </p:cNvSpPr>
          <p:nvPr/>
        </p:nvSpPr>
        <p:spPr bwMode="auto">
          <a:xfrm>
            <a:off x="838200" y="9906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4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103" name="Text Box 48"/>
          <p:cNvSpPr txBox="1">
            <a:spLocks noChangeArrowheads="1"/>
          </p:cNvSpPr>
          <p:nvPr/>
        </p:nvSpPr>
        <p:spPr bwMode="auto">
          <a:xfrm>
            <a:off x="76200" y="7620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FF0000"/>
                </a:solidFill>
                <a:latin typeface="Arial" charset="0"/>
              </a:rPr>
              <a:t>Đạo đức:</a:t>
            </a:r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2133600" y="792163"/>
            <a:ext cx="6477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Biết nói lời yêu cầu, đề nghị ( tiết 1 )</a:t>
            </a:r>
          </a:p>
        </p:txBody>
      </p:sp>
      <p:pic>
        <p:nvPicPr>
          <p:cNvPr id="5170" name="Picture 50" descr="Biet noi loi yeu cau de ng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676400"/>
            <a:ext cx="6934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508000" y="1219200"/>
            <a:ext cx="8229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  <a:latin typeface="Arial" charset="0"/>
              </a:rPr>
              <a:t>Quan sát tranh và cho biết nội dung tranh vẽ gì?</a:t>
            </a:r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152400" y="5334000"/>
            <a:ext cx="8839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  <a:latin typeface="Arial" charset="0"/>
              </a:rPr>
              <a:t>	Trong giờ học vẽ, Nam muốn mượn bút chì của bạn Tâm. Em hãy đoán xem Nam sẽ nói gì với Tâm?</a:t>
            </a:r>
          </a:p>
        </p:txBody>
      </p:sp>
      <p:sp>
        <p:nvSpPr>
          <p:cNvPr id="5173" name="AutoShape 53"/>
          <p:cNvSpPr>
            <a:spLocks noChangeArrowheads="1"/>
          </p:cNvSpPr>
          <p:nvPr/>
        </p:nvSpPr>
        <p:spPr bwMode="auto">
          <a:xfrm>
            <a:off x="7315200" y="1828800"/>
            <a:ext cx="1828800" cy="1676400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charset="0"/>
              </a:rPr>
              <a:t>Thảo luận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latin typeface="Arial" charset="0"/>
              </a:rPr>
              <a:t>nhóm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9" grpId="0"/>
      <p:bldP spid="5171" grpId="0"/>
      <p:bldP spid="5172" grpId="0"/>
      <p:bldP spid="51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NE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</p:pic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0" y="-152400"/>
            <a:ext cx="9144000" cy="7010400"/>
            <a:chOff x="0" y="-19"/>
            <a:chExt cx="5760" cy="4377"/>
          </a:xfrm>
        </p:grpSpPr>
        <p:pic>
          <p:nvPicPr>
            <p:cNvPr id="5138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9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0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1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76200" y="5334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FF0000"/>
                </a:solidFill>
                <a:latin typeface="Arial" charset="0"/>
              </a:rPr>
              <a:t>Đạo đức:</a:t>
            </a:r>
          </a:p>
        </p:txBody>
      </p:sp>
      <p:sp>
        <p:nvSpPr>
          <p:cNvPr id="5126" name="Text Box 11"/>
          <p:cNvSpPr txBox="1">
            <a:spLocks noChangeArrowheads="1"/>
          </p:cNvSpPr>
          <p:nvPr/>
        </p:nvSpPr>
        <p:spPr bwMode="auto">
          <a:xfrm>
            <a:off x="2133600" y="609600"/>
            <a:ext cx="6477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Biết nói lời yêu cầu, đề nghị ( tiết 1 )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57200" y="1143000"/>
            <a:ext cx="8229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1">
                <a:solidFill>
                  <a:srgbClr val="0000CC"/>
                </a:solidFill>
                <a:latin typeface="Arial" charset="0"/>
              </a:rPr>
              <a:t>     Quan sát tranh và cho biết các bạn trong tranh   đang làm gì?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09600" y="2133600"/>
            <a:ext cx="3581400" cy="2667000"/>
            <a:chOff x="192" y="1488"/>
            <a:chExt cx="2448" cy="1392"/>
          </a:xfrm>
        </p:grpSpPr>
        <p:pic>
          <p:nvPicPr>
            <p:cNvPr id="5136" name="Picture 14" descr="2"/>
            <p:cNvPicPr>
              <a:picLocks noChangeAspect="1" noChangeArrowheads="1"/>
            </p:cNvPicPr>
            <p:nvPr/>
          </p:nvPicPr>
          <p:blipFill>
            <a:blip r:embed="rId4"/>
            <a:srcRect l="1613" t="1270" r="6451" b="50476"/>
            <a:stretch>
              <a:fillRect/>
            </a:stretch>
          </p:blipFill>
          <p:spPr bwMode="auto">
            <a:xfrm>
              <a:off x="192" y="1488"/>
              <a:ext cx="2448" cy="1392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5137" name="Oval 15"/>
            <p:cNvSpPr>
              <a:spLocks noChangeArrowheads="1"/>
            </p:cNvSpPr>
            <p:nvPr/>
          </p:nvSpPr>
          <p:spPr bwMode="auto">
            <a:xfrm>
              <a:off x="2304" y="1584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CC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495800" y="1752600"/>
            <a:ext cx="4114800" cy="1905000"/>
            <a:chOff x="2928" y="1488"/>
            <a:chExt cx="2448" cy="1392"/>
          </a:xfrm>
        </p:grpSpPr>
        <p:pic>
          <p:nvPicPr>
            <p:cNvPr id="5134" name="Picture 17" descr="2"/>
            <p:cNvPicPr>
              <a:picLocks noChangeAspect="1" noChangeArrowheads="1"/>
            </p:cNvPicPr>
            <p:nvPr/>
          </p:nvPicPr>
          <p:blipFill>
            <a:blip r:embed="rId4"/>
            <a:srcRect l="3226" t="56204" r="6451" b="1018"/>
            <a:stretch>
              <a:fillRect/>
            </a:stretch>
          </p:blipFill>
          <p:spPr bwMode="auto">
            <a:xfrm>
              <a:off x="2928" y="1488"/>
              <a:ext cx="2448" cy="139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5135" name="Oval 18"/>
            <p:cNvSpPr>
              <a:spLocks noChangeArrowheads="1"/>
            </p:cNvSpPr>
            <p:nvPr/>
          </p:nvSpPr>
          <p:spPr bwMode="auto">
            <a:xfrm>
              <a:off x="5088" y="2592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CC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495800" y="3733800"/>
            <a:ext cx="4191000" cy="2133600"/>
            <a:chOff x="1488" y="2930"/>
            <a:chExt cx="2448" cy="1390"/>
          </a:xfrm>
        </p:grpSpPr>
        <p:pic>
          <p:nvPicPr>
            <p:cNvPr id="5132" name="Picture 20" descr="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88" y="2930"/>
              <a:ext cx="2448" cy="139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5133" name="Oval 21"/>
            <p:cNvSpPr>
              <a:spLocks noChangeArrowheads="1"/>
            </p:cNvSpPr>
            <p:nvPr/>
          </p:nvSpPr>
          <p:spPr bwMode="auto">
            <a:xfrm>
              <a:off x="3504" y="4080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CC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533400" y="5867400"/>
            <a:ext cx="8229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600" b="1">
                <a:solidFill>
                  <a:srgbClr val="0000CC"/>
                </a:solidFill>
                <a:latin typeface="Arial" charset="0"/>
              </a:rPr>
              <a:t>Em có đồng tình với các bạn trong tranh không? Vì sao?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NE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</p:pic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-152400"/>
            <a:ext cx="9144000" cy="7010400"/>
            <a:chOff x="0" y="-19"/>
            <a:chExt cx="5760" cy="4377"/>
          </a:xfrm>
        </p:grpSpPr>
        <p:pic>
          <p:nvPicPr>
            <p:cNvPr id="615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7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8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9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76200" y="6096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FF0000"/>
                </a:solidFill>
                <a:latin typeface="Arial" charset="0"/>
              </a:rPr>
              <a:t>Đạo đức:</a:t>
            </a:r>
          </a:p>
        </p:txBody>
      </p:sp>
      <p:sp>
        <p:nvSpPr>
          <p:cNvPr id="6150" name="Text Box 11"/>
          <p:cNvSpPr txBox="1">
            <a:spLocks noChangeArrowheads="1"/>
          </p:cNvSpPr>
          <p:nvPr/>
        </p:nvSpPr>
        <p:spPr bwMode="auto">
          <a:xfrm>
            <a:off x="2133600" y="685800"/>
            <a:ext cx="6477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Biết nói lời yêu cầu, đề nghị ( tiết 1 )</a:t>
            </a:r>
          </a:p>
        </p:txBody>
      </p:sp>
      <p:grpSp>
        <p:nvGrpSpPr>
          <p:cNvPr id="6151" name="Group 12"/>
          <p:cNvGrpSpPr>
            <a:grpSpLocks/>
          </p:cNvGrpSpPr>
          <p:nvPr/>
        </p:nvGrpSpPr>
        <p:grpSpPr bwMode="auto">
          <a:xfrm>
            <a:off x="533400" y="2057400"/>
            <a:ext cx="8001000" cy="4406900"/>
            <a:chOff x="336" y="1056"/>
            <a:chExt cx="5136" cy="3016"/>
          </a:xfrm>
        </p:grpSpPr>
        <p:pic>
          <p:nvPicPr>
            <p:cNvPr id="6154" name="Picture 13" descr="2"/>
            <p:cNvPicPr>
              <a:picLocks noChangeAspect="1" noChangeArrowheads="1"/>
            </p:cNvPicPr>
            <p:nvPr/>
          </p:nvPicPr>
          <p:blipFill>
            <a:blip r:embed="rId4"/>
            <a:srcRect l="1613" t="1270" r="6451" b="50476"/>
            <a:stretch>
              <a:fillRect/>
            </a:stretch>
          </p:blipFill>
          <p:spPr bwMode="auto">
            <a:xfrm>
              <a:off x="336" y="1056"/>
              <a:ext cx="5136" cy="3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5" name="Oval 14"/>
            <p:cNvSpPr>
              <a:spLocks noChangeArrowheads="1"/>
            </p:cNvSpPr>
            <p:nvPr/>
          </p:nvSpPr>
          <p:spPr bwMode="auto">
            <a:xfrm>
              <a:off x="4992" y="1248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CC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4724400" y="2362200"/>
            <a:ext cx="9906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  <a:latin typeface="Arial" charset="0"/>
              </a:rPr>
              <a:t>Sai</a:t>
            </a:r>
          </a:p>
        </p:txBody>
      </p:sp>
      <p:sp>
        <p:nvSpPr>
          <p:cNvPr id="6153" name="Text Box 16"/>
          <p:cNvSpPr txBox="1">
            <a:spLocks noChangeArrowheads="1"/>
          </p:cNvSpPr>
          <p:nvPr/>
        </p:nvSpPr>
        <p:spPr bwMode="auto">
          <a:xfrm>
            <a:off x="457200" y="1143000"/>
            <a:ext cx="8229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1">
                <a:solidFill>
                  <a:srgbClr val="0000CC"/>
                </a:solidFill>
                <a:latin typeface="Arial" charset="0"/>
              </a:rPr>
              <a:t>     Quan sát tranh và cho biết các bạn trong tranh   đang làm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NE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</p:pic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0" y="-152400"/>
            <a:ext cx="9144000" cy="7010400"/>
            <a:chOff x="0" y="-19"/>
            <a:chExt cx="5760" cy="4377"/>
          </a:xfrm>
        </p:grpSpPr>
        <p:pic>
          <p:nvPicPr>
            <p:cNvPr id="7180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1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2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76200" y="6858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FF0000"/>
                </a:solidFill>
                <a:latin typeface="Arial" charset="0"/>
              </a:rPr>
              <a:t>Đạo đức:</a:t>
            </a:r>
          </a:p>
        </p:txBody>
      </p:sp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2133600" y="762000"/>
            <a:ext cx="6477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Biết nói lời yêu cầu, đề nghị ( tiết 1 )</a:t>
            </a:r>
          </a:p>
        </p:txBody>
      </p:sp>
      <p:grpSp>
        <p:nvGrpSpPr>
          <p:cNvPr id="7175" name="Group 12"/>
          <p:cNvGrpSpPr>
            <a:grpSpLocks/>
          </p:cNvGrpSpPr>
          <p:nvPr/>
        </p:nvGrpSpPr>
        <p:grpSpPr bwMode="auto">
          <a:xfrm>
            <a:off x="838200" y="2209800"/>
            <a:ext cx="7620000" cy="4014788"/>
            <a:chOff x="520" y="1048"/>
            <a:chExt cx="4800" cy="3113"/>
          </a:xfrm>
        </p:grpSpPr>
        <p:pic>
          <p:nvPicPr>
            <p:cNvPr id="7178" name="Picture 13" descr="2"/>
            <p:cNvPicPr>
              <a:picLocks noChangeAspect="1" noChangeArrowheads="1"/>
            </p:cNvPicPr>
            <p:nvPr/>
          </p:nvPicPr>
          <p:blipFill>
            <a:blip r:embed="rId4"/>
            <a:srcRect l="3226" t="56204" r="6451" b="1018"/>
            <a:stretch>
              <a:fillRect/>
            </a:stretch>
          </p:blipFill>
          <p:spPr bwMode="auto">
            <a:xfrm>
              <a:off x="520" y="1048"/>
              <a:ext cx="4800" cy="3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9" name="Oval 14"/>
            <p:cNvSpPr>
              <a:spLocks noChangeArrowheads="1"/>
            </p:cNvSpPr>
            <p:nvPr/>
          </p:nvSpPr>
          <p:spPr bwMode="auto">
            <a:xfrm>
              <a:off x="4752" y="3696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CC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4584700" y="4691063"/>
            <a:ext cx="990600" cy="3095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  <a:latin typeface="Arial" charset="0"/>
              </a:rPr>
              <a:t>Đúng</a:t>
            </a:r>
          </a:p>
        </p:txBody>
      </p:sp>
      <p:sp>
        <p:nvSpPr>
          <p:cNvPr id="7177" name="Text Box 16"/>
          <p:cNvSpPr txBox="1">
            <a:spLocks noChangeArrowheads="1"/>
          </p:cNvSpPr>
          <p:nvPr/>
        </p:nvSpPr>
        <p:spPr bwMode="auto">
          <a:xfrm>
            <a:off x="457200" y="1282700"/>
            <a:ext cx="8229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1">
                <a:solidFill>
                  <a:srgbClr val="0000CC"/>
                </a:solidFill>
                <a:latin typeface="Arial" charset="0"/>
              </a:rPr>
              <a:t>     Quan sát tranh và cho biết các bạn trong tranh   đang làm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NE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</p:pic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0" y="-152400"/>
            <a:ext cx="9144000" cy="7010400"/>
            <a:chOff x="0" y="-19"/>
            <a:chExt cx="5760" cy="4377"/>
          </a:xfrm>
        </p:grpSpPr>
        <p:pic>
          <p:nvPicPr>
            <p:cNvPr id="8204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5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6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7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76200" y="6858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FF0000"/>
                </a:solidFill>
                <a:latin typeface="Arial" charset="0"/>
              </a:rPr>
              <a:t>Đạo đức:</a:t>
            </a:r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2133600" y="762000"/>
            <a:ext cx="6477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Biết nói lời yêu cầu, đề nghị ( tiết 1 )</a:t>
            </a:r>
          </a:p>
        </p:txBody>
      </p:sp>
      <p:grpSp>
        <p:nvGrpSpPr>
          <p:cNvPr id="8199" name="Group 12"/>
          <p:cNvGrpSpPr>
            <a:grpSpLocks/>
          </p:cNvGrpSpPr>
          <p:nvPr/>
        </p:nvGrpSpPr>
        <p:grpSpPr bwMode="auto">
          <a:xfrm>
            <a:off x="685800" y="2152650"/>
            <a:ext cx="7848600" cy="4191000"/>
            <a:chOff x="384" y="1008"/>
            <a:chExt cx="4944" cy="3216"/>
          </a:xfrm>
        </p:grpSpPr>
        <p:pic>
          <p:nvPicPr>
            <p:cNvPr id="8202" name="Picture 13" descr="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4" y="1008"/>
              <a:ext cx="4944" cy="3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3" name="Oval 14"/>
            <p:cNvSpPr>
              <a:spLocks noChangeArrowheads="1"/>
            </p:cNvSpPr>
            <p:nvPr/>
          </p:nvSpPr>
          <p:spPr bwMode="auto">
            <a:xfrm>
              <a:off x="4800" y="3840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CC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4953000" y="5867400"/>
            <a:ext cx="990600" cy="3127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  <a:latin typeface="Arial" charset="0"/>
              </a:rPr>
              <a:t>Đúng</a:t>
            </a:r>
          </a:p>
        </p:txBody>
      </p:sp>
      <p:sp>
        <p:nvSpPr>
          <p:cNvPr id="8201" name="Text Box 16"/>
          <p:cNvSpPr txBox="1">
            <a:spLocks noChangeArrowheads="1"/>
          </p:cNvSpPr>
          <p:nvPr/>
        </p:nvSpPr>
        <p:spPr bwMode="auto">
          <a:xfrm>
            <a:off x="457200" y="1282700"/>
            <a:ext cx="8229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1">
                <a:solidFill>
                  <a:srgbClr val="0000CC"/>
                </a:solidFill>
                <a:latin typeface="Arial" charset="0"/>
              </a:rPr>
              <a:t>     Quan sát tranh và cho biết các bạn trong tranh   đang làm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NE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</p:pic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0" y="-152400"/>
            <a:ext cx="9144000" cy="7010400"/>
            <a:chOff x="0" y="-19"/>
            <a:chExt cx="5760" cy="4377"/>
          </a:xfrm>
        </p:grpSpPr>
        <p:pic>
          <p:nvPicPr>
            <p:cNvPr id="9242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3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4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5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76200" y="5334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FF0000"/>
                </a:solidFill>
                <a:latin typeface="Arial" charset="0"/>
              </a:rPr>
              <a:t>Đạo đức:</a:t>
            </a:r>
          </a:p>
        </p:txBody>
      </p:sp>
      <p:sp>
        <p:nvSpPr>
          <p:cNvPr id="9222" name="Text Box 11"/>
          <p:cNvSpPr txBox="1">
            <a:spLocks noChangeArrowheads="1"/>
          </p:cNvSpPr>
          <p:nvPr/>
        </p:nvSpPr>
        <p:spPr bwMode="auto">
          <a:xfrm>
            <a:off x="2133600" y="609600"/>
            <a:ext cx="6477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Biết nói lời yêu cầu, đề nghị ( tiết 1 )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52400" y="1066800"/>
            <a:ext cx="8797925" cy="1006475"/>
            <a:chOff x="96" y="941"/>
            <a:chExt cx="5542" cy="634"/>
          </a:xfrm>
        </p:grpSpPr>
        <p:sp>
          <p:nvSpPr>
            <p:cNvPr id="9240" name="Rectangle 13"/>
            <p:cNvSpPr>
              <a:spLocks noChangeArrowheads="1"/>
            </p:cNvSpPr>
            <p:nvPr/>
          </p:nvSpPr>
          <p:spPr bwMode="auto">
            <a:xfrm>
              <a:off x="96" y="941"/>
              <a:ext cx="554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/>
              <a:r>
                <a:rPr lang="en-US" b="1">
                  <a:solidFill>
                    <a:srgbClr val="0000CC"/>
                  </a:solidFill>
                  <a:latin typeface="Arial" charset="0"/>
                </a:rPr>
                <a:t>	Hãy đánh dấu </a:t>
              </a:r>
              <a:r>
                <a:rPr lang="en-US" sz="3200" b="1">
                  <a:solidFill>
                    <a:srgbClr val="FF0000"/>
                  </a:solidFill>
                  <a:latin typeface="Arial" charset="0"/>
                </a:rPr>
                <a:t>+</a:t>
              </a:r>
              <a:r>
                <a:rPr lang="en-US" b="1">
                  <a:solidFill>
                    <a:srgbClr val="0000CC"/>
                  </a:solidFill>
                  <a:latin typeface="Arial" charset="0"/>
                </a:rPr>
                <a:t> vào ô        trước những ý kiến mà em tán thành.</a:t>
              </a:r>
            </a:p>
          </p:txBody>
        </p:sp>
        <p:sp>
          <p:nvSpPr>
            <p:cNvPr id="9241" name="Rectangle 14"/>
            <p:cNvSpPr>
              <a:spLocks noChangeArrowheads="1"/>
            </p:cNvSpPr>
            <p:nvPr/>
          </p:nvSpPr>
          <p:spPr bwMode="auto">
            <a:xfrm>
              <a:off x="3024" y="1037"/>
              <a:ext cx="240" cy="24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1">
                <a:solidFill>
                  <a:srgbClr val="0000CC"/>
                </a:solidFill>
                <a:latin typeface="Arial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" y="1981200"/>
            <a:ext cx="7924800" cy="946150"/>
            <a:chOff x="472" y="1488"/>
            <a:chExt cx="4992" cy="596"/>
          </a:xfrm>
        </p:grpSpPr>
        <p:sp>
          <p:nvSpPr>
            <p:cNvPr id="9238" name="Text Box 16"/>
            <p:cNvSpPr txBox="1">
              <a:spLocks noChangeArrowheads="1"/>
            </p:cNvSpPr>
            <p:nvPr/>
          </p:nvSpPr>
          <p:spPr bwMode="auto">
            <a:xfrm>
              <a:off x="472" y="1488"/>
              <a:ext cx="4992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latin typeface="Arial" charset="0"/>
                </a:rPr>
                <a:t> 	a) Em cảm thấy ngại ngần khi phải nói lời yêu cầu, đề nghị.</a:t>
              </a:r>
            </a:p>
          </p:txBody>
        </p:sp>
        <p:sp>
          <p:nvSpPr>
            <p:cNvPr id="9239" name="Rectangle 17"/>
            <p:cNvSpPr>
              <a:spLocks noChangeArrowheads="1"/>
            </p:cNvSpPr>
            <p:nvPr/>
          </p:nvSpPr>
          <p:spPr bwMode="auto">
            <a:xfrm>
              <a:off x="712" y="1512"/>
              <a:ext cx="288" cy="2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685800" y="2895600"/>
            <a:ext cx="7924800" cy="946150"/>
            <a:chOff x="480" y="2080"/>
            <a:chExt cx="4992" cy="596"/>
          </a:xfrm>
        </p:grpSpPr>
        <p:sp>
          <p:nvSpPr>
            <p:cNvPr id="9236" name="Text Box 19"/>
            <p:cNvSpPr txBox="1">
              <a:spLocks noChangeArrowheads="1"/>
            </p:cNvSpPr>
            <p:nvPr/>
          </p:nvSpPr>
          <p:spPr bwMode="auto">
            <a:xfrm>
              <a:off x="480" y="2080"/>
              <a:ext cx="4992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latin typeface="Arial" charset="0"/>
                </a:rPr>
                <a:t>	b) Nói lời yêu cầu, đề nghị với bạn bè, người thân là không cần thiết.</a:t>
              </a:r>
            </a:p>
          </p:txBody>
        </p:sp>
        <p:sp>
          <p:nvSpPr>
            <p:cNvPr id="9237" name="Rectangle 20"/>
            <p:cNvSpPr>
              <a:spLocks noChangeArrowheads="1"/>
            </p:cNvSpPr>
            <p:nvPr/>
          </p:nvSpPr>
          <p:spPr bwMode="auto">
            <a:xfrm>
              <a:off x="720" y="2080"/>
              <a:ext cx="288" cy="2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85800" y="4648200"/>
            <a:ext cx="7924800" cy="946150"/>
            <a:chOff x="472" y="3096"/>
            <a:chExt cx="4992" cy="596"/>
          </a:xfrm>
        </p:grpSpPr>
        <p:sp>
          <p:nvSpPr>
            <p:cNvPr id="9234" name="Text Box 22"/>
            <p:cNvSpPr txBox="1">
              <a:spLocks noChangeArrowheads="1"/>
            </p:cNvSpPr>
            <p:nvPr/>
          </p:nvSpPr>
          <p:spPr bwMode="auto">
            <a:xfrm>
              <a:off x="472" y="3096"/>
              <a:ext cx="4992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latin typeface="Arial" charset="0"/>
                </a:rPr>
                <a:t> 	d) Chỉ cần nói lời yêu cầu, đề nghị khi cần nhờ việc quan trọng.</a:t>
              </a:r>
            </a:p>
          </p:txBody>
        </p:sp>
        <p:sp>
          <p:nvSpPr>
            <p:cNvPr id="9235" name="Rectangle 23"/>
            <p:cNvSpPr>
              <a:spLocks noChangeArrowheads="1"/>
            </p:cNvSpPr>
            <p:nvPr/>
          </p:nvSpPr>
          <p:spPr bwMode="auto">
            <a:xfrm>
              <a:off x="712" y="3152"/>
              <a:ext cx="288" cy="2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685800" y="5486400"/>
            <a:ext cx="7924800" cy="946150"/>
            <a:chOff x="504" y="3672"/>
            <a:chExt cx="4992" cy="596"/>
          </a:xfrm>
        </p:grpSpPr>
        <p:sp>
          <p:nvSpPr>
            <p:cNvPr id="9232" name="Text Box 25"/>
            <p:cNvSpPr txBox="1">
              <a:spLocks noChangeArrowheads="1"/>
            </p:cNvSpPr>
            <p:nvPr/>
          </p:nvSpPr>
          <p:spPr bwMode="auto">
            <a:xfrm>
              <a:off x="504" y="3672"/>
              <a:ext cx="4992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latin typeface="Arial" charset="0"/>
                </a:rPr>
                <a:t>	đ) Biết nói lời yêu cầu, đề nghị lịch sự là tự trọng và tôn trọng người khác.</a:t>
              </a:r>
            </a:p>
          </p:txBody>
        </p:sp>
        <p:sp>
          <p:nvSpPr>
            <p:cNvPr id="9233" name="Rectangle 26"/>
            <p:cNvSpPr>
              <a:spLocks noChangeArrowheads="1"/>
            </p:cNvSpPr>
            <p:nvPr/>
          </p:nvSpPr>
          <p:spPr bwMode="auto">
            <a:xfrm>
              <a:off x="720" y="3696"/>
              <a:ext cx="288" cy="2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685800" y="3810000"/>
            <a:ext cx="7924800" cy="946150"/>
            <a:chOff x="472" y="2576"/>
            <a:chExt cx="4992" cy="596"/>
          </a:xfrm>
        </p:grpSpPr>
        <p:sp>
          <p:nvSpPr>
            <p:cNvPr id="9230" name="Text Box 28"/>
            <p:cNvSpPr txBox="1">
              <a:spLocks noChangeArrowheads="1"/>
            </p:cNvSpPr>
            <p:nvPr/>
          </p:nvSpPr>
          <p:spPr bwMode="auto">
            <a:xfrm>
              <a:off x="472" y="2576"/>
              <a:ext cx="4992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latin typeface="Arial" charset="0"/>
                </a:rPr>
                <a:t>	c) Chỉ cần nói lời yêu cầu, đề nghị</a:t>
              </a:r>
              <a:r>
                <a:rPr lang="en-US">
                  <a:solidFill>
                    <a:srgbClr val="0000FF"/>
                  </a:solidFill>
                  <a:latin typeface="Arial" charset="0"/>
                </a:rPr>
                <a:t> </a:t>
              </a:r>
              <a:r>
                <a:rPr lang="en-US" b="1">
                  <a:solidFill>
                    <a:srgbClr val="0000FF"/>
                  </a:solidFill>
                  <a:latin typeface="Arial" charset="0"/>
                </a:rPr>
                <a:t>với người lớn tuổi.</a:t>
              </a:r>
            </a:p>
          </p:txBody>
        </p:sp>
        <p:sp>
          <p:nvSpPr>
            <p:cNvPr id="9231" name="Rectangle 29"/>
            <p:cNvSpPr>
              <a:spLocks noChangeArrowheads="1"/>
            </p:cNvSpPr>
            <p:nvPr/>
          </p:nvSpPr>
          <p:spPr bwMode="auto">
            <a:xfrm>
              <a:off x="712" y="2664"/>
              <a:ext cx="288" cy="2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1066800" y="5440363"/>
            <a:ext cx="381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NE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</p:pic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0" y="-152400"/>
            <a:ext cx="9144000" cy="7010400"/>
            <a:chOff x="0" y="-19"/>
            <a:chExt cx="5760" cy="4377"/>
          </a:xfrm>
        </p:grpSpPr>
        <p:pic>
          <p:nvPicPr>
            <p:cNvPr id="10249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76200" y="6858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FF0000"/>
                </a:solidFill>
                <a:latin typeface="Arial" charset="0"/>
              </a:rPr>
              <a:t>Đạo đức:</a:t>
            </a:r>
          </a:p>
        </p:txBody>
      </p:sp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2133600" y="762000"/>
            <a:ext cx="6477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Biết nói lời yêu cầu, đề nghị ( tiết 1 )</a:t>
            </a: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914400" y="2667000"/>
            <a:ext cx="7543800" cy="2362200"/>
          </a:xfrm>
          <a:prstGeom prst="horizontalScroll">
            <a:avLst>
              <a:gd name="adj" fmla="val 14046"/>
            </a:avLst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CC"/>
                </a:solidFill>
                <a:latin typeface="Arial" charset="0"/>
              </a:rPr>
              <a:t>Lời nói chẳng mất tiền mua</a:t>
            </a:r>
          </a:p>
          <a:p>
            <a:pPr algn="ctr"/>
            <a:r>
              <a:rPr lang="en-US" b="1">
                <a:solidFill>
                  <a:srgbClr val="0000CC"/>
                </a:solidFill>
                <a:latin typeface="Arial" charset="0"/>
              </a:rPr>
              <a:t>Lựa lời mà nói cho vừa lòng nhau.</a:t>
            </a:r>
          </a:p>
          <a:p>
            <a:pPr algn="ctr"/>
            <a:r>
              <a:rPr lang="en-US" b="1">
                <a:latin typeface="Arial" charset="0"/>
              </a:rPr>
              <a:t>                                                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Ca dao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762000" y="1600200"/>
            <a:ext cx="320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0000FF"/>
                </a:solidFill>
                <a:latin typeface="Arial" charset="0"/>
              </a:rPr>
              <a:t>Ghi nhớ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animBg="1"/>
      <p:bldP spid="1332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269</Words>
  <Application>Microsoft Office PowerPoint</Application>
  <PresentationFormat>On-screen Show (4:3)</PresentationFormat>
  <Paragraphs>53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Times New Roman</vt:lpstr>
      <vt:lpstr>Arial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TRƯƠNG ĐÌNH NAM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NGUYÊN THỊ SÁU </dc:creator>
  <dc:description>TRƯƠNG ĐÌNH NAM </dc:description>
  <cp:lastModifiedBy>CSTeam</cp:lastModifiedBy>
  <cp:revision>9</cp:revision>
  <dcterms:created xsi:type="dcterms:W3CDTF">2010-03-02T11:06:51Z</dcterms:created>
  <dcterms:modified xsi:type="dcterms:W3CDTF">2016-06-29T08:54:53Z</dcterms:modified>
</cp:coreProperties>
</file>