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  <p:sldMasterId id="2147483698" r:id="rId4"/>
    <p:sldMasterId id="2147483711" r:id="rId5"/>
  </p:sldMasterIdLst>
  <p:notesMasterIdLst>
    <p:notesMasterId r:id="rId15"/>
  </p:notesMasterIdLst>
  <p:sldIdLst>
    <p:sldId id="258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58AF9-AD7E-4094-A5B9-D67A9B7DC426}" type="datetimeFigureOut">
              <a:rPr lang="en-US" smtClean="0"/>
              <a:t>12/15/2023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26237-B509-4D05-97EC-9489C78D1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51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82E732-060E-4CA5-911B-EEA75B7F24F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81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26B5B6-398F-4B6C-8402-2EAD2B3CD7D4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16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8D30D0-3251-4DF4-9FDA-78107B9DC5DC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11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865F40-1EF9-4003-9B96-08F239EA256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101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1496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466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2056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1116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8293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791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0299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21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83C12C-A46D-4600-9BF0-62254277F62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01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06022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2708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6846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E9709-50EC-4D4F-B0BE-8B10F3E99D4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73226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97177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69279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62324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9391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48483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171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6C4948-CB15-4D7A-8794-C97342C7E85D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266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63040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5420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26852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7205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33593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E9709-50EC-4D4F-B0BE-8B10F3E99D4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78203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53496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6660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5574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90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9D0D7F-0370-4A0C-AE17-BCC4A6220AC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1614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54653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00295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2474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7016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7256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4678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139363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E9709-50EC-4D4F-B0BE-8B10F3E99D4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39371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75128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32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5A3B24-3DDC-4AEE-814B-8C15660A01B6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8826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80454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70651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2482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5561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145911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75016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39693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63372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75503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E9709-50EC-4D4F-B0BE-8B10F3E99D4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497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F55EF3-2625-4438-874D-E379A06C493C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82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34E7E9-1D59-4B4F-8E21-DBDFADB24AE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09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543546-357B-4D04-AA12-0F134AA1EDB1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7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EF3BD3-13D3-416E-93E2-D3A8BD0219FD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C835B2-3329-4B11-87E1-10F3B0B83C5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04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766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523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570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F9EB00-49AE-4B53-8DC2-EFAD661071F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4A87FF-EA16-42EB-8635-DA91EDCD4DD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209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10" Type="http://schemas.openxmlformats.org/officeDocument/2006/relationships/image" Target="../media/image8.emf"/><Relationship Id="rId4" Type="http://schemas.openxmlformats.org/officeDocument/2006/relationships/image" Target="../media/image2.jpeg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CCFF"/>
            </a:gs>
            <a:gs pos="14999">
              <a:srgbClr val="D9CFFB"/>
            </a:gs>
            <a:gs pos="30952">
              <a:srgbClr val="9FD3F5"/>
            </a:gs>
            <a:gs pos="41603">
              <a:srgbClr val="7ED5F1"/>
            </a:gs>
            <a:gs pos="53133">
              <a:srgbClr val="A1DFF1"/>
            </a:gs>
            <a:gs pos="59290">
              <a:srgbClr val="B4E4F1"/>
            </a:gs>
            <a:gs pos="74001">
              <a:srgbClr val="E0F1F2"/>
            </a:gs>
            <a:gs pos="83000">
              <a:srgbClr val="CCFF99"/>
            </a:gs>
            <a:gs pos="100000">
              <a:srgbClr val="EBF6F7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7987" y="114300"/>
            <a:ext cx="11966063" cy="6816725"/>
          </a:xfrm>
          <a:prstGeom prst="rect">
            <a:avLst/>
          </a:prstGeom>
          <a:noFill/>
          <a:ln w="57150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76" name="WordArt 11"/>
          <p:cNvSpPr>
            <a:spLocks noChangeArrowheads="1" noChangeShapeType="1" noTextEdit="1"/>
          </p:cNvSpPr>
          <p:nvPr/>
        </p:nvSpPr>
        <p:spPr bwMode="auto">
          <a:xfrm>
            <a:off x="2940050" y="4267200"/>
            <a:ext cx="6248400" cy="609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BÀI: </a:t>
            </a:r>
            <a:r>
              <a:rPr lang="en-US" sz="3600" b="1" kern="10" dirty="0" err="1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b="1" kern="10" dirty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kern="10" dirty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600" b="1" kern="10" dirty="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err="1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b="1" kern="1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600" b="1" kern="10" dirty="0">
              <a:solidFill>
                <a:srgbClr val="000066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WordArt 15"/>
          <p:cNvSpPr>
            <a:spLocks noChangeArrowheads="1" noChangeShapeType="1" noTextEdit="1"/>
          </p:cNvSpPr>
          <p:nvPr/>
        </p:nvSpPr>
        <p:spPr bwMode="auto">
          <a:xfrm>
            <a:off x="3179763" y="3214689"/>
            <a:ext cx="5867400" cy="6000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TIẾNG VIỆT – LỚP 1</a:t>
            </a:r>
          </a:p>
        </p:txBody>
      </p:sp>
      <p:grpSp>
        <p:nvGrpSpPr>
          <p:cNvPr id="3078" name="Group 18"/>
          <p:cNvGrpSpPr>
            <a:grpSpLocks/>
          </p:cNvGrpSpPr>
          <p:nvPr/>
        </p:nvGrpSpPr>
        <p:grpSpPr bwMode="auto">
          <a:xfrm>
            <a:off x="5194300" y="1770064"/>
            <a:ext cx="1739900" cy="1004887"/>
            <a:chOff x="5225" y="9335"/>
            <a:chExt cx="2520" cy="1750"/>
          </a:xfrm>
        </p:grpSpPr>
        <p:sp>
          <p:nvSpPr>
            <p:cNvPr id="15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4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eaLnBrk="0" hangingPunct="0">
                <a:defRPr/>
              </a:pPr>
              <a:endParaRPr lang="en-US">
                <a:solidFill>
                  <a:srgbClr val="000000"/>
                </a:solidFill>
                <a:latin typeface="Arial"/>
                <a:cs typeface="Arial" charset="0"/>
              </a:endParaRPr>
            </a:p>
          </p:txBody>
        </p:sp>
        <p:pic>
          <p:nvPicPr>
            <p:cNvPr id="3088" name="Picture 26" descr="cosmoS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9" name="Picture 25" descr="BOOK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0" name="Picture 24" descr="BOOK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1" name="Picture 23" descr="QUILLPE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2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VnBangkok"/>
                  <a:cs typeface="Times New Roman" panose="02020603050405020304" pitchFamily="18" charset="0"/>
                </a:rPr>
                <a:t> </a:t>
              </a:r>
              <a:endParaRPr lang="en-US" altLang="en-US" sz="180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endParaRPr lang="en-US" altLang="en-US" sz="18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94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95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endParaRPr lang="en-US" altLang="en-US" sz="18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3079" name="WordArt 9"/>
          <p:cNvSpPr>
            <a:spLocks noChangeArrowheads="1" noChangeShapeType="1" noTextEdit="1"/>
          </p:cNvSpPr>
          <p:nvPr/>
        </p:nvSpPr>
        <p:spPr bwMode="auto">
          <a:xfrm>
            <a:off x="2508250" y="290514"/>
            <a:ext cx="7010400" cy="6762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solidFill>
                  <a:srgbClr val="00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</p:txBody>
      </p:sp>
      <p:pic>
        <p:nvPicPr>
          <p:cNvPr id="3080" name="Picture 2" descr="Anh Dong (145)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21" y="114300"/>
            <a:ext cx="7620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" descr="Anh Dong (145)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2050" y="-20636"/>
            <a:ext cx="7620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220" y="6218174"/>
            <a:ext cx="391248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Rectangle 1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308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609958"/>
              </p:ext>
            </p:extLst>
          </p:nvPr>
        </p:nvGraphicFramePr>
        <p:xfrm>
          <a:off x="768755" y="6464301"/>
          <a:ext cx="3152478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r:id="rId11" imgW="6160008" imgH="408432" progId="CorelDraw.Graphic.8">
                  <p:embed/>
                </p:oleObj>
              </mc:Choice>
              <mc:Fallback>
                <p:oleObj r:id="rId11" imgW="6160008" imgH="408432" progId="CorelDraw.Graphic.8">
                  <p:embed/>
                  <p:pic>
                    <p:nvPicPr>
                      <p:cNvPr id="308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755" y="6464301"/>
                        <a:ext cx="3152478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13294"/>
              </p:ext>
            </p:extLst>
          </p:nvPr>
        </p:nvGraphicFramePr>
        <p:xfrm>
          <a:off x="8550572" y="6445386"/>
          <a:ext cx="3152478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r:id="rId13" imgW="6160008" imgH="408432" progId="CorelDraw.Graphic.8">
                  <p:embed/>
                </p:oleObj>
              </mc:Choice>
              <mc:Fallback>
                <p:oleObj r:id="rId13" imgW="6160008" imgH="408432" progId="CorelDraw.Graphic.8">
                  <p:embed/>
                  <p:pic>
                    <p:nvPicPr>
                      <p:cNvPr id="3086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0572" y="6445386"/>
                        <a:ext cx="3152478" cy="238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8561828"/>
      </p:ext>
    </p:extLst>
  </p:cSld>
  <p:clrMapOvr>
    <a:masterClrMapping/>
  </p:clrMapOvr>
  <p:transition advTm="6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6" y="229677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10" y="418134"/>
            <a:ext cx="8223458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Tìm</a:t>
            </a:r>
            <a:r>
              <a:rPr lang="en-US" sz="32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tiếng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chứa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vần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4" name="Cloud Callout 13"/>
          <p:cNvSpPr/>
          <p:nvPr/>
        </p:nvSpPr>
        <p:spPr>
          <a:xfrm>
            <a:off x="591164" y="2299215"/>
            <a:ext cx="10377948" cy="1687032"/>
          </a:xfrm>
          <a:prstGeom prst="cloud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lang="en-US" sz="44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- 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iêng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- 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iêu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591164" y="4480221"/>
            <a:ext cx="10377948" cy="1687032"/>
          </a:xfrm>
          <a:prstGeom prst="cloudCallout">
            <a:avLst/>
          </a:prstGeom>
          <a:solidFill>
            <a:srgbClr val="00B0F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-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iêt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- 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iêp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n-ea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54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An\Tap huan TH Do Thi Viet Hung 2018\Minh hoa\Nen PP\Picture11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3424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96181" y="677932"/>
            <a:ext cx="463590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 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Lớp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có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tiết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tập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viết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viết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rất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cẩn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thận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Thế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mà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bạn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Kiên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xô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bàn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làm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chữ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“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biển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”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của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xiên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đi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nhăn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mặt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Kiên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thì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thầm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: “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Tớ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lỡ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mà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”.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chả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giận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3600" dirty="0" err="1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bạn</a:t>
            </a:r>
            <a:r>
              <a:rPr lang="en-US" sz="3600" dirty="0"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.</a:t>
            </a:r>
            <a:endParaRPr lang="en-US" sz="3200" dirty="0"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32090" y="2716613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69626" y="677932"/>
            <a:ext cx="46359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3200" dirty="0"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69625" y="677932"/>
            <a:ext cx="4635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Tiết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học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của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lớp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Hà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là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tiết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gì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ea typeface="Times New Roman" panose="02020603050405020304" pitchFamily="18" charset="0"/>
                <a:cs typeface="Arial-SGK-TV" pitchFamily="2" charset="0"/>
              </a:rPr>
              <a:t>?</a:t>
            </a:r>
            <a:endParaRPr lang="en-US" sz="2800" dirty="0">
              <a:solidFill>
                <a:srgbClr val="000099"/>
              </a:solidFill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69624" y="1748349"/>
            <a:ext cx="46359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như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thế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nào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3200" dirty="0">
              <a:solidFill>
                <a:srgbClr val="000099"/>
              </a:solidFill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69623" y="2408836"/>
            <a:ext cx="4635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Bạn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Kiên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đã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làm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gì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khiến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của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bị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3200" dirty="0">
              <a:solidFill>
                <a:srgbClr val="000099"/>
              </a:solidFill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69625" y="3517969"/>
            <a:ext cx="46359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Con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học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tập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bạn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điều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gì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3200" dirty="0">
              <a:solidFill>
                <a:srgbClr val="000099"/>
              </a:solidFill>
              <a:effectLst/>
              <a:latin typeface="Arial-SGK-TV" pitchFamily="2" charset="0"/>
              <a:ea typeface="Times New Roman" panose="02020603050405020304" pitchFamily="18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8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28601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09" y="418134"/>
            <a:ext cx="9713045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Con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hãy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chọn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ý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đúng</a:t>
            </a:r>
            <a:r>
              <a:rPr lang="en-US" sz="32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2173508"/>
            <a:ext cx="7241458" cy="8210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A.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chưa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cẩn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thận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8800" y="3214686"/>
            <a:ext cx="7241458" cy="8638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Arial-SGK-TV" pitchFamily="2" charset="0"/>
                <a:cs typeface="Arial-SGK-TV" pitchFamily="2" charset="0"/>
              </a:rPr>
              <a:t>B.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Kiên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lỡ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xô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bàn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28800" y="4338559"/>
            <a:ext cx="7241458" cy="80862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Arial-SGK-TV" pitchFamily="2" charset="0"/>
                <a:cs typeface="Arial-SGK-TV" pitchFamily="2" charset="0"/>
              </a:rPr>
              <a:t>C.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cho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nhanh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28800" y="3219668"/>
            <a:ext cx="7241458" cy="8638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B.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Hà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Kiên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lỡ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xô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bàn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151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3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13853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1104901" y="372866"/>
            <a:ext cx="10081756" cy="1218358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Bài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1: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gạch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dưới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lỗi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sai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và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sửa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lại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cho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</a:t>
            </a:r>
            <a:r>
              <a:rPr kumimoji="0" lang="en-US" sz="24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đúng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: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8309" y="2033588"/>
            <a:ext cx="4748981" cy="8210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ánh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lắng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: ……………....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8309" y="3106469"/>
            <a:ext cx="4748981" cy="8638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>
                <a:latin typeface="Arial-SGK-TV" pitchFamily="2" charset="0"/>
                <a:cs typeface="Arial-SGK-TV" pitchFamily="2" charset="0"/>
              </a:rPr>
              <a:t>no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nắng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: ……………….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58309" y="4198639"/>
            <a:ext cx="4748981" cy="8086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ciên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nhẫn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: …………….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58309" y="5334434"/>
            <a:ext cx="4748981" cy="8638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cánh</a:t>
            </a:r>
            <a:r>
              <a:rPr lang="en-US" sz="2800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dyều</a:t>
            </a:r>
            <a:r>
              <a:rPr lang="en-US" sz="2800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: …………….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45779" y="2120183"/>
            <a:ext cx="4748981" cy="8210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ánh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u="sng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lắng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-&gt;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ánh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nắng</a:t>
            </a:r>
            <a:endParaRPr lang="en-US" sz="2400" b="1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82033" y="3106469"/>
            <a:ext cx="4748981" cy="8638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u="sng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no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u="sng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nắng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-&gt; lo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lắng</a:t>
            </a:r>
            <a:endParaRPr lang="en-US" sz="2800" dirty="0"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82033" y="4198639"/>
            <a:ext cx="4748981" cy="8086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u="sng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nhẫn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-&gt;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kiên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nhẫn</a:t>
            </a:r>
            <a:endParaRPr lang="en-US" sz="2800" dirty="0"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82033" y="5334434"/>
            <a:ext cx="4748981" cy="8638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cánh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u="sng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dyều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-&gt;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cánh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diều</a:t>
            </a:r>
            <a:endParaRPr lang="en-US" sz="2800" dirty="0">
              <a:solidFill>
                <a:srgbClr val="000099"/>
              </a:solidFill>
              <a:latin typeface="Arial-SGK-TV" pitchFamily="2" charset="0"/>
              <a:cs typeface="Arial-SGK-TV" pitchFamily="2" charset="0"/>
            </a:endParaRP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083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3" grpId="0" animBg="1"/>
      <p:bldP spid="15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28601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09" y="418134"/>
            <a:ext cx="9713045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Bài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2: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Điền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r </a:t>
            </a:r>
            <a:r>
              <a:rPr lang="en-US" sz="32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-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d -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gi</a:t>
            </a:r>
            <a:r>
              <a:rPr lang="en-US" sz="3200" noProof="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501445" y="2800231"/>
            <a:ext cx="3023431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 …a</a:t>
            </a:r>
          </a:p>
        </p:txBody>
      </p:sp>
      <p:sp>
        <p:nvSpPr>
          <p:cNvPr id="16" name="Cloud Callout 15"/>
          <p:cNvSpPr/>
          <p:nvPr/>
        </p:nvSpPr>
        <p:spPr>
          <a:xfrm>
            <a:off x="4387043" y="2800231"/>
            <a:ext cx="3068894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cặp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….a</a:t>
            </a:r>
          </a:p>
        </p:txBody>
      </p:sp>
      <p:sp>
        <p:nvSpPr>
          <p:cNvPr id="17" name="Cloud Callout 16"/>
          <p:cNvSpPr/>
          <p:nvPr/>
        </p:nvSpPr>
        <p:spPr>
          <a:xfrm>
            <a:off x="7778539" y="2800231"/>
            <a:ext cx="2692815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….a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loud Callout 17"/>
          <p:cNvSpPr/>
          <p:nvPr/>
        </p:nvSpPr>
        <p:spPr>
          <a:xfrm>
            <a:off x="512820" y="2785483"/>
            <a:ext cx="3023431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Cloud Callout 18"/>
          <p:cNvSpPr/>
          <p:nvPr/>
        </p:nvSpPr>
        <p:spPr>
          <a:xfrm>
            <a:off x="4387043" y="2800231"/>
            <a:ext cx="3068894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cặp</a:t>
            </a:r>
            <a:r>
              <a:rPr lang="en-US" sz="32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</a:t>
            </a:r>
          </a:p>
        </p:txBody>
      </p:sp>
      <p:sp>
        <p:nvSpPr>
          <p:cNvPr id="20" name="Cloud Callout 19"/>
          <p:cNvSpPr/>
          <p:nvPr/>
        </p:nvSpPr>
        <p:spPr>
          <a:xfrm>
            <a:off x="7778539" y="2800231"/>
            <a:ext cx="2692815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2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19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28601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09" y="418134"/>
            <a:ext cx="9713045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Bài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2: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Điền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-SGK-TV" pitchFamily="2" charset="0"/>
                <a:ea typeface="+mn-ea"/>
                <a:cs typeface="Arial-SGK-TV" pitchFamily="2" charset="0"/>
              </a:rPr>
              <a:t> n hay l</a:t>
            </a:r>
            <a:r>
              <a:rPr lang="en-US" sz="3200" noProof="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501445" y="2800231"/>
            <a:ext cx="3023431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….o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Cloud Callout 15"/>
          <p:cNvSpPr/>
          <p:nvPr/>
        </p:nvSpPr>
        <p:spPr>
          <a:xfrm>
            <a:off x="4064441" y="2800231"/>
            <a:ext cx="3068894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….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ếp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Cloud Callout 16"/>
          <p:cNvSpPr/>
          <p:nvPr/>
        </p:nvSpPr>
        <p:spPr>
          <a:xfrm>
            <a:off x="7778539" y="2800231"/>
            <a:ext cx="3975926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501445" y="2800231"/>
            <a:ext cx="3023431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loud Callout 21"/>
          <p:cNvSpPr/>
          <p:nvPr/>
        </p:nvSpPr>
        <p:spPr>
          <a:xfrm>
            <a:off x="4064441" y="2800231"/>
            <a:ext cx="3115266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lúa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nếp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7778539" y="2800231"/>
            <a:ext cx="3975926" cy="1575546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lanh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22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6" grpId="0" animBg="1"/>
      <p:bldP spid="17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rial" panose="020B7200000000000000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7" y="228601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loud Callout 2"/>
          <p:cNvSpPr/>
          <p:nvPr/>
        </p:nvSpPr>
        <p:spPr>
          <a:xfrm>
            <a:off x="758309" y="418134"/>
            <a:ext cx="9713045" cy="1575546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3: </a:t>
            </a:r>
            <a:r>
              <a:rPr lang="en-US" sz="2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Điền</a:t>
            </a:r>
            <a:r>
              <a:rPr lang="en-US" sz="2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tiếng</a:t>
            </a:r>
            <a:r>
              <a:rPr lang="en-US" sz="2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chứa</a:t>
            </a:r>
            <a:r>
              <a:rPr lang="en-US" sz="2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vần</a:t>
            </a:r>
            <a:r>
              <a:rPr lang="en-US" sz="2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: </a:t>
            </a:r>
            <a:r>
              <a:rPr lang="en-US" sz="2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iên</a:t>
            </a:r>
            <a:r>
              <a:rPr lang="en-US" sz="2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iêc</a:t>
            </a:r>
            <a:r>
              <a:rPr lang="en-US" sz="2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2727707"/>
            <a:ext cx="7241458" cy="8210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xây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lâu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đài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cát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trên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bãi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……..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rộng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8800" y="4325085"/>
            <a:ext cx="7241458" cy="8638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xem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……..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với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mẹ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28800" y="2716444"/>
            <a:ext cx="7241458" cy="8210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xây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lâu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đài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cát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trên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bãi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biển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rộng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28800" y="4337184"/>
            <a:ext cx="7241458" cy="8638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xem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xiếc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với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mẹ</a:t>
            </a:r>
            <a:r>
              <a:rPr lang="en-US" sz="2800" dirty="0">
                <a:solidFill>
                  <a:srgbClr val="000099"/>
                </a:solidFill>
                <a:latin typeface="Arial-SGK-TV" pitchFamily="2" charset="0"/>
                <a:cs typeface="Arial-SGK-TV" pitchFamily="2" charset="0"/>
              </a:rPr>
              <a:t>.</a:t>
            </a:r>
          </a:p>
          <a:p>
            <a:pPr algn="ctr"/>
            <a:r>
              <a:rPr lang="en-US" sz="24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423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4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331913" y="2782669"/>
            <a:ext cx="97885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sách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22838" y="1994336"/>
            <a:ext cx="2954655" cy="134917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>
                <a:ln/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Dặn</a:t>
            </a:r>
            <a:r>
              <a:rPr kumimoji="0" lang="en-US" sz="5400" b="1" i="0" u="none" strike="noStrike" kern="1200" cap="none" spc="0" normalizeH="0" baseline="0" noProof="0" dirty="0">
                <a:ln/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/>
                <a:solidFill>
                  <a:srgbClr val="FF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dò</a:t>
            </a:r>
            <a:endParaRPr kumimoji="0" lang="en-US" sz="5400" b="1" i="0" u="none" strike="noStrike" kern="1200" cap="none" spc="0" normalizeH="0" baseline="0" noProof="0" dirty="0">
              <a:ln/>
              <a:solidFill>
                <a:srgbClr val="FF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4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348</Words>
  <Application>Microsoft Office PowerPoint</Application>
  <PresentationFormat>Widescreen</PresentationFormat>
  <Paragraphs>70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Arial-SGK-TV</vt:lpstr>
      <vt:lpstr>VnBangkok</vt:lpstr>
      <vt:lpstr>VNbritannic</vt:lpstr>
      <vt:lpstr>.VnArial</vt:lpstr>
      <vt:lpstr>Arial</vt:lpstr>
      <vt:lpstr>Calibri</vt:lpstr>
      <vt:lpstr>Calibri Light</vt:lpstr>
      <vt:lpstr>Times New Roman</vt:lpstr>
      <vt:lpstr>Default Design</vt:lpstr>
      <vt:lpstr>1_Office Theme</vt:lpstr>
      <vt:lpstr>2_Office Theme</vt:lpstr>
      <vt:lpstr>3_Office Theme</vt:lpstr>
      <vt:lpstr>Office Theme</vt:lpstr>
      <vt:lpstr>CorelDraw.Graphic.8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Laptop</cp:lastModifiedBy>
  <cp:revision>25</cp:revision>
  <dcterms:created xsi:type="dcterms:W3CDTF">2020-08-22T03:02:56Z</dcterms:created>
  <dcterms:modified xsi:type="dcterms:W3CDTF">2023-12-15T04:57:13Z</dcterms:modified>
</cp:coreProperties>
</file>