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7" r:id="rId3"/>
    <p:sldId id="313" r:id="rId4"/>
    <p:sldId id="286" r:id="rId5"/>
    <p:sldId id="311" r:id="rId6"/>
    <p:sldId id="310" r:id="rId7"/>
    <p:sldId id="301" r:id="rId8"/>
    <p:sldId id="302" r:id="rId9"/>
    <p:sldId id="291" r:id="rId10"/>
    <p:sldId id="308" r:id="rId11"/>
    <p:sldId id="282" r:id="rId12"/>
    <p:sldId id="305" r:id="rId13"/>
    <p:sldId id="285" r:id="rId14"/>
    <p:sldId id="303" r:id="rId15"/>
    <p:sldId id="309" r:id="rId16"/>
    <p:sldId id="284" r:id="rId17"/>
    <p:sldId id="304" r:id="rId18"/>
    <p:sldId id="258" r:id="rId19"/>
    <p:sldId id="306" r:id="rId20"/>
    <p:sldId id="293" r:id="rId21"/>
    <p:sldId id="295" r:id="rId22"/>
    <p:sldId id="260" r:id="rId23"/>
    <p:sldId id="314" r:id="rId2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7A45"/>
    <a:srgbClr val="FFCEA1"/>
    <a:srgbClr val="97633B"/>
    <a:srgbClr val="EFC650"/>
    <a:srgbClr val="5C9F9C"/>
    <a:srgbClr val="73A76D"/>
    <a:srgbClr val="BDC2CE"/>
    <a:srgbClr val="F07264"/>
    <a:srgbClr val="F19C1D"/>
    <a:srgbClr val="FFB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96318" autoAdjust="0"/>
  </p:normalViewPr>
  <p:slideViewPr>
    <p:cSldViewPr snapToGrid="0" showGuides="1">
      <p:cViewPr varScale="1">
        <p:scale>
          <a:sx n="94" d="100"/>
          <a:sy n="94" d="100"/>
        </p:scale>
        <p:origin x="360" y="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4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C016D85-5EC4-404B-90D1-31028D9A1891}" type="datetimeFigureOut">
              <a:rPr lang="zh-CN" altLang="en-US"/>
              <a:t>2023/12/17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D7C4291-9E55-4D36-9A91-DFAAA3C624B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751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CE2E70-C924-4C7C-98EA-3B83FDFA4DEE}" type="datetimeFigureOut">
              <a:rPr lang="zh-CN" altLang="en-US"/>
              <a:t>2023/12/17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189628C-5FB7-4DD4-A232-928A4CE82FC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961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374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603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270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988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793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9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759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96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07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176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37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1708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098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9628C-5FB7-4DD4-A232-928A4CE82F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124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344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751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599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054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67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233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t>2023/12/17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t>2023/12/17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t>2023/12/17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2023/12/17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3329475691"/>
      </p:ext>
    </p:extLst>
  </p:cSld>
  <p:clrMapOvr>
    <a:masterClrMapping/>
  </p:clrMapOvr>
  <p:transition spd="slow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2023/12/17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2229390462"/>
      </p:ext>
    </p:extLst>
  </p:cSld>
  <p:clrMapOvr>
    <a:masterClrMapping/>
  </p:clrMapOvr>
  <p:transition spd="slow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2023/12/17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4140300946"/>
      </p:ext>
    </p:extLst>
  </p:cSld>
  <p:clrMapOvr>
    <a:masterClrMapping/>
  </p:clrMapOvr>
  <p:transition spd="slow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2023/12/17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2820677030"/>
      </p:ext>
    </p:extLst>
  </p:cSld>
  <p:clrMapOvr>
    <a:masterClrMapping/>
  </p:clrMapOvr>
  <p:transition spd="slow" advTm="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2023/12/17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3320648761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2023/12/17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4280078958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2023/12/17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85144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4077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t>2023/12/17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2023/12/17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2295277782"/>
      </p:ext>
    </p:extLst>
  </p:cSld>
  <p:clrMapOvr>
    <a:masterClrMapping/>
  </p:clrMapOvr>
  <p:transition spd="slow" advTm="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2023/12/17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2380925911"/>
      </p:ext>
    </p:extLst>
  </p:cSld>
  <p:clrMapOvr>
    <a:masterClrMapping/>
  </p:clrMapOvr>
  <p:transition spd="slow" advTm="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2023/12/17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4235145965"/>
      </p:ext>
    </p:extLst>
  </p:cSld>
  <p:clrMapOvr>
    <a:masterClrMapping/>
  </p:clrMapOvr>
  <p:transition spd="slow" advTm="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2023/12/17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2698765883"/>
      </p:ext>
    </p:extLst>
  </p:cSld>
  <p:clrMapOvr>
    <a:masterClrMapping/>
  </p:clrMapOvr>
  <p:transition spd="slow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t>2023/12/17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t>2023/12/17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t>2023/12/17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t>2023/12/17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t>2023/12/17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t>2023/12/17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t>2023/12/17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t>2023/12/17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2023/12/17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315784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Tm="0">
    <p:comb/>
  </p:transition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22" y="1195388"/>
            <a:ext cx="5178681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696" y="4607789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819400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/>
          <p:cNvGrpSpPr/>
          <p:nvPr/>
        </p:nvGrpSpPr>
        <p:grpSpPr bwMode="auto">
          <a:xfrm>
            <a:off x="2813050" y="3411538"/>
            <a:ext cx="3479800" cy="2455862"/>
            <a:chOff x="3393422" y="3429000"/>
            <a:chExt cx="3117731" cy="2201738"/>
          </a:xfrm>
        </p:grpSpPr>
        <p:pic>
          <p:nvPicPr>
            <p:cNvPr id="5136" name="图片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346700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1335088" y="5829300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5313363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>
            <a:fillRect/>
          </a:stretch>
        </p:blipFill>
        <p:spPr>
          <a:xfrm>
            <a:off x="2292471" y="-5842"/>
            <a:ext cx="790072" cy="73260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>
            <a:fillRect/>
          </a:stretch>
        </p:blipFill>
        <p:spPr>
          <a:xfrm>
            <a:off x="10361613" y="4635539"/>
            <a:ext cx="877117" cy="81331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>
            <a:fillRect/>
          </a:stretch>
        </p:blipFill>
        <p:spPr>
          <a:xfrm>
            <a:off x="10017344" y="-64692"/>
            <a:ext cx="790072" cy="73260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082543" y="1561011"/>
            <a:ext cx="8961973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en-US" sz="5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38489" y="2598563"/>
            <a:ext cx="8719214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739224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812" y="420688"/>
            <a:ext cx="1172088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2591789" y="1805683"/>
            <a:ext cx="54864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thắn</a:t>
            </a:r>
            <a:endParaRPr lang="en-US" altLang="vi-VN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chỉ</a:t>
            </a:r>
            <a:endParaRPr lang="en-US" altLang="vi-VN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Giản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dị</a:t>
            </a:r>
            <a:endParaRPr lang="en-US" altLang="vi-VN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Giàu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xúc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động</a:t>
            </a:r>
            <a:endParaRPr lang="en-US" altLang="vi-VN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739224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6417" y="1661458"/>
            <a:ext cx="1098764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2800" b="1" dirty="0" smtClean="0">
                <a:latin typeface="Times New Roman" panose="02020603050405020304" pitchFamily="18" charset="0"/>
              </a:rPr>
              <a:t>	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Đôi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mắt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đã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định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nhìn</a:t>
            </a:r>
            <a:r>
              <a:rPr lang="en-US" altLang="vi-VN" sz="2800" b="1" dirty="0">
                <a:latin typeface="Times New Roman" panose="02020603050405020304" pitchFamily="18" charset="0"/>
              </a:rPr>
              <a:t> ai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thì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dám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nhìn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dù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ấy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nhìn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lại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mình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dù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ấy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</a:rPr>
              <a:t> con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trai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Nghĩ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thế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nào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dám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nói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thế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Bình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2800" b="1" dirty="0">
                <a:latin typeface="Times New Roman" panose="02020603050405020304" pitchFamily="18" charset="0"/>
              </a:rPr>
              <a:t> ở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tổ</a:t>
            </a:r>
            <a:r>
              <a:rPr lang="en-US" altLang="vi-VN" sz="2800" b="1" dirty="0">
                <a:latin typeface="Times New Roman" panose="02020603050405020304" pitchFamily="18" charset="0"/>
              </a:rPr>
              <a:t>, ai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hơn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kém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khác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đắn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đo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quanh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quanh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mãi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chưa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dám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nói</a:t>
            </a:r>
            <a:r>
              <a:rPr lang="en-US" altLang="vi-VN" sz="2800" b="1" dirty="0">
                <a:latin typeface="Times New Roman" panose="02020603050405020304" pitchFamily="18" charset="0"/>
              </a:rPr>
              <a:t> ra,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nói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ngay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xem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nói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băng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còn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nói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đáng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mấy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nữa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Đối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mình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cũng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vậy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hôm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dám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nhận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hơn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khác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bốn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năm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cái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thế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nhưng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 ai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giận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vì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biết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bụng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gì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độc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địa</a:t>
            </a:r>
            <a:r>
              <a:rPr lang="en-US" altLang="vi-VN" sz="2800" b="1" dirty="0">
                <a:latin typeface="Times New Roman" panose="02020603050405020304" pitchFamily="18" charset="0"/>
              </a:rPr>
              <a:t> bao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giờ</a:t>
            </a:r>
            <a:r>
              <a:rPr lang="en-US" altLang="vi-VN" sz="3200" b="1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739224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1" y="304801"/>
            <a:ext cx="912971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Bài 2: </a:t>
            </a:r>
            <a:r>
              <a:rPr lang="en-US" altLang="vi-VN" sz="2600" b="1">
                <a:solidFill>
                  <a:srgbClr val="0000CC"/>
                </a:solidFill>
                <a:latin typeface="Times New Roman" panose="02020603050405020304" pitchFamily="18" charset="0"/>
              </a:rPr>
              <a:t>Cô Chấm trong bài văn sau là người có tính cách như thế nào?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>
                <a:solidFill>
                  <a:srgbClr val="0000CC"/>
                </a:solidFill>
                <a:latin typeface="Times New Roman" panose="02020603050405020304" pitchFamily="18" charset="0"/>
              </a:rPr>
              <a:t>Nêu những chi tiết và hình ảnh minh họa cho nhận xét của em</a:t>
            </a:r>
            <a:r>
              <a:rPr lang="en-US" altLang="vi-VN" sz="2600" b="1"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Group 49"/>
          <p:cNvGraphicFramePr>
            <a:graphicFrameLocks noGrp="1"/>
          </p:cNvGraphicFramePr>
          <p:nvPr/>
        </p:nvGraphicFramePr>
        <p:xfrm>
          <a:off x="1695450" y="1981200"/>
          <a:ext cx="8839200" cy="3792538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Tính cách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Chi tiết và hình ảnh minh họa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53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Đôi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mắt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đã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định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nhìn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ai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thì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dám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nhìn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thẳng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Nghĩ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thế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nào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dám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nói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thế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Bình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điểm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ở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tổ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, ai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hơn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kém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nói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ngay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nói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thẳng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băng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hôm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dám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nhận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hơn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khác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bốn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điểm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cái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thẳng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như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thế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nhưng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ai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giận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vì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ta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biết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bụng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gì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độc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địa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bao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giờ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1695450" y="3429000"/>
            <a:ext cx="20574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thắn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739224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579630"/>
            <a:ext cx="1163556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smtClean="0">
                <a:latin typeface="Times New Roman" panose="02020603050405020304" pitchFamily="18" charset="0"/>
              </a:rPr>
              <a:t>	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cứ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cây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xương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rồng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Cây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xương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rồng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chặt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ngang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chặt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dọc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chỉ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cần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cắm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xuống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cằn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cũng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sẽ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sống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sẽ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lớn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thì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cần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cơm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lao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động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để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sống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ăn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rất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khỏe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thức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ăn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cũng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bữa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về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muộn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bà</a:t>
            </a:r>
            <a:r>
              <a:rPr lang="en-US" altLang="vi-VN" sz="2800" b="1" dirty="0">
                <a:latin typeface="Times New Roman" panose="02020603050405020304" pitchFamily="18" charset="0"/>
              </a:rPr>
              <a:t> Am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thương</a:t>
            </a:r>
            <a:r>
              <a:rPr lang="en-US" altLang="vi-VN" sz="2800" b="1" dirty="0">
                <a:latin typeface="Times New Roman" panose="02020603050405020304" pitchFamily="18" charset="0"/>
              </a:rPr>
              <a:t> con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nhiều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để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phần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dư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thức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ăn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cũng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chỉ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ăn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thường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còn</a:t>
            </a:r>
            <a:r>
              <a:rPr lang="en-US" altLang="vi-VN" sz="2800" b="1" dirty="0">
                <a:latin typeface="Times New Roman" panose="02020603050405020304" pitchFamily="18" charset="0"/>
              </a:rPr>
              <a:t> bao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nhiêu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để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cuối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bữa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ăn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vã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hay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thực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sự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cầu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sự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sống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chân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tay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bứt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rứt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sao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ấy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Tết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Nguyên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đán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ra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đồng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từ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sớm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mồng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hai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dẫu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bắt</a:t>
            </a:r>
            <a:r>
              <a:rPr lang="en-US" altLang="vi-VN" sz="2800" b="1" dirty="0">
                <a:latin typeface="Times New Roman" panose="02020603050405020304" pitchFamily="18" charset="0"/>
              </a:rPr>
              <a:t> ở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cũng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739224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9418" y="308758"/>
            <a:ext cx="9982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797" y="1318514"/>
            <a:ext cx="5731056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3797" y="2024456"/>
            <a:ext cx="5036956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0955" y="2639037"/>
            <a:ext cx="7484741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3797" y="3253618"/>
            <a:ext cx="7812886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/>
              <a:t>.</a:t>
            </a:r>
            <a:endParaRPr lang="en-GB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64375" y="9629"/>
            <a:ext cx="91059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Group 49"/>
          <p:cNvGraphicFramePr>
            <a:graphicFrameLocks noGrp="1"/>
          </p:cNvGraphicFramePr>
          <p:nvPr/>
        </p:nvGraphicFramePr>
        <p:xfrm>
          <a:off x="1349333" y="1435517"/>
          <a:ext cx="9105900" cy="2666568"/>
        </p:xfrm>
        <a:graphic>
          <a:graphicData uri="http://schemas.openxmlformats.org/drawingml/2006/table">
            <a:tbl>
              <a:tblPr/>
              <a:tblGrid>
                <a:gridCol w="1662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3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Tính cách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Chi tiết và hình ảnh minh họa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94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1242455" y="2659063"/>
            <a:ext cx="1790206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8781" y="2046835"/>
            <a:ext cx="7386452" cy="199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Chấm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thì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cần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cơm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lao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động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sống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Chấm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hay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làm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….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không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làm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chân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tay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nó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bứt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rứt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Tết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Nguyên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đán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Chấm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ra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đồng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từ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sớm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mồng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hai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dẫu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bắt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ở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nhà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cũng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không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được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739224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1114" y="1723014"/>
            <a:ext cx="103641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2800" b="1" dirty="0" smtClean="0">
                <a:latin typeface="Times New Roman" panose="02020603050405020304" pitchFamily="18" charset="0"/>
              </a:rPr>
              <a:t>	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đua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đòi</a:t>
            </a:r>
            <a:r>
              <a:rPr lang="en-US" altLang="vi-VN" sz="2800" b="1" dirty="0">
                <a:latin typeface="Times New Roman" panose="02020603050405020304" pitchFamily="18" charset="0"/>
              </a:rPr>
              <a:t> may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mặc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Mùa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hè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áo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cánh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nâu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Mùa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rét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mấy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cũng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chỉ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hai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áo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cánh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nâu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mộc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mạc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hòn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Hòn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ấy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bầu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bạn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nắng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mưa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để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cây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lúa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mọc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hết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vụ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này</a:t>
            </a:r>
            <a:r>
              <a:rPr lang="en-US" altLang="vi-VN" sz="2800" b="1" dirty="0">
                <a:latin typeface="Times New Roman" panose="02020603050405020304" pitchFamily="18" charset="0"/>
              </a:rPr>
              <a:t> qua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vụ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khác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hết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năm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này</a:t>
            </a:r>
            <a:r>
              <a:rPr lang="en-US" altLang="vi-VN" sz="2800" b="1" dirty="0">
                <a:latin typeface="Times New Roman" panose="02020603050405020304" pitchFamily="18" charset="0"/>
              </a:rPr>
              <a:t> qua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năm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khác</a:t>
            </a:r>
            <a:r>
              <a:rPr lang="en-US" altLang="vi-VN" sz="2800" b="1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2"/>
          <p:cNvSpPr txBox="1">
            <a:spLocks noChangeArrowheads="1"/>
          </p:cNvSpPr>
          <p:nvPr/>
        </p:nvSpPr>
        <p:spPr bwMode="auto">
          <a:xfrm>
            <a:off x="1237508" y="226276"/>
            <a:ext cx="91059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7" name="Group 49"/>
          <p:cNvGraphicFramePr>
            <a:graphicFrameLocks noGrp="1"/>
          </p:cNvGraphicFramePr>
          <p:nvPr/>
        </p:nvGraphicFramePr>
        <p:xfrm>
          <a:off x="1370858" y="1968005"/>
          <a:ext cx="8839200" cy="2296934"/>
        </p:xfrm>
        <a:graphic>
          <a:graphicData uri="http://schemas.openxmlformats.org/drawingml/2006/table">
            <a:tbl>
              <a:tblPr/>
              <a:tblGrid>
                <a:gridCol w="287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6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Tính cách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Chi tiết và hình ảnh minh họa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97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đua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đòi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may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mặc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Mùa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hè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áo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cánh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nâu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Mùa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đông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hai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áo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cánh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nâu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mộc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mạc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như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hòn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đất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TextBox 21"/>
          <p:cNvSpPr txBox="1">
            <a:spLocks noChangeArrowheads="1"/>
          </p:cNvSpPr>
          <p:nvPr/>
        </p:nvSpPr>
        <p:spPr bwMode="auto">
          <a:xfrm>
            <a:off x="1818161" y="2659063"/>
            <a:ext cx="1294411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dị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739224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75309" y="2246501"/>
            <a:ext cx="1044138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800" b="1" dirty="0" smtClean="0">
                <a:latin typeface="Times New Roman" panose="02020603050405020304" pitchFamily="18" charset="0"/>
              </a:rPr>
              <a:t>	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Nhưng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cô</a:t>
            </a:r>
            <a:r>
              <a:rPr lang="en-US" altLang="vi-VN" sz="2800" b="1" dirty="0">
                <a:latin typeface="Times New Roman" panose="02020603050405020304" pitchFamily="18" charset="0"/>
              </a:rPr>
              <a:t> con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gái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bề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ngoài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rắn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rỏi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thế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lại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</a:rPr>
              <a:t> hay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nghĩ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ngợi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dễ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cảm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thương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bữa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xem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phim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cảnh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ngộ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phim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khóc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gần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suốt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buổi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Đêm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ấy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ngủ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giấc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mơ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lại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khóc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mất</a:t>
            </a:r>
            <a:r>
              <a:rPr lang="en-US" altLang="vi-VN" sz="2800" b="1" dirty="0">
                <a:latin typeface="Times New Roman" panose="02020603050405020304" pitchFamily="18" charset="0"/>
              </a:rPr>
              <a:t> bao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nhiêu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nước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mắt</a:t>
            </a:r>
            <a:r>
              <a:rPr lang="en-US" altLang="vi-VN" sz="2800" b="1" dirty="0">
                <a:latin typeface="Times New Roman" panose="02020603050405020304" pitchFamily="18" charset="0"/>
              </a:rPr>
              <a:t>.</a:t>
            </a:r>
            <a:endParaRPr lang="en-GB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49"/>
          <p:cNvGraphicFramePr>
            <a:graphicFrameLocks noGrp="1"/>
          </p:cNvGraphicFramePr>
          <p:nvPr/>
        </p:nvGraphicFramePr>
        <p:xfrm>
          <a:off x="1264993" y="3074048"/>
          <a:ext cx="8839200" cy="2712444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8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Tính cách</a:t>
                      </a:r>
                    </a:p>
                  </a:txBody>
                  <a:tcPr marT="45651" marB="456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Chi tiết và hình ảnh minh họa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93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Giàu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dễ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xúc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động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51" marB="456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hay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nghĩ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ngợi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dễ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thương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Cảnh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ngộ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phim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khóc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gần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suốt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buổi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Đêm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ấy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ngủ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giấc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mơ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lại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khóc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mất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bao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nhiêu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mắt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264993" y="653788"/>
            <a:ext cx="91059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103" y="609600"/>
            <a:ext cx="109629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Cho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Cho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15852"/>
      </p:ext>
    </p:extLst>
  </p:cSld>
  <p:clrMapOvr>
    <a:masterClrMapping/>
  </p:clrMapOvr>
  <p:transition spd="slow" advClick="0" advTm="0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49"/>
          <p:cNvGraphicFramePr>
            <a:graphicFrameLocks noGrp="1"/>
          </p:cNvGraphicFramePr>
          <p:nvPr/>
        </p:nvGraphicFramePr>
        <p:xfrm>
          <a:off x="1316171" y="1151906"/>
          <a:ext cx="10432201" cy="5691404"/>
        </p:xfrm>
        <a:graphic>
          <a:graphicData uri="http://schemas.openxmlformats.org/drawingml/2006/table">
            <a:tbl>
              <a:tblPr/>
              <a:tblGrid>
                <a:gridCol w="215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3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8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Tính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cách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Chi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tiết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hình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ảnh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minh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họa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Trung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thực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thẳng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thắn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Đôi mắt Chấm đã định nhìn ai thì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dám nhìn thẳng.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Nghĩ thế nào,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Chấm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dám nói thế.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Bình điểm ở tổ, ai làm hơn, làm kém, Chấm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nói ngay, nói thẳng băng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 có hôm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dám nhận hơn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người khác bốn năm điểm. Được cái thẳng như thế nhưng không ai giận, vì người ta biết trong bụng Chấm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không có gì độc địa bao giờ.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Chăm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chỉ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thì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cần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lao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để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sống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hay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….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chân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tay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nó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bứt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rứt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Tết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đán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ra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đồng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sớm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mồng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hai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dẫu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bắ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t ở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nhà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cũng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Giản dị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đua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đòi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may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mặc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Mùa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hè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áo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cánh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nâu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Mùa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hai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áo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cánh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nâu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mộc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mạc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như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hòn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đất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5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Giàu tình cảm,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dễ xúc động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hay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nghĩ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ngợi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dễ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cảm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thương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Cảnh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phim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khóc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gần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suốt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buổi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Đêm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ấy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ngủ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giấc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mơ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lại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khóc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mất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bao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nhiêu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mắt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879899" y="0"/>
            <a:ext cx="1043220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845" y="2118776"/>
            <a:ext cx="9281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739224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>
            <a:fillRect/>
          </a:stretch>
        </p:blipFill>
        <p:spPr>
          <a:xfrm>
            <a:off x="10971692" y="105909"/>
            <a:ext cx="790072" cy="732603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>
            <a:fillRect/>
          </a:stretch>
        </p:blipFill>
        <p:spPr>
          <a:xfrm>
            <a:off x="10017344" y="-64692"/>
            <a:ext cx="790072" cy="732603"/>
          </a:xfrm>
          <a:prstGeom prst="rect">
            <a:avLst/>
          </a:prstGeom>
        </p:spPr>
      </p:pic>
      <p:pic>
        <p:nvPicPr>
          <p:cNvPr id="19" name="图片 1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>
            <a:fillRect/>
          </a:stretch>
        </p:blipFill>
        <p:spPr>
          <a:xfrm>
            <a:off x="10408122" y="988138"/>
            <a:ext cx="790072" cy="73260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868017" y="2722800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61" y="4659435"/>
            <a:ext cx="3121967" cy="1772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1338" y="3961777"/>
            <a:ext cx="6176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b="1" dirty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b="1" dirty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8184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41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6" presetClass="emph" presetSubtype="0" repeatCount="1400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67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285" y="44622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552335" y="984885"/>
            <a:ext cx="43827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VỐN TỪ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7252" y="609600"/>
            <a:ext cx="1068766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40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fr-FR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Thống</a:t>
            </a:r>
            <a:r>
              <a:rPr lang="fr-FR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kê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đồng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trái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: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hậu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trung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dũng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cảm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cần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cù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. </a:t>
            </a:r>
            <a:endParaRPr lang="fr-FR" sz="2800" dirty="0" smtClean="0">
              <a:solidFill>
                <a:srgbClr val="00B0F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fr-FR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fr-FR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fr-FR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sinh</a:t>
            </a:r>
            <a:r>
              <a:rPr lang="fr-FR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fr-FR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ngữ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miêu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tả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tính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con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tả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4164"/>
      </p:ext>
    </p:extLst>
  </p:cSld>
  <p:clrMapOvr>
    <a:masterClrMapping/>
  </p:clrMapOvr>
  <p:transition spd="slow" advClick="0" advTm="0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285" y="44622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3306" y="2215456"/>
            <a:ext cx="95269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1: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Tìm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những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từ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đồng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nghĩa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và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trái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nghĩa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mỗi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từ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sau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Nhân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hậu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Trung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thực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Dũng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cảm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Cần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cù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75117" y="2705594"/>
            <a:ext cx="15081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26882" y="2717470"/>
            <a:ext cx="15081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53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24000" y="1600200"/>
            <a:ext cx="9753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613025" y="2003364"/>
            <a:ext cx="533400" cy="158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6993393" y="2075339"/>
            <a:ext cx="1157581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4303491" y="2076926"/>
            <a:ext cx="1792509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Group 42"/>
          <p:cNvGraphicFramePr>
            <a:graphicFrameLocks noGrp="1"/>
          </p:cNvGraphicFramePr>
          <p:nvPr/>
        </p:nvGraphicFramePr>
        <p:xfrm>
          <a:off x="1600200" y="2133601"/>
          <a:ext cx="9067800" cy="4724401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1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Từ đồng nghĩa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Từ trái nghĩa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57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5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2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1371600" y="2827338"/>
            <a:ext cx="2209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hậu</a:t>
            </a:r>
            <a:endParaRPr lang="en-US" altLang="vi-VN" sz="27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1524000" y="3810001"/>
            <a:ext cx="251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1600200" y="4884738"/>
            <a:ext cx="2209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Tx/>
              <a:buNone/>
            </a:pP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Dũng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cảm</a:t>
            </a:r>
            <a:endParaRPr lang="en-US" altLang="vi-VN" sz="27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1600200" y="6027738"/>
            <a:ext cx="2209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d)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auto">
          <a:xfrm>
            <a:off x="3657600" y="2590801"/>
            <a:ext cx="3581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ái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đức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phúc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,...</a:t>
            </a:r>
          </a:p>
        </p:txBody>
      </p:sp>
      <p:sp>
        <p:nvSpPr>
          <p:cNvPr id="22" name="Rectangle 46"/>
          <p:cNvSpPr>
            <a:spLocks noChangeArrowheads="1"/>
          </p:cNvSpPr>
          <p:nvPr/>
        </p:nvSpPr>
        <p:spPr bwMode="auto">
          <a:xfrm>
            <a:off x="6934200" y="2590801"/>
            <a:ext cx="3886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bất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ác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ác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tàn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nhẫn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tàn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bạo,hung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bạo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,....</a:t>
            </a:r>
          </a:p>
        </p:txBody>
      </p:sp>
      <p:sp>
        <p:nvSpPr>
          <p:cNvPr id="23" name="Rectangle 47"/>
          <p:cNvSpPr>
            <a:spLocks noChangeArrowheads="1"/>
          </p:cNvSpPr>
          <p:nvPr/>
        </p:nvSpPr>
        <p:spPr bwMode="auto">
          <a:xfrm>
            <a:off x="3657600" y="3505201"/>
            <a:ext cx="3581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thắn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,...</a:t>
            </a:r>
          </a:p>
        </p:txBody>
      </p:sp>
      <p:sp>
        <p:nvSpPr>
          <p:cNvPr id="24" name="Rectangle 47"/>
          <p:cNvSpPr>
            <a:spLocks noChangeArrowheads="1"/>
          </p:cNvSpPr>
          <p:nvPr/>
        </p:nvSpPr>
        <p:spPr bwMode="auto">
          <a:xfrm>
            <a:off x="6934200" y="3505201"/>
            <a:ext cx="3505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hèn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nhát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nhút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nhát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hèn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nhược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nhu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nhược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.....</a:t>
            </a:r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3657600" y="4572001"/>
            <a:ext cx="3505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dũng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bạo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bạo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dạn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gan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dạ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dám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dám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,.....</a:t>
            </a:r>
          </a:p>
        </p:txBody>
      </p:sp>
      <p:sp>
        <p:nvSpPr>
          <p:cNvPr id="26" name="Rectangle 47"/>
          <p:cNvSpPr>
            <a:spLocks noChangeArrowheads="1"/>
          </p:cNvSpPr>
          <p:nvPr/>
        </p:nvSpPr>
        <p:spPr bwMode="auto">
          <a:xfrm>
            <a:off x="6858000" y="4572001"/>
            <a:ext cx="3886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dối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trá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dối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manh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xảo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dối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lừa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dối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lừa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lừa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lọc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,...</a:t>
            </a:r>
          </a:p>
        </p:txBody>
      </p:sp>
      <p:sp>
        <p:nvSpPr>
          <p:cNvPr id="27" name="Rectangle 47"/>
          <p:cNvSpPr>
            <a:spLocks noChangeArrowheads="1"/>
          </p:cNvSpPr>
          <p:nvPr/>
        </p:nvSpPr>
        <p:spPr bwMode="auto">
          <a:xfrm>
            <a:off x="3657600" y="5638801"/>
            <a:ext cx="3505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chuyên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chịu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siêng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tần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tảo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chịu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.....</a:t>
            </a:r>
          </a:p>
        </p:txBody>
      </p:sp>
      <p:sp>
        <p:nvSpPr>
          <p:cNvPr id="28" name="Rectangle 47"/>
          <p:cNvSpPr>
            <a:spLocks noChangeArrowheads="1"/>
          </p:cNvSpPr>
          <p:nvPr/>
        </p:nvSpPr>
        <p:spPr bwMode="auto">
          <a:xfrm>
            <a:off x="7010400" y="5781676"/>
            <a:ext cx="3505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lười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biếng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lười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nhác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biếng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nhác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lãn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,...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7710" y="1597382"/>
            <a:ext cx="11628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GB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组合 3"/>
          <p:cNvGrpSpPr/>
          <p:nvPr/>
        </p:nvGrpSpPr>
        <p:grpSpPr>
          <a:xfrm>
            <a:off x="6807064" y="2847827"/>
            <a:ext cx="6168707" cy="4178595"/>
            <a:chOff x="5974725" y="2222205"/>
            <a:chExt cx="5877033" cy="3981019"/>
          </a:xfrm>
        </p:grpSpPr>
        <p:pic>
          <p:nvPicPr>
            <p:cNvPr id="20" name="图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58" b="21287"/>
            <a:stretch>
              <a:fillRect/>
            </a:stretch>
          </p:blipFill>
          <p:spPr>
            <a:xfrm>
              <a:off x="6858578" y="2908005"/>
              <a:ext cx="4993180" cy="3295219"/>
            </a:xfrm>
            <a:prstGeom prst="rect">
              <a:avLst/>
            </a:prstGeom>
          </p:spPr>
        </p:pic>
        <p:pic>
          <p:nvPicPr>
            <p:cNvPr id="21" name="图片 1"/>
            <p:cNvPicPr>
              <a:picLocks noChangeAspect="1"/>
            </p:cNvPicPr>
            <p:nvPr/>
          </p:nvPicPr>
          <p:blipFill rotWithShape="1">
            <a:blip r:embed="rId5"/>
            <a:srcRect l="15234" t="14238" r="13827" b="10650"/>
            <a:stretch>
              <a:fillRect/>
            </a:stretch>
          </p:blipFill>
          <p:spPr>
            <a:xfrm>
              <a:off x="5974725" y="2222205"/>
              <a:ext cx="4452270" cy="3389798"/>
            </a:xfrm>
            <a:prstGeom prst="rect">
              <a:avLst/>
            </a:prstGeom>
          </p:spPr>
        </p:pic>
      </p:grpSp>
      <p:grpSp>
        <p:nvGrpSpPr>
          <p:cNvPr id="22" name="组合 14"/>
          <p:cNvGrpSpPr/>
          <p:nvPr/>
        </p:nvGrpSpPr>
        <p:grpSpPr>
          <a:xfrm>
            <a:off x="317710" y="-564424"/>
            <a:ext cx="10707424" cy="1541243"/>
            <a:chOff x="-223283" y="519324"/>
            <a:chExt cx="10707424" cy="1541243"/>
          </a:xfrm>
        </p:grpSpPr>
        <p:pic>
          <p:nvPicPr>
            <p:cNvPr id="23" name="图片 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>
              <a:fillRect/>
            </a:stretch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24" name="图片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>
              <a:fillRect/>
            </a:stretch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25" name="图片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>
              <a:fillRect/>
            </a:stretch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0" y="-62171"/>
            <a:ext cx="11400312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27174" y="376410"/>
            <a:ext cx="10127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587910" y="768002"/>
            <a:ext cx="870155" cy="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99244" y="768002"/>
            <a:ext cx="10794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8323" y="836551"/>
            <a:ext cx="1219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Chấm</a:t>
            </a:r>
            <a:endParaRPr lang="en-US" altLang="vi-VN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0" algn="just"/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gái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ai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lẫn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lộn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bất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cứ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Đôi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ai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dám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dù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dù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trai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Nghĩ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dám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ai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đắn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mãi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chưa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dám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ra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băng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đáng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nữa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hôm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dám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ai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giận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bụng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  <a:p>
            <a:pPr lvl="0" algn="just" eaLnBrk="1" hangingPunct="1"/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cứ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xương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rồng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xương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rồng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chặt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ngang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chặt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dọc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cắm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cằn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cơm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lao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khỏe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bữa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muộn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Am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bữa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vã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nhu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bứt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rứt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Tết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đán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ra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sớm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mồng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dẫu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đua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đòi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may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mặc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hè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nâu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rét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nâu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mộc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mạc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hòn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Hòn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bầu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mọc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  <a:p>
            <a:pPr lvl="0" algn="just" eaLnBrk="1" hangingPunct="1"/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gái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bề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rắn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rỏi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nghĩ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ngợi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bữa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phim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ngộ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phim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khóc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suốt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Đêm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giấc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mơ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khóc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mất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4624" y="1555625"/>
            <a:ext cx="6601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26723" y="4762723"/>
            <a:ext cx="2006600" cy="651099"/>
            <a:chOff x="1439423" y="4762723"/>
            <a:chExt cx="2006600" cy="651099"/>
          </a:xfrm>
        </p:grpSpPr>
        <p:sp>
          <p:nvSpPr>
            <p:cNvPr id="19" name="Rectangle 18"/>
            <p:cNvSpPr/>
            <p:nvPr/>
          </p:nvSpPr>
          <p:spPr>
            <a:xfrm>
              <a:off x="1439423" y="4762723"/>
              <a:ext cx="2006600" cy="6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06170" y="4826662"/>
              <a:ext cx="12731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751243" y="2568479"/>
            <a:ext cx="2873866" cy="651099"/>
            <a:chOff x="6600335" y="2460046"/>
            <a:chExt cx="2873866" cy="651099"/>
          </a:xfrm>
        </p:grpSpPr>
        <p:sp>
          <p:nvSpPr>
            <p:cNvPr id="23" name="Rectangle 22"/>
            <p:cNvSpPr/>
            <p:nvPr/>
          </p:nvSpPr>
          <p:spPr>
            <a:xfrm>
              <a:off x="6600335" y="2460046"/>
              <a:ext cx="2873866" cy="6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86980" y="2563134"/>
              <a:ext cx="15712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endPara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629337" y="3707461"/>
            <a:ext cx="3855583" cy="651099"/>
            <a:chOff x="6338372" y="2574700"/>
            <a:chExt cx="3855583" cy="651099"/>
          </a:xfrm>
        </p:grpSpPr>
        <p:sp>
          <p:nvSpPr>
            <p:cNvPr id="22" name="Rectangle 21"/>
            <p:cNvSpPr/>
            <p:nvPr/>
          </p:nvSpPr>
          <p:spPr>
            <a:xfrm>
              <a:off x="6426578" y="2574700"/>
              <a:ext cx="3767377" cy="6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38372" y="2605298"/>
              <a:ext cx="3767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thắn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endPara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51243" y="4826662"/>
            <a:ext cx="2006600" cy="651099"/>
            <a:chOff x="6693740" y="4660900"/>
            <a:chExt cx="2006600" cy="651099"/>
          </a:xfrm>
        </p:grpSpPr>
        <p:sp>
          <p:nvSpPr>
            <p:cNvPr id="21" name="Rectangle 20"/>
            <p:cNvSpPr/>
            <p:nvPr/>
          </p:nvSpPr>
          <p:spPr>
            <a:xfrm>
              <a:off x="6693740" y="4660900"/>
              <a:ext cx="2006600" cy="6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04238" y="4762723"/>
              <a:ext cx="12330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dị</a:t>
              </a:r>
              <a:endPara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629337" y="6171462"/>
            <a:ext cx="2815862" cy="651099"/>
            <a:chOff x="6557029" y="5907562"/>
            <a:chExt cx="2815862" cy="651099"/>
          </a:xfrm>
        </p:grpSpPr>
        <p:sp>
          <p:nvSpPr>
            <p:cNvPr id="20" name="Rectangle 19"/>
            <p:cNvSpPr/>
            <p:nvPr/>
          </p:nvSpPr>
          <p:spPr>
            <a:xfrm>
              <a:off x="6557029" y="5907562"/>
              <a:ext cx="2693956" cy="6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78935" y="5907562"/>
              <a:ext cx="2693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giàu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endPara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346200" y="3649723"/>
            <a:ext cx="2006600" cy="656951"/>
            <a:chOff x="3737091" y="6644685"/>
            <a:chExt cx="2006600" cy="656951"/>
          </a:xfrm>
        </p:grpSpPr>
        <p:sp>
          <p:nvSpPr>
            <p:cNvPr id="18" name="Rectangle 17"/>
            <p:cNvSpPr/>
            <p:nvPr/>
          </p:nvSpPr>
          <p:spPr>
            <a:xfrm>
              <a:off x="3737091" y="6650537"/>
              <a:ext cx="2006600" cy="6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88320" y="6644685"/>
              <a:ext cx="12731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46200" y="2574701"/>
            <a:ext cx="2006600" cy="651099"/>
            <a:chOff x="1346200" y="2574701"/>
            <a:chExt cx="2006600" cy="651099"/>
          </a:xfrm>
        </p:grpSpPr>
        <p:sp>
          <p:nvSpPr>
            <p:cNvPr id="15" name="Rectangle 14"/>
            <p:cNvSpPr/>
            <p:nvPr/>
          </p:nvSpPr>
          <p:spPr>
            <a:xfrm>
              <a:off x="1346200" y="2574701"/>
              <a:ext cx="2006600" cy="6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80778" y="2702580"/>
              <a:ext cx="12731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93001" y="6153740"/>
            <a:ext cx="2006600" cy="715039"/>
            <a:chOff x="1507301" y="6153740"/>
            <a:chExt cx="2006600" cy="715039"/>
          </a:xfrm>
        </p:grpSpPr>
        <p:sp>
          <p:nvSpPr>
            <p:cNvPr id="27" name="Rectangle 26"/>
            <p:cNvSpPr/>
            <p:nvPr/>
          </p:nvSpPr>
          <p:spPr>
            <a:xfrm>
              <a:off x="1507301" y="6217680"/>
              <a:ext cx="2006600" cy="6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79695" y="6153740"/>
              <a:ext cx="12731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095154" y="203904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54543" y="203904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691163" y="3009900"/>
            <a:ext cx="2709637" cy="1016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957863" y="6642100"/>
            <a:ext cx="21381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805463" y="5257800"/>
            <a:ext cx="24302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575767" y="3009900"/>
            <a:ext cx="2659933" cy="1016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1598</Words>
  <Application>Microsoft Office PowerPoint</Application>
  <PresentationFormat>Widescreen</PresentationFormat>
  <Paragraphs>140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Microsoft YaHei</vt:lpstr>
      <vt:lpstr>Microsoft YaHei</vt:lpstr>
      <vt:lpstr>SimSun</vt:lpstr>
      <vt:lpstr>SimSun</vt:lpstr>
      <vt:lpstr>Arial</vt:lpstr>
      <vt:lpstr>Calibri</vt:lpstr>
      <vt:lpstr>等线</vt:lpstr>
      <vt:lpstr>DFPOP1-W9</vt:lpstr>
      <vt:lpstr>Times New Roman</vt:lpstr>
      <vt:lpstr>Wingdings</vt:lpstr>
      <vt:lpstr>华康少女文字W5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DL190723</cp:lastModifiedBy>
  <cp:revision>79</cp:revision>
  <dcterms:created xsi:type="dcterms:W3CDTF">2019-10-17T09:10:00Z</dcterms:created>
  <dcterms:modified xsi:type="dcterms:W3CDTF">2023-12-17T15:50:18Z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FAB34FFFDF7840DA981EBE01070CE6A9</vt:lpwstr>
  </property>
  <property fmtid="{D5CDD505-2E9C-101B-9397-08002B2CF9AE}" pid="3" name="KSOProductBuildVer">
    <vt:lpwstr>1033-11.2.0.10382</vt:lpwstr>
  </property>
</Properties>
</file>