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339" r:id="rId2"/>
    <p:sldId id="256" r:id="rId3"/>
    <p:sldId id="319" r:id="rId4"/>
    <p:sldId id="634" r:id="rId5"/>
    <p:sldId id="371" r:id="rId6"/>
    <p:sldId id="322" r:id="rId7"/>
    <p:sldId id="631" r:id="rId8"/>
    <p:sldId id="622" r:id="rId9"/>
    <p:sldId id="632" r:id="rId10"/>
    <p:sldId id="627" r:id="rId11"/>
    <p:sldId id="633" r:id="rId12"/>
    <p:sldId id="629" r:id="rId13"/>
    <p:sldId id="361" r:id="rId14"/>
    <p:sldId id="353" r:id="rId15"/>
    <p:sldId id="336" r:id="rId16"/>
  </p:sldIdLst>
  <p:sldSz cx="12161838" cy="6858000"/>
  <p:notesSz cx="6858000" cy="9144000"/>
  <p:embeddedFontLst>
    <p:embeddedFont>
      <p:font typeface="Itim" panose="020B0604020202020204" charset="-34"/>
      <p:regular r:id="rId18"/>
    </p:embeddedFont>
    <p:embeddedFont>
      <p:font typeface="Varela Round" panose="020B0604020202020204" charset="-79"/>
      <p:regular r:id="rId19"/>
    </p:embeddedFont>
    <p:embeddedFont>
      <p:font typeface="HP001 4 hàng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C37"/>
    <a:srgbClr val="DE0000"/>
    <a:srgbClr val="22211E"/>
    <a:srgbClr val="FEFAF7"/>
    <a:srgbClr val="DBF4F6"/>
    <a:srgbClr val="FFE5A8"/>
    <a:srgbClr val="FBF2DD"/>
    <a:srgbClr val="FFDC6D"/>
    <a:srgbClr val="D6F1F2"/>
    <a:srgbClr val="F9E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0" autoAdjust="0"/>
    <p:restoredTop sz="95352" autoAdjust="0"/>
  </p:normalViewPr>
  <p:slideViewPr>
    <p:cSldViewPr snapToGrid="0">
      <p:cViewPr varScale="1">
        <p:scale>
          <a:sx n="72" d="100"/>
          <a:sy n="72" d="100"/>
        </p:scale>
        <p:origin x="522" y="72"/>
      </p:cViewPr>
      <p:guideLst>
        <p:guide orient="horz" pos="2160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547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8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</p:txBody>
      </p:sp>
    </p:spTree>
    <p:extLst>
      <p:ext uri="{BB962C8B-B14F-4D97-AF65-F5344CB8AC3E}">
        <p14:creationId xmlns:p14="http://schemas.microsoft.com/office/powerpoint/2010/main" val="301206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HS ăn rau xanh </a:t>
            </a:r>
          </a:p>
        </p:txBody>
      </p:sp>
    </p:spTree>
    <p:extLst>
      <p:ext uri="{BB962C8B-B14F-4D97-AF65-F5344CB8AC3E}">
        <p14:creationId xmlns:p14="http://schemas.microsoft.com/office/powerpoint/2010/main" val="422279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nhắc lại số nào nhân với 0 cũng bằng 0, 0 nhân với số nào cũng bằng 0</a:t>
            </a:r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nhắc lại số nào nhân với 0 cũng bằng 0, 0 nhân với số nào cũng bằng 0</a:t>
            </a:r>
          </a:p>
        </p:txBody>
      </p:sp>
    </p:spTree>
    <p:extLst>
      <p:ext uri="{BB962C8B-B14F-4D97-AF65-F5344CB8AC3E}">
        <p14:creationId xmlns:p14="http://schemas.microsoft.com/office/powerpoint/2010/main" val="211352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9494" y="-1333234"/>
            <a:ext cx="14269245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79483" y="1197067"/>
            <a:ext cx="9002872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9483" y="2385653"/>
            <a:ext cx="9002872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67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BE694-BB5C-DFAC-0A4C-3AF897C8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DD531E-865F-A630-F28C-254BEB300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ỒNG HỒ ĐẾM NGƯỢC 30s bản 2 MP4">
            <a:hlinkClick r:id="" action="ppaction://media"/>
            <a:extLst>
              <a:ext uri="{FF2B5EF4-FFF2-40B4-BE49-F238E27FC236}">
                <a16:creationId xmlns="" xmlns:a16="http://schemas.microsoft.com/office/drawing/2014/main" id="{C19D9F7E-087B-D2AE-714B-68A56ECAD16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4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640351" y="262766"/>
            <a:ext cx="11152772" cy="914400"/>
            <a:chOff x="842010" y="518160"/>
            <a:chExt cx="11152772" cy="914400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9A3AF82-8433-4E3F-A9A2-BC9F8F968ABA}"/>
              </a:ext>
            </a:extLst>
          </p:cNvPr>
          <p:cNvSpPr txBox="1"/>
          <p:nvPr/>
        </p:nvSpPr>
        <p:spPr>
          <a:xfrm>
            <a:off x="1646191" y="262766"/>
            <a:ext cx="978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Cô</a:t>
            </a:r>
            <a:r>
              <a:rPr lang="en-US" sz="2800" dirty="0"/>
              <a:t> Ba </a:t>
            </a:r>
            <a:r>
              <a:rPr lang="en-US" sz="2800" dirty="0" err="1"/>
              <a:t>đơm</a:t>
            </a:r>
            <a:r>
              <a:rPr lang="en-US" sz="2800" dirty="0"/>
              <a:t> 1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70 mm </a:t>
            </a:r>
            <a:r>
              <a:rPr lang="en-US" sz="2800" dirty="0" err="1"/>
              <a:t>chỉ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đơm</a:t>
            </a:r>
            <a:r>
              <a:rPr lang="en-US" sz="2800" dirty="0"/>
              <a:t> 5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Ba </a:t>
            </a:r>
            <a:r>
              <a:rPr lang="en-US" sz="2800" dirty="0" err="1"/>
              <a:t>cần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mi-li-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?</a:t>
            </a:r>
            <a:endParaRPr lang="en-SG" sz="2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4716315-20EB-4615-A5D9-213118DE4174}"/>
              </a:ext>
            </a:extLst>
          </p:cNvPr>
          <p:cNvCxnSpPr/>
          <p:nvPr/>
        </p:nvCxnSpPr>
        <p:spPr>
          <a:xfrm>
            <a:off x="2887579" y="733928"/>
            <a:ext cx="532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AFB9B05-C675-48B9-9145-85AF394AB23E}"/>
              </a:ext>
            </a:extLst>
          </p:cNvPr>
          <p:cNvCxnSpPr>
            <a:cxnSpLocks/>
          </p:cNvCxnSpPr>
          <p:nvPr/>
        </p:nvCxnSpPr>
        <p:spPr>
          <a:xfrm>
            <a:off x="8698831" y="733928"/>
            <a:ext cx="17205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2D64E4D-635C-4FE1-B55E-4E5EFF45FD3F}"/>
              </a:ext>
            </a:extLst>
          </p:cNvPr>
          <p:cNvCxnSpPr>
            <a:cxnSpLocks/>
          </p:cNvCxnSpPr>
          <p:nvPr/>
        </p:nvCxnSpPr>
        <p:spPr>
          <a:xfrm>
            <a:off x="5342020" y="1216873"/>
            <a:ext cx="519764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=""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93586"/>
              </p:ext>
            </p:extLst>
          </p:nvPr>
        </p:nvGraphicFramePr>
        <p:xfrm>
          <a:off x="34882" y="24846"/>
          <a:ext cx="12362688" cy="6833154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=""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970120949"/>
                    </a:ext>
                  </a:extLst>
                </a:gridCol>
                <a:gridCol w="159524">
                  <a:extLst>
                    <a:ext uri="{9D8B030D-6E8A-4147-A177-3AD203B41FA5}">
                      <a16:colId xmlns="" xmlns:a16="http://schemas.microsoft.com/office/drawing/2014/main" val="310546710"/>
                    </a:ext>
                  </a:extLst>
                </a:gridCol>
                <a:gridCol w="315964">
                  <a:extLst>
                    <a:ext uri="{9D8B030D-6E8A-4147-A177-3AD203B41FA5}">
                      <a16:colId xmlns=""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=""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1111735"/>
                  </a:ext>
                </a:extLst>
              </a:tr>
              <a:tr h="18571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5494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657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2831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5628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6805F0-DE31-1F68-77C4-ADF2B6A9D7D2}"/>
              </a:ext>
            </a:extLst>
          </p:cNvPr>
          <p:cNvSpPr txBox="1"/>
          <p:nvPr/>
        </p:nvSpPr>
        <p:spPr>
          <a:xfrm>
            <a:off x="1809338" y="454058"/>
            <a:ext cx="1067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x-none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x-none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600" b="1" kern="120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x-none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4600" b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600" b="1" kern="120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600" b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…</a:t>
            </a:r>
            <a:r>
              <a:rPr lang="x-none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2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A976-9E2A-2443-352D-92111D57E809}"/>
              </a:ext>
            </a:extLst>
          </p:cNvPr>
          <p:cNvSpPr txBox="1"/>
          <p:nvPr/>
        </p:nvSpPr>
        <p:spPr>
          <a:xfrm>
            <a:off x="1086352" y="1390795"/>
            <a:ext cx="2249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TǨn: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067574" y="2360688"/>
            <a:ext cx="9714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3.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3708371" y="2351664"/>
            <a:ext cx="738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giải </a:t>
            </a:r>
            <a:endParaRPr lang="x-none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620830" y="3291712"/>
            <a:ext cx="107767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vi-VN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Đơm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5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chiếc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cúc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áo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cần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mi-li-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mét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chỉ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vi-VN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là:</a:t>
            </a:r>
            <a:endParaRPr lang="en-US" sz="4700" b="1" kern="1200" dirty="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2740254" y="5165784"/>
            <a:ext cx="59926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70 </a:t>
            </a:r>
            <a:r>
              <a:rPr lang="en-US" sz="4000" kern="1200" dirty="0">
                <a:solidFill>
                  <a:srgbClr val="7030A0"/>
                </a:solidFill>
                <a:latin typeface="+mj-lt"/>
                <a:ea typeface="+mn-ea"/>
                <a:cs typeface="HP001 5H Normal" panose="020B0603050302020204" pitchFamily="34" charset="0"/>
              </a:rPr>
              <a:t>x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5 = 350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3708371" y="6117306"/>
            <a:ext cx="77148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Đáp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số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: 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350 mm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chỉ</a:t>
            </a:r>
            <a:endParaRPr lang="en-US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B466E7-6C69-11B9-07D8-3C511AD79B07}"/>
              </a:ext>
            </a:extLst>
          </p:cNvPr>
          <p:cNvSpPr txBox="1"/>
          <p:nvPr/>
        </p:nvSpPr>
        <p:spPr>
          <a:xfrm>
            <a:off x="2982748" y="1401618"/>
            <a:ext cx="116864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Lu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ΐ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İn Ǉập 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ung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661275" y="274668"/>
            <a:ext cx="11319974" cy="1305165"/>
            <a:chOff x="842010" y="463717"/>
            <a:chExt cx="11310799" cy="130516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49966" y="463717"/>
              <a:ext cx="1040284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Ro-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150ml </a:t>
              </a:r>
              <a:r>
                <a:rPr lang="en-US" sz="2800" dirty="0" err="1"/>
                <a:t>và</a:t>
              </a:r>
              <a:r>
                <a:rPr lang="en-US" sz="2800" dirty="0"/>
                <a:t> 400ml.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,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thế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ro-bốt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250ml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nuớc</a:t>
              </a:r>
              <a:r>
                <a:rPr lang="en-US" sz="2800" dirty="0"/>
                <a:t>.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EA6D99C-3E45-449B-A8A3-51FA0350DC2A}"/>
              </a:ext>
            </a:extLst>
          </p:cNvPr>
          <p:cNvCxnSpPr>
            <a:cxnSpLocks/>
          </p:cNvCxnSpPr>
          <p:nvPr/>
        </p:nvCxnSpPr>
        <p:spPr>
          <a:xfrm>
            <a:off x="1764254" y="957431"/>
            <a:ext cx="6551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1730FBD-E049-4B00-AFED-7BB860E2E867}"/>
              </a:ext>
            </a:extLst>
          </p:cNvPr>
          <p:cNvCxnSpPr>
            <a:cxnSpLocks/>
          </p:cNvCxnSpPr>
          <p:nvPr/>
        </p:nvCxnSpPr>
        <p:spPr>
          <a:xfrm>
            <a:off x="2358773" y="1579833"/>
            <a:ext cx="7075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78325" y="6136106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33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41" y="2309925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=""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7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=""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3" y="2475191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921" y="0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ctrTitle" idx="4294967295"/>
          </p:nvPr>
        </p:nvSpPr>
        <p:spPr>
          <a:xfrm>
            <a:off x="1579562" y="7245166"/>
            <a:ext cx="9002713" cy="131286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5295">
                <a:solidFill>
                  <a:schemeClr val="accent1"/>
                </a:solidFill>
              </a:rPr>
              <a:t>TOÁN 3</a:t>
            </a:r>
            <a:endParaRPr sz="15295"/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22122" y="108456"/>
            <a:ext cx="1889524" cy="17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89" y="3810827"/>
            <a:ext cx="5530061" cy="252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562" y="525401"/>
            <a:ext cx="9004572" cy="4090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08993" y="567608"/>
            <a:ext cx="10367963" cy="233045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CHỦ ĐỀ 5:</a:t>
            </a:r>
          </a:p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MỘT SỐ ĐƠN VỊ ĐO ĐỘ DÀI,KHỐI LƯỢNG, DUNG TÍCH, NHIỆT ĐỘ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60" y="2898058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dirty="0">
                <a:solidFill>
                  <a:srgbClr val="0070C0"/>
                </a:solidFill>
                <a:latin typeface="+mj-lt"/>
              </a:rPr>
              <a:t>BÀI 35:</a:t>
            </a:r>
          </a:p>
          <a:p>
            <a:r>
              <a:rPr lang="en-US" sz="5400" b="1" dirty="0">
                <a:solidFill>
                  <a:srgbClr val="0070C0"/>
                </a:solidFill>
                <a:latin typeface="+mj-lt"/>
              </a:rPr>
              <a:t>LUYỆN TẬP CHUNG</a:t>
            </a:r>
          </a:p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867" y="592667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533" y="1938867"/>
            <a:ext cx="848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hiện được các phép tính với các số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cách sử dụng công cụ đo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7B53D8-CA15-71E7-B6C0-F6E4CA72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962171" y="810264"/>
            <a:ext cx="2162629" cy="2825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C2DB38-F5DF-511E-4952-0E28F7A1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43" y="1926672"/>
            <a:ext cx="12004064" cy="227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9226E-6795-40C3-64CB-949A4FE2F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52" y="5525515"/>
            <a:ext cx="2570163" cy="763587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Trang 95</a:t>
            </a:r>
          </a:p>
        </p:txBody>
      </p:sp>
    </p:spTree>
    <p:extLst>
      <p:ext uri="{BB962C8B-B14F-4D97-AF65-F5344CB8AC3E}">
        <p14:creationId xmlns:p14="http://schemas.microsoft.com/office/powerpoint/2010/main" val="189591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="" xmlns:a16="http://schemas.microsoft.com/office/drawing/2014/main" id="{176E93E7-5F67-4F2A-95DD-E9C506B4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" y="534153"/>
            <a:ext cx="11418239" cy="20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="" xmlns:a16="http://schemas.microsoft.com/office/drawing/2014/main" id="{176E93E7-5F67-4F2A-95DD-E9C506B4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" y="534153"/>
            <a:ext cx="11418239" cy="20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A9C478-33EE-4351-8A83-908979AADCE0}"/>
              </a:ext>
            </a:extLst>
          </p:cNvPr>
          <p:cNvSpPr txBox="1"/>
          <p:nvPr/>
        </p:nvSpPr>
        <p:spPr>
          <a:xfrm>
            <a:off x="733924" y="2674792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329 ml – 135 ml = </a:t>
            </a:r>
            <a:endParaRPr lang="en-SG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82FBFC-5513-4300-A848-8FC36E3FDE2A}"/>
              </a:ext>
            </a:extLst>
          </p:cNvPr>
          <p:cNvSpPr txBox="1"/>
          <p:nvPr/>
        </p:nvSpPr>
        <p:spPr>
          <a:xfrm>
            <a:off x="1098364" y="3212428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 g – 150 g = </a:t>
            </a:r>
            <a:endParaRPr lang="en-SG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8BCF1D-391B-47BE-8188-8C93587A5051}"/>
              </a:ext>
            </a:extLst>
          </p:cNvPr>
          <p:cNvSpPr txBox="1"/>
          <p:nvPr/>
        </p:nvSpPr>
        <p:spPr>
          <a:xfrm>
            <a:off x="1098364" y="4005833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392 mm + 43mm = </a:t>
            </a:r>
            <a:endParaRPr lang="en-SG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0C8E2B-D0DC-41E8-9189-2FA2E87A4F4F}"/>
              </a:ext>
            </a:extLst>
          </p:cNvPr>
          <p:cNvSpPr txBox="1"/>
          <p:nvPr/>
        </p:nvSpPr>
        <p:spPr>
          <a:xfrm>
            <a:off x="6471077" y="2662760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251 ml + 262 ml = </a:t>
            </a:r>
            <a:endParaRPr lang="en-SG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AE6347-7A2A-49D3-9053-C016D73FB364}"/>
              </a:ext>
            </a:extLst>
          </p:cNvPr>
          <p:cNvSpPr txBox="1"/>
          <p:nvPr/>
        </p:nvSpPr>
        <p:spPr>
          <a:xfrm>
            <a:off x="6471077" y="3238919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37 g + 63 g – 30 g = </a:t>
            </a:r>
            <a:endParaRPr lang="en-SG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244F13-808C-4176-89B1-4AF98F10BCB4}"/>
              </a:ext>
            </a:extLst>
          </p:cNvPr>
          <p:cNvSpPr txBox="1"/>
          <p:nvPr/>
        </p:nvSpPr>
        <p:spPr>
          <a:xfrm>
            <a:off x="6440858" y="3815076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 mm -17 mm + 10 mm = </a:t>
            </a:r>
            <a:endParaRPr lang="en-SG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6F1A30-312A-44A0-9B96-ED732D743191}"/>
              </a:ext>
            </a:extLst>
          </p:cNvPr>
          <p:cNvSpPr txBox="1"/>
          <p:nvPr/>
        </p:nvSpPr>
        <p:spPr>
          <a:xfrm>
            <a:off x="3636256" y="267479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194 ml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91A401-608A-4837-AD63-E1ABEB833F4E}"/>
              </a:ext>
            </a:extLst>
          </p:cNvPr>
          <p:cNvSpPr txBox="1"/>
          <p:nvPr/>
        </p:nvSpPr>
        <p:spPr>
          <a:xfrm>
            <a:off x="9398323" y="2662759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513 ml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03B82F-17F7-4A98-86BE-FD9EAC6248B0}"/>
              </a:ext>
            </a:extLst>
          </p:cNvPr>
          <p:cNvSpPr txBox="1"/>
          <p:nvPr/>
        </p:nvSpPr>
        <p:spPr>
          <a:xfrm>
            <a:off x="3296865" y="321242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 g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FB2B6B-5BEC-478C-82B9-1C17F960C466}"/>
              </a:ext>
            </a:extLst>
          </p:cNvPr>
          <p:cNvSpPr txBox="1"/>
          <p:nvPr/>
        </p:nvSpPr>
        <p:spPr>
          <a:xfrm>
            <a:off x="9398323" y="323891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70 g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42D2DD-9FE8-42BF-BF72-E6F471FC4B56}"/>
              </a:ext>
            </a:extLst>
          </p:cNvPr>
          <p:cNvSpPr txBox="1"/>
          <p:nvPr/>
        </p:nvSpPr>
        <p:spPr>
          <a:xfrm>
            <a:off x="3798960" y="4005832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435 mm 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680B37-B1F0-4899-BAF1-D19D24C0339C}"/>
              </a:ext>
            </a:extLst>
          </p:cNvPr>
          <p:cNvSpPr txBox="1"/>
          <p:nvPr/>
        </p:nvSpPr>
        <p:spPr>
          <a:xfrm>
            <a:off x="10182512" y="377499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80 mm </a:t>
            </a:r>
            <a:endParaRPr lang="en-S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2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739963" y="614468"/>
            <a:ext cx="11761088" cy="914400"/>
            <a:chOff x="842010" y="518160"/>
            <a:chExt cx="11751557" cy="91440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817900"/>
              <a:ext cx="10837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2050" name="Picture 17">
            <a:extLst>
              <a:ext uri="{FF2B5EF4-FFF2-40B4-BE49-F238E27FC236}">
                <a16:creationId xmlns="" xmlns:a16="http://schemas.microsoft.com/office/drawing/2014/main" id="{A43138B1-978C-4B9E-A234-3F2C44674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8465"/>
          <a:stretch/>
        </p:blipFill>
        <p:spPr bwMode="auto">
          <a:xfrm>
            <a:off x="2365688" y="1528868"/>
            <a:ext cx="7763583" cy="23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2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>
            <a:extLst>
              <a:ext uri="{FF2B5EF4-FFF2-40B4-BE49-F238E27FC236}">
                <a16:creationId xmlns="" xmlns:a16="http://schemas.microsoft.com/office/drawing/2014/main" id="{A43138B1-978C-4B9E-A234-3F2C44674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8465"/>
          <a:stretch/>
        </p:blipFill>
        <p:spPr bwMode="auto">
          <a:xfrm>
            <a:off x="1920520" y="193362"/>
            <a:ext cx="7763583" cy="23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903258-EDE0-4728-A59A-BD794E426863}"/>
              </a:ext>
            </a:extLst>
          </p:cNvPr>
          <p:cNvSpPr txBox="1"/>
          <p:nvPr/>
        </p:nvSpPr>
        <p:spPr>
          <a:xfrm>
            <a:off x="1491916" y="2993630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100 g</a:t>
            </a:r>
            <a:endParaRPr lang="en-SG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93EC90-2E2C-4647-8CAB-794DC12E4FF3}"/>
              </a:ext>
            </a:extLst>
          </p:cNvPr>
          <p:cNvSpPr txBox="1"/>
          <p:nvPr/>
        </p:nvSpPr>
        <p:spPr>
          <a:xfrm>
            <a:off x="1491916" y="3695583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Chùm</a:t>
            </a:r>
            <a:r>
              <a:rPr lang="en-US" sz="2400" dirty="0"/>
              <a:t> </a:t>
            </a:r>
            <a:r>
              <a:rPr lang="en-US" sz="2400" dirty="0" err="1"/>
              <a:t>nho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50 g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96647772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809</Words>
  <Application>Microsoft Office PowerPoint</Application>
  <PresentationFormat>Custom</PresentationFormat>
  <Paragraphs>94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Itim</vt:lpstr>
      <vt:lpstr>Arial</vt:lpstr>
      <vt:lpstr>Varela Round</vt:lpstr>
      <vt:lpstr>SVN-Billo</vt:lpstr>
      <vt:lpstr>Times New Roman</vt:lpstr>
      <vt:lpstr>HP001 5H Normal</vt:lpstr>
      <vt:lpstr>HP001 4 hàng</vt:lpstr>
      <vt:lpstr>Learning the Alphabet by Slidesgo</vt:lpstr>
      <vt:lpstr>PowerPoint Presentation</vt:lpstr>
      <vt:lpstr>TOÁN 3</vt:lpstr>
      <vt:lpstr>PowerPoint Presentation</vt:lpstr>
      <vt:lpstr>PowerPoint Presentation</vt:lpstr>
      <vt:lpstr>Trang 95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Windows User</cp:lastModifiedBy>
  <cp:revision>338</cp:revision>
  <dcterms:modified xsi:type="dcterms:W3CDTF">2023-12-08T02:11:44Z</dcterms:modified>
</cp:coreProperties>
</file>