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306" r:id="rId2"/>
    <p:sldId id="302" r:id="rId3"/>
    <p:sldId id="303" r:id="rId4"/>
    <p:sldId id="304" r:id="rId5"/>
    <p:sldId id="296" r:id="rId6"/>
    <p:sldId id="266" r:id="rId7"/>
    <p:sldId id="284" r:id="rId8"/>
    <p:sldId id="256" r:id="rId9"/>
    <p:sldId id="285" r:id="rId10"/>
    <p:sldId id="258" r:id="rId11"/>
    <p:sldId id="286" r:id="rId12"/>
    <p:sldId id="287" r:id="rId13"/>
    <p:sldId id="259" r:id="rId14"/>
    <p:sldId id="288" r:id="rId15"/>
    <p:sldId id="289" r:id="rId16"/>
    <p:sldId id="290" r:id="rId17"/>
    <p:sldId id="291" r:id="rId18"/>
    <p:sldId id="301" r:id="rId19"/>
    <p:sldId id="299" r:id="rId20"/>
    <p:sldId id="297" r:id="rId21"/>
    <p:sldId id="267" r:id="rId22"/>
    <p:sldId id="305" r:id="rId23"/>
    <p:sldId id="300" r:id="rId24"/>
    <p:sldId id="292" r:id="rId25"/>
    <p:sldId id="293" r:id="rId26"/>
    <p:sldId id="298" r:id="rId27"/>
    <p:sldId id="294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5E0"/>
    <a:srgbClr val="A2C0DA"/>
    <a:srgbClr val="AAC8E2"/>
    <a:srgbClr val="9BB9D5"/>
    <a:srgbClr val="431AF2"/>
    <a:srgbClr val="C2DAEA"/>
    <a:srgbClr val="B3DAED"/>
    <a:srgbClr val="D0DDEE"/>
    <a:srgbClr val="5ECCF3"/>
    <a:srgbClr val="72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2021/12/4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11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2021/12/4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106753" y="2245512"/>
            <a:ext cx="61895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iCiel Crocante" panose="02000000000000000000" pitchFamily="50" charset="-93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913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trọng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3429000"/>
            <a:ext cx="10427293" cy="19121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804537" y="352514"/>
            <a:ext cx="9139518" cy="23287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677508" y="3344982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79456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45" y="1522291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-116305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412253" y="3309108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 cô bé đi mua chuỗi ngọc bằng tất cả số tiền mà em có.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05" y="1402050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ABC8CEE-50AB-4AC5-A3D3-1D00C55C0B07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16B8085-50B8-49CE-B046-EC6719B12EE6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60780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450357" y="1326105"/>
            <a:ext cx="3291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22F5FF-3B94-49AD-B01D-E81BF9ABB50B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33BBF13-F66B-47EC-ABB5-76FF4E6F2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14" y="1948871"/>
            <a:ext cx="97726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457811" y="2245512"/>
            <a:ext cx="54874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796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200" b="1" kern="0" noProof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uyện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C9E3E1E-3816-4344-918E-02139870071B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E51DE61-0410-4BCB-8435-CB1EA81A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58" y="949411"/>
            <a:ext cx="10303042" cy="517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 ĐỌC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Gioan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Pi- e: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7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5994" y="1039337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7FEEE53-8232-4EB6-AD48-77C7568BE988}"/>
              </a:ext>
            </a:extLst>
          </p:cNvPr>
          <p:cNvSpPr/>
          <p:nvPr/>
        </p:nvSpPr>
        <p:spPr>
          <a:xfrm>
            <a:off x="517359" y="318052"/>
            <a:ext cx="11333922" cy="5925586"/>
          </a:xfrm>
          <a:prstGeom prst="roundRect">
            <a:avLst>
              <a:gd name="adj" fmla="val 8139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B5AF26A-89E0-463E-81B6-BAAED715A4C2}"/>
              </a:ext>
            </a:extLst>
          </p:cNvPr>
          <p:cNvSpPr/>
          <p:nvPr/>
        </p:nvSpPr>
        <p:spPr>
          <a:xfrm>
            <a:off x="493296" y="318052"/>
            <a:ext cx="11333922" cy="5925586"/>
          </a:xfrm>
          <a:prstGeom prst="roundRect">
            <a:avLst>
              <a:gd name="adj" fmla="val 10576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38604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mỉm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666489" y="2151727"/>
            <a:ext cx="48590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5C2938-28AC-4C11-9D0E-DA277D77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1054769"/>
            <a:ext cx="1097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lam.</a:t>
            </a: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89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811465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2043019" y="2269890"/>
            <a:ext cx="84433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4E065F3-A10A-4196-8746-30F617DCBEDE}"/>
              </a:ext>
            </a:extLst>
          </p:cNvPr>
          <p:cNvSpPr/>
          <p:nvPr/>
        </p:nvSpPr>
        <p:spPr>
          <a:xfrm>
            <a:off x="1042988" y="257175"/>
            <a:ext cx="10744200" cy="61261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4CB9B7A-238F-4960-9921-F2F717899C8E}"/>
              </a:ext>
            </a:extLst>
          </p:cNvPr>
          <p:cNvSpPr/>
          <p:nvPr/>
        </p:nvSpPr>
        <p:spPr>
          <a:xfrm>
            <a:off x="3200400" y="1803400"/>
            <a:ext cx="6529388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6B1BE1-282B-4E32-9FD1-45DD7129166C}"/>
              </a:ext>
            </a:extLst>
          </p:cNvPr>
          <p:cNvGrpSpPr/>
          <p:nvPr/>
        </p:nvGrpSpPr>
        <p:grpSpPr>
          <a:xfrm>
            <a:off x="2371725" y="1536601"/>
            <a:ext cx="142875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C31B182-F774-4510-9E53-387B421DDE7F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B9021759-BCDC-4E1C-9A65-59A8B2FEEA22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EE426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vi-VN" sz="3600" b="1" dirty="0">
                <a:solidFill>
                  <a:srgbClr val="EE42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8B31700E-500A-45A5-9342-C6AB4613F84A}"/>
              </a:ext>
            </a:extLst>
          </p:cNvPr>
          <p:cNvSpPr/>
          <p:nvPr/>
        </p:nvSpPr>
        <p:spPr>
          <a:xfrm rot="10800000">
            <a:off x="2551114" y="4108450"/>
            <a:ext cx="6529387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2841E-F404-46A9-9146-A2895B10E9A3}"/>
              </a:ext>
            </a:extLst>
          </p:cNvPr>
          <p:cNvGrpSpPr/>
          <p:nvPr/>
        </p:nvGrpSpPr>
        <p:grpSpPr>
          <a:xfrm>
            <a:off x="8365331" y="3879897"/>
            <a:ext cx="142875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A9D139F-2B5E-43D0-8901-E802927B1C20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11" name="Star: 8 Points 10">
              <a:extLst>
                <a:ext uri="{FF2B5EF4-FFF2-40B4-BE49-F238E27FC236}">
                  <a16:creationId xmlns:a16="http://schemas.microsoft.com/office/drawing/2014/main" id="{E1C5AE7B-F98F-483C-82FE-2D0BAA009FB6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FB8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vi-VN" sz="3600" b="1" dirty="0">
                <a:solidFill>
                  <a:srgbClr val="FB8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48C93F-781A-49D5-8C81-41249CBAA395}"/>
              </a:ext>
            </a:extLst>
          </p:cNvPr>
          <p:cNvSpPr/>
          <p:nvPr/>
        </p:nvSpPr>
        <p:spPr>
          <a:xfrm>
            <a:off x="5164444" y="382475"/>
            <a:ext cx="2501290" cy="746356"/>
          </a:xfrm>
          <a:prstGeom prst="rect">
            <a:avLst/>
          </a:prstGeom>
          <a:noFill/>
        </p:spPr>
        <p:txBody>
          <a:bodyPr wrap="none" lIns="68562" tIns="34289" rIns="68562" bIns="34289" anchor="ctr">
            <a:spAutoFit/>
          </a:bodyPr>
          <a:lstStyle/>
          <a:p>
            <a:pPr algn="ctr" defTabSz="914130">
              <a:defRPr/>
            </a:pPr>
            <a:r>
              <a:rPr lang="en-US" sz="4400" b="1" dirty="0">
                <a:ln w="0"/>
                <a:solidFill>
                  <a:srgbClr val="3EA2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MỤC TIÊU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D166F-F926-4D42-933D-9E6B0EFC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6" y="1828800"/>
            <a:ext cx="6257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EE426B"/>
                </a:solidFill>
                <a:cs typeface="Times New Roman" panose="02020603050405020304" pitchFamily="18" charset="0"/>
              </a:rPr>
              <a:t>Học sinh đọc trôi chảy, ngắt nghỉ hơi đúng, biết đọc diễn cảm toàn bài phù hợp với</a:t>
            </a:r>
          </a:p>
          <a:p>
            <a:pPr eaLnBrk="1" hangingPunct="1"/>
            <a:r>
              <a:rPr lang="en-US" altLang="en-US" sz="2400">
                <a:solidFill>
                  <a:srgbClr val="EE426B"/>
                </a:solidFill>
                <a:cs typeface="Times New Roman" panose="02020603050405020304" pitchFamily="18" charset="0"/>
              </a:rPr>
              <a:t> từng nhân vật.</a:t>
            </a:r>
            <a:endParaRPr lang="vi-VN" altLang="en-US" sz="2400">
              <a:solidFill>
                <a:srgbClr val="EE426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48011-CEA1-4B1D-B1FC-9F4D1563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4298951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B8246"/>
                </a:solidFill>
                <a:cs typeface="Times New Roman" panose="02020603050405020304" pitchFamily="18" charset="0"/>
              </a:rPr>
              <a:t>Nắm được nội dung bài từ đó biết đem lại niềm vui hạnh phúc cho người khác.</a:t>
            </a:r>
            <a:endParaRPr lang="vi-VN" altLang="en-US" sz="2400">
              <a:solidFill>
                <a:srgbClr val="FB824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345601" y="2245512"/>
            <a:ext cx="57118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KHÁM PHÁ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606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y of td134">
            <a:extLst>
              <a:ext uri="{FF2B5EF4-FFF2-40B4-BE49-F238E27FC236}">
                <a16:creationId xmlns:a16="http://schemas.microsoft.com/office/drawing/2014/main" id="{9B7B9BA0-4904-482B-A438-C1295FF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05" y="3002700"/>
            <a:ext cx="7527073" cy="38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d134">
            <a:extLst>
              <a:ext uri="{FF2B5EF4-FFF2-40B4-BE49-F238E27FC236}">
                <a16:creationId xmlns:a16="http://schemas.microsoft.com/office/drawing/2014/main" id="{394AA7E6-E2F2-4EC5-94B1-3E4D2D3C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19" y="-18505"/>
            <a:ext cx="2656159" cy="351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ưu đồ: Nhập bằng Tay 7">
            <a:extLst>
              <a:ext uri="{FF2B5EF4-FFF2-40B4-BE49-F238E27FC236}">
                <a16:creationId xmlns:a16="http://schemas.microsoft.com/office/drawing/2014/main" id="{F2F051AC-0153-4C4E-97E0-2AC3E5B06C29}"/>
              </a:ext>
            </a:extLst>
          </p:cNvPr>
          <p:cNvSpPr/>
          <p:nvPr/>
        </p:nvSpPr>
        <p:spPr>
          <a:xfrm rot="16200000" flipV="1">
            <a:off x="6643327" y="1073804"/>
            <a:ext cx="1311945" cy="49241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763 w 10000"/>
              <a:gd name="connsiteY0" fmla="*/ 14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763 w 10000"/>
              <a:gd name="connsiteY4" fmla="*/ 1407 h 10000"/>
              <a:gd name="connsiteX0" fmla="*/ 3763 w 10000"/>
              <a:gd name="connsiteY0" fmla="*/ 2505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3763 w 10000"/>
              <a:gd name="connsiteY4" fmla="*/ 2505 h 11098"/>
              <a:gd name="connsiteX0" fmla="*/ 5053 w 10000"/>
              <a:gd name="connsiteY0" fmla="*/ 369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369 h 11098"/>
              <a:gd name="connsiteX0" fmla="*/ 5053 w 10000"/>
              <a:gd name="connsiteY0" fmla="*/ 72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72 h 11098"/>
              <a:gd name="connsiteX0" fmla="*/ 5698 w 10645"/>
              <a:gd name="connsiteY0" fmla="*/ 72 h 11098"/>
              <a:gd name="connsiteX1" fmla="*/ 9785 w 10645"/>
              <a:gd name="connsiteY1" fmla="*/ 0 h 11098"/>
              <a:gd name="connsiteX2" fmla="*/ 10645 w 10645"/>
              <a:gd name="connsiteY2" fmla="*/ 11098 h 11098"/>
              <a:gd name="connsiteX3" fmla="*/ 0 w 10645"/>
              <a:gd name="connsiteY3" fmla="*/ 11098 h 11098"/>
              <a:gd name="connsiteX4" fmla="*/ 5698 w 10645"/>
              <a:gd name="connsiteY4" fmla="*/ 72 h 11098"/>
              <a:gd name="connsiteX0" fmla="*/ 5698 w 10645"/>
              <a:gd name="connsiteY0" fmla="*/ 0 h 11026"/>
              <a:gd name="connsiteX1" fmla="*/ 10000 w 10645"/>
              <a:gd name="connsiteY1" fmla="*/ 106 h 11026"/>
              <a:gd name="connsiteX2" fmla="*/ 10645 w 10645"/>
              <a:gd name="connsiteY2" fmla="*/ 11026 h 11026"/>
              <a:gd name="connsiteX3" fmla="*/ 0 w 10645"/>
              <a:gd name="connsiteY3" fmla="*/ 11026 h 11026"/>
              <a:gd name="connsiteX4" fmla="*/ 5698 w 10645"/>
              <a:gd name="connsiteY4" fmla="*/ 0 h 1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" h="11026">
                <a:moveTo>
                  <a:pt x="5698" y="0"/>
                </a:moveTo>
                <a:lnTo>
                  <a:pt x="10000" y="106"/>
                </a:lnTo>
                <a:cubicBezTo>
                  <a:pt x="10287" y="3805"/>
                  <a:pt x="10358" y="7327"/>
                  <a:pt x="10645" y="11026"/>
                </a:cubicBezTo>
                <a:lnTo>
                  <a:pt x="0" y="11026"/>
                </a:lnTo>
                <a:lnTo>
                  <a:pt x="5698" y="0"/>
                </a:lnTo>
                <a:close/>
              </a:path>
            </a:pathLst>
          </a:custGeom>
          <a:solidFill>
            <a:srgbClr val="AAC5E0"/>
          </a:solidFill>
          <a:ln>
            <a:solidFill>
              <a:srgbClr val="AAC5E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867369" y="380802"/>
            <a:ext cx="6431930" cy="3155098"/>
          </a:xfrm>
          <a:prstGeom prst="cloudCallout">
            <a:avLst>
              <a:gd name="adj1" fmla="val 16294"/>
              <a:gd name="adj2" fmla="val 661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54FB55B-80D4-4E21-A4E5-D0615CDB3437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271" y="1594898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659" y="2689733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1AB42F4-B98D-4143-8BF3-7DC677AC423F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539520" y="614362"/>
            <a:ext cx="3236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LUYỆN ĐỌC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A9DE905-1DAF-4BAF-891E-2EDC4D72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1976308"/>
            <a:ext cx="239187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đúng: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5FC33B6C-2F45-4B89-BD6D-1D6D154D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984370"/>
            <a:ext cx="367324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Ngắt câu: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EEF9107-8636-4BB8-9200-CD929A59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481133"/>
            <a:ext cx="1025090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Pi-e, Nô-en, lúi húi, Gioan, trầm ngâm , giáo đường, …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9A91C6A-794A-449F-B96B-5D10A86A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3416170"/>
            <a:ext cx="1025090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đâu biết/ chuỗi ngọc này Pi-e dành để tặng vợ chưa cưới của mình,/ nhưng rồi một tai nạn giao thông/ đã cướp mất người anh yêu quý. </a:t>
            </a: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1029</Words>
  <Application>Microsoft Office PowerPoint</Application>
  <PresentationFormat>Widescreen</PresentationFormat>
  <Paragraphs>73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等线</vt:lpstr>
      <vt:lpstr>iCiel Brush Up</vt:lpstr>
      <vt:lpstr>Cambria Math</vt:lpstr>
      <vt:lpstr>Times New Roman</vt:lpstr>
      <vt:lpstr>Arial</vt:lpstr>
      <vt:lpstr>iCiel Crocante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Admin</cp:lastModifiedBy>
  <cp:revision>46</cp:revision>
  <dcterms:created xsi:type="dcterms:W3CDTF">2018-06-21T06:46:03Z</dcterms:created>
  <dcterms:modified xsi:type="dcterms:W3CDTF">2021-12-03T17:12:43Z</dcterms:modified>
</cp:coreProperties>
</file>