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24" r:id="rId3"/>
    <p:sldId id="256" r:id="rId4"/>
    <p:sldId id="327" r:id="rId5"/>
    <p:sldId id="315" r:id="rId6"/>
    <p:sldId id="326" r:id="rId7"/>
    <p:sldId id="350" r:id="rId8"/>
    <p:sldId id="351" r:id="rId9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23" r:id="rId19"/>
    <p:sldId id="361" r:id="rId20"/>
    <p:sldId id="360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16" r:id="rId36"/>
    <p:sldId id="331" r:id="rId37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D41D5"/>
    <a:srgbClr val="FFE181"/>
    <a:srgbClr val="FF6600"/>
    <a:srgbClr val="E2BCDD"/>
    <a:srgbClr val="FF00FF"/>
    <a:srgbClr val="00CC00"/>
    <a:srgbClr val="990033"/>
    <a:srgbClr val="33CC33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3"/>
    <p:restoredTop sz="93842"/>
  </p:normalViewPr>
  <p:slideViewPr>
    <p:cSldViewPr showGuides="1">
      <p:cViewPr varScale="1">
        <p:scale>
          <a:sx n="69" d="100"/>
          <a:sy n="69" d="100"/>
        </p:scale>
        <p:origin x="-768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460C75-53C7-4B89-8554-925EF8CF1D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717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867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3072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3277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3481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3686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3891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4096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4301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4505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4710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1024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024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4915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120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325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32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1229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229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1433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1843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457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253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662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hyperlink" Target="http://www.nghean.gov.vn/data/upload/KCNHoangMai.jpg" TargetMode="Externa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wmf"/><Relationship Id="rId1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jpeg"/><Relationship Id="rId8" Type="http://schemas.openxmlformats.org/officeDocument/2006/relationships/image" Target="../media/image28.GIF"/><Relationship Id="rId7" Type="http://schemas.openxmlformats.org/officeDocument/2006/relationships/image" Target="../media/image27.GIF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microsoft.com/office/2007/relationships/media" Target="file:///G:\tai%20lieu%20cua%20Nghi\Hanh-Khuc-Lac-Hong.mp3" TargetMode="External"/><Relationship Id="rId3" Type="http://schemas.openxmlformats.org/officeDocument/2006/relationships/audio" Target="file:///G:\tai%20lieu%20cua%20Nghi\Hanh-Khuc-Lac-Hong.mp3" TargetMode="External"/><Relationship Id="rId2" Type="http://schemas.openxmlformats.org/officeDocument/2006/relationships/image" Target="../media/image24.GIF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emf"/><Relationship Id="rId1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3.wav"/><Relationship Id="rId2" Type="http://schemas.openxmlformats.org/officeDocument/2006/relationships/image" Target="../media/image33.emf"/><Relationship Id="rId1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jpeg"/><Relationship Id="rId3" Type="http://schemas.openxmlformats.org/officeDocument/2006/relationships/image" Target="../media/image35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tags" Target="../tags/tag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"/>
          <p:cNvGrpSpPr/>
          <p:nvPr/>
        </p:nvGrpSpPr>
        <p:grpSpPr>
          <a:xfrm>
            <a:off x="1943100" y="0"/>
            <a:ext cx="8305800" cy="4884738"/>
            <a:chOff x="4091840" y="454248"/>
            <a:chExt cx="3868738" cy="1774825"/>
          </a:xfrm>
        </p:grpSpPr>
        <p:pic>
          <p:nvPicPr>
            <p:cNvPr id="2051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91840" y="454248"/>
              <a:ext cx="3868738" cy="17748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2" name="TextBox 1"/>
            <p:cNvSpPr txBox="1"/>
            <p:nvPr/>
          </p:nvSpPr>
          <p:spPr>
            <a:xfrm>
              <a:off x="4975958" y="1174099"/>
              <a:ext cx="2032555" cy="4361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0" hangingPunct="0"/>
              <a:r>
                <a:rPr lang="en-US" altLang="en-US" sz="7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Khởi động</a:t>
              </a:r>
              <a:endParaRPr lang="en-US" altLang="en-US" sz="7200" b="1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0"/>
            <a:ext cx="1219327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3"/>
          <p:cNvSpPr txBox="1"/>
          <p:nvPr/>
        </p:nvSpPr>
        <p:spPr>
          <a:xfrm>
            <a:off x="2286000" y="69850"/>
            <a:ext cx="8382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máy xi măng S</a:t>
            </a: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Sơn- Th</a:t>
            </a: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phố H</a:t>
            </a: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Nội</a:t>
            </a:r>
            <a:endParaRPr lang="en-US" altLang="en-US" sz="2800" b="1" dirty="0">
              <a:solidFill>
                <a:srgbClr val="66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754438"/>
            <a:ext cx="3657600" cy="3103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4" name="Group 2"/>
          <p:cNvGrpSpPr/>
          <p:nvPr/>
        </p:nvGrpSpPr>
        <p:grpSpPr>
          <a:xfrm>
            <a:off x="-24765" y="0"/>
            <a:ext cx="12178030" cy="6858000"/>
            <a:chOff x="0" y="0"/>
            <a:chExt cx="5760" cy="4320"/>
          </a:xfrm>
        </p:grpSpPr>
        <p:pic>
          <p:nvPicPr>
            <p:cNvPr id="13320" name="Picture 3" descr="Nhà máy xi măng Bỉm Sơ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1" name="Text Box 4"/>
            <p:cNvSpPr txBox="1"/>
            <p:nvPr/>
          </p:nvSpPr>
          <p:spPr>
            <a:xfrm>
              <a:off x="528" y="153"/>
              <a:ext cx="481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NHÀ MÁY XI MĂNG BỈM SƠN, THANH HOÁ</a:t>
              </a:r>
              <a:endParaRPr lang="en-US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3315" name="Group 5"/>
          <p:cNvGrpSpPr/>
          <p:nvPr/>
        </p:nvGrpSpPr>
        <p:grpSpPr>
          <a:xfrm>
            <a:off x="1676400" y="6019800"/>
            <a:ext cx="4724400" cy="990600"/>
            <a:chOff x="3312" y="3792"/>
            <a:chExt cx="3408" cy="624"/>
          </a:xfrm>
        </p:grpSpPr>
        <p:sp>
          <p:nvSpPr>
            <p:cNvPr id="13317" name="Text Box 6"/>
            <p:cNvSpPr txBox="1"/>
            <p:nvPr/>
          </p:nvSpPr>
          <p:spPr>
            <a:xfrm>
              <a:off x="3936" y="3888"/>
              <a:ext cx="278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endParaRPr lang="vi-V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pic>
          <p:nvPicPr>
            <p:cNvPr id="13318" name="Picture 7" descr="BAR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0" y="4218"/>
              <a:ext cx="2352" cy="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9" name="Picture 8" descr="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2" y="3792"/>
              <a:ext cx="768" cy="62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 advClick="0" advTm="2000">
    <p:circle/>
    <p:sndAc>
      <p:stSnd>
        <p:snd r:embed="rId4" name="arrow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/>
          <p:nvPr/>
        </p:nvSpPr>
        <p:spPr>
          <a:xfrm>
            <a:off x="1905000" y="228600"/>
            <a:ext cx="8458200" cy="6324600"/>
          </a:xfrm>
          <a:prstGeom prst="rect">
            <a:avLst/>
          </a:prstGeom>
          <a:noFill/>
          <a:ln w="88900" cap="flat" cmpd="tri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5363" name="Picture 4" descr="Nhà máy Xi măng Hoàng Ma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12159615" cy="632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5"/>
          <p:cNvSpPr txBox="1"/>
          <p:nvPr/>
        </p:nvSpPr>
        <p:spPr>
          <a:xfrm>
            <a:off x="1773238" y="14288"/>
            <a:ext cx="88947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xi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Mai - tỉnh Nghệ An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2000"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2"/>
          <p:cNvSpPr txBox="1"/>
          <p:nvPr/>
        </p:nvSpPr>
        <p:spPr>
          <a:xfrm>
            <a:off x="3717925" y="5603875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7411" name="Picture 4" descr="c992a561705244f2aa9285ede1b4e3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2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Text Box 5"/>
          <p:cNvSpPr txBox="1"/>
          <p:nvPr/>
        </p:nvSpPr>
        <p:spPr>
          <a:xfrm>
            <a:off x="228600" y="0"/>
            <a:ext cx="1196340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MÁY XI MĂNG THĂNG LONG - TP HỒ CHÍ MINH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2000">
    <p:wheel spokes="3"/>
    <p:sndAc>
      <p:stSnd>
        <p:snd r:embed="rId2" name="bomb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48200" y="6324600"/>
            <a:ext cx="5791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NHÀ MÁY XI MĂNG LUKS - THỪA THIÊN HUẾ</a:t>
            </a:r>
            <a:endParaRPr lang="vi-VN" altLang="x-none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48000" y="609600"/>
            <a:ext cx="640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NHÀ MÁY XI MĂNG ĐỒNG LÂM  - THỪA THIÊN HUẾ</a:t>
            </a:r>
            <a:endParaRPr lang="vi-VN" altLang="x-none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"/>
          <p:cNvGrpSpPr/>
          <p:nvPr/>
        </p:nvGrpSpPr>
        <p:grpSpPr>
          <a:xfrm>
            <a:off x="1943100" y="0"/>
            <a:ext cx="8305800" cy="4884738"/>
            <a:chOff x="4091840" y="454248"/>
            <a:chExt cx="3868738" cy="1774825"/>
          </a:xfrm>
        </p:grpSpPr>
        <p:pic>
          <p:nvPicPr>
            <p:cNvPr id="12291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91840" y="454248"/>
              <a:ext cx="3868738" cy="17748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2" name="TextBox 1"/>
            <p:cNvSpPr txBox="1"/>
            <p:nvPr/>
          </p:nvSpPr>
          <p:spPr>
            <a:xfrm>
              <a:off x="4975958" y="1174099"/>
              <a:ext cx="2100501" cy="4361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0" hangingPunct="0"/>
              <a:r>
                <a:rPr lang="en-US" altLang="en-US" sz="7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Thực h</a:t>
              </a:r>
              <a:r>
                <a:rPr lang="en-US" altLang="en-US" sz="72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7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nh</a:t>
              </a:r>
              <a:endParaRPr lang="en-US" altLang="en-US" sz="7200" b="1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1524000" y="456883"/>
            <a:ext cx="9144000" cy="5262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thông tin trong SGK trả lời câu hỏi: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1-  Xi măng được l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từ 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ững vật liệu 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Xi măng có tính chất gì?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2 - Vữa xi măng do nguyên liệu 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tạo thành?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Nêu tính chất v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dụng của vữa xi măng?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2800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Bê tông do các vật liệu 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tạo th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nh? 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-Nêu tính chất 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dụng của bê tông? 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8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4- Bê tông cốt thép do vật liệu 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tạo th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 tông cốt thép 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chất v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dụng gì?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5" name="Text Box 3"/>
          <p:cNvSpPr txBox="1"/>
          <p:nvPr/>
        </p:nvSpPr>
        <p:spPr>
          <a:xfrm>
            <a:off x="859155" y="527050"/>
            <a:ext cx="1047496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Xi măng được l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từ vật liệu 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Xi măng có tính chất gì?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ext Box 4"/>
          <p:cNvSpPr txBox="1"/>
          <p:nvPr/>
        </p:nvSpPr>
        <p:spPr>
          <a:xfrm>
            <a:off x="4267200" y="5562600"/>
            <a:ext cx="6324600" cy="95313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khô xi măng kết th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tảng, cứng như đá sẽ không sử dụng được.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Text Box 5"/>
          <p:cNvSpPr txBox="1"/>
          <p:nvPr/>
        </p:nvSpPr>
        <p:spPr>
          <a:xfrm>
            <a:off x="1676400" y="2118995"/>
            <a:ext cx="1417955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66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Xi măng</a:t>
            </a:r>
            <a:endParaRPr lang="en-US" altLang="en-US" sz="2800" dirty="0">
              <a:solidFill>
                <a:srgbClr val="FF0066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Text Box 6"/>
          <p:cNvSpPr txBox="1"/>
          <p:nvPr/>
        </p:nvSpPr>
        <p:spPr>
          <a:xfrm>
            <a:off x="5791200" y="2108200"/>
            <a:ext cx="1181100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66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Đất sét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9" name="Text Box 7"/>
          <p:cNvSpPr txBox="1"/>
          <p:nvPr/>
        </p:nvSpPr>
        <p:spPr>
          <a:xfrm>
            <a:off x="7696200" y="2128520"/>
            <a:ext cx="2712720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66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 số chất khác 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080" name="AutoShape 8"/>
          <p:cNvSpPr/>
          <p:nvPr/>
        </p:nvSpPr>
        <p:spPr>
          <a:xfrm>
            <a:off x="3223260" y="21971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0000FF"/>
          </a:solidFill>
          <a:ln w="12700" cap="sq" cmpd="sng">
            <a:solidFill>
              <a:srgbClr val="FF0066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vi-VN" altLang="en-US" sz="1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081" name="Text Box 9"/>
          <p:cNvSpPr txBox="1"/>
          <p:nvPr/>
        </p:nvSpPr>
        <p:spPr>
          <a:xfrm>
            <a:off x="7010400" y="1905000"/>
            <a:ext cx="539750" cy="82994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082" name="Text Box 10"/>
          <p:cNvSpPr txBox="1"/>
          <p:nvPr/>
        </p:nvSpPr>
        <p:spPr>
          <a:xfrm>
            <a:off x="1905000" y="3703638"/>
            <a:ext cx="1282700" cy="224536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3" name="Text Box 11"/>
          <p:cNvSpPr txBox="1"/>
          <p:nvPr/>
        </p:nvSpPr>
        <p:spPr>
          <a:xfrm>
            <a:off x="4267200" y="3124200"/>
            <a:ext cx="6324600" cy="953135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bột mịn, 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xám xanh (hoặc nâu đất, trắng).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4" name="Text Box 12"/>
          <p:cNvSpPr txBox="1"/>
          <p:nvPr/>
        </p:nvSpPr>
        <p:spPr>
          <a:xfrm>
            <a:off x="4267200" y="4303713"/>
            <a:ext cx="6324600" cy="953135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măng trộn với ít nước xi măng trở nên dẻo, rất nhanh khô.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5" name="Line 13"/>
          <p:cNvSpPr/>
          <p:nvPr/>
        </p:nvSpPr>
        <p:spPr>
          <a:xfrm flipV="1">
            <a:off x="3200400" y="3581400"/>
            <a:ext cx="1066800" cy="1219200"/>
          </a:xfrm>
          <a:prstGeom prst="line">
            <a:avLst/>
          </a:prstGeom>
          <a:ln w="28575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3086" name="Line 14"/>
          <p:cNvSpPr/>
          <p:nvPr/>
        </p:nvSpPr>
        <p:spPr>
          <a:xfrm flipV="1">
            <a:off x="3200400" y="4800600"/>
            <a:ext cx="1066800" cy="0"/>
          </a:xfrm>
          <a:prstGeom prst="line">
            <a:avLst/>
          </a:prstGeom>
          <a:ln w="28575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3087" name="Line 15"/>
          <p:cNvSpPr/>
          <p:nvPr/>
        </p:nvSpPr>
        <p:spPr>
          <a:xfrm>
            <a:off x="3200400" y="4800600"/>
            <a:ext cx="1066800" cy="1295400"/>
          </a:xfrm>
          <a:prstGeom prst="line">
            <a:avLst/>
          </a:prstGeom>
          <a:ln w="28575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3088" name="Text Box 16"/>
          <p:cNvSpPr txBox="1"/>
          <p:nvPr/>
        </p:nvSpPr>
        <p:spPr>
          <a:xfrm>
            <a:off x="5257800" y="1981200"/>
            <a:ext cx="539750" cy="82994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089" name="Text Box 17"/>
          <p:cNvSpPr txBox="1"/>
          <p:nvPr/>
        </p:nvSpPr>
        <p:spPr>
          <a:xfrm>
            <a:off x="4038600" y="2133600"/>
            <a:ext cx="1141095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66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Đá vôi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40"/>
                            </p:stCondLst>
                            <p:childTnLst>
                              <p:par>
                                <p:cTn id="7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940"/>
                            </p:stCondLst>
                            <p:childTnLst>
                              <p:par>
                                <p:cTn id="7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ldLvl="0" animBg="1"/>
      <p:bldP spid="3077" grpId="0" bldLvl="0" animBg="1"/>
      <p:bldP spid="3078" grpId="0" bldLvl="0" animBg="1"/>
      <p:bldP spid="3079" grpId="0" bldLvl="0" animBg="1"/>
      <p:bldP spid="3080" grpId="0" bldLvl="0" animBg="1"/>
      <p:bldP spid="3081" grpId="0"/>
      <p:bldP spid="3082" grpId="0" bldLvl="0" animBg="1"/>
      <p:bldP spid="3083" grpId="0" animBg="1"/>
      <p:bldP spid="3084" grpId="0" animBg="1"/>
      <p:bldP spid="3088" grpId="0"/>
      <p:bldP spid="308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sx-xi-m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7955"/>
            <a:ext cx="12191365" cy="6710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03" name="Line 3"/>
          <p:cNvSpPr/>
          <p:nvPr/>
        </p:nvSpPr>
        <p:spPr>
          <a:xfrm>
            <a:off x="3581400" y="1905000"/>
            <a:ext cx="7620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404" name="Line 4"/>
          <p:cNvSpPr/>
          <p:nvPr/>
        </p:nvSpPr>
        <p:spPr>
          <a:xfrm>
            <a:off x="5867400" y="1905000"/>
            <a:ext cx="7620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405" name="Line 5"/>
          <p:cNvSpPr/>
          <p:nvPr/>
        </p:nvSpPr>
        <p:spPr>
          <a:xfrm>
            <a:off x="7848600" y="1828800"/>
            <a:ext cx="1752600" cy="68580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406" name="Line 6"/>
          <p:cNvSpPr/>
          <p:nvPr/>
        </p:nvSpPr>
        <p:spPr>
          <a:xfrm flipH="1">
            <a:off x="7696200" y="4419600"/>
            <a:ext cx="1524000" cy="45720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407" name="Line 7"/>
          <p:cNvSpPr/>
          <p:nvPr/>
        </p:nvSpPr>
        <p:spPr>
          <a:xfrm flipH="1">
            <a:off x="4343400" y="4953000"/>
            <a:ext cx="17526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3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3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5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64" name="Picture 16" descr="1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6100" y="2146300"/>
            <a:ext cx="10033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7" name="Text Box 19"/>
          <p:cNvSpPr txBox="1"/>
          <p:nvPr/>
        </p:nvSpPr>
        <p:spPr>
          <a:xfrm>
            <a:off x="3352800" y="1524000"/>
            <a:ext cx="79152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Câu 1: Gạch, ngói được dùng để làm gì?</a:t>
            </a:r>
            <a:endParaRPr lang="en-US" altLang="en-US" sz="36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8" name="Text Box 20"/>
          <p:cNvSpPr txBox="1"/>
          <p:nvPr/>
        </p:nvSpPr>
        <p:spPr>
          <a:xfrm>
            <a:off x="2819400" y="3048000"/>
            <a:ext cx="868108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Câu 2: Vì sao phải lưu ý khi vận chuyển gạch, ngói?</a:t>
            </a:r>
            <a:endParaRPr lang="en-US" altLang="en-US" sz="36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/>
      <p:bldP spid="20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6"/>
          <p:cNvSpPr txBox="1"/>
          <p:nvPr/>
        </p:nvSpPr>
        <p:spPr>
          <a:xfrm>
            <a:off x="1524000" y="16144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Chúng ta cần bảo quản xi măng như thế 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4" name="Picture 10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5913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72600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2"/>
          <p:cNvSpPr txBox="1"/>
          <p:nvPr/>
        </p:nvSpPr>
        <p:spPr>
          <a:xfrm>
            <a:off x="1524000" y="0"/>
            <a:ext cx="8763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28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 xi măng do nguyên vật liệu n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tạo th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nh?Nêu tính chất v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dụng của vữa xi măng? </a:t>
            </a:r>
            <a:endParaRPr lang="en-US" altLang="en-US" sz="2800" b="1" dirty="0">
              <a:solidFill>
                <a:srgbClr val="1D41D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 Box 3"/>
          <p:cNvSpPr txBox="1"/>
          <p:nvPr/>
        </p:nvSpPr>
        <p:spPr>
          <a:xfrm>
            <a:off x="1610360" y="2715260"/>
            <a:ext cx="990600" cy="1383665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Vữa xi măng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Text Box 4"/>
          <p:cNvSpPr txBox="1"/>
          <p:nvPr/>
        </p:nvSpPr>
        <p:spPr>
          <a:xfrm>
            <a:off x="7027863" y="1295400"/>
            <a:ext cx="609600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7924800" y="1305560"/>
            <a:ext cx="1078865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Nước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" name="Text Box 6"/>
          <p:cNvSpPr txBox="1"/>
          <p:nvPr/>
        </p:nvSpPr>
        <p:spPr>
          <a:xfrm>
            <a:off x="9448800" y="1043305"/>
            <a:ext cx="1792605" cy="953135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Trộn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đều với nhau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27" name="Line 7"/>
          <p:cNvSpPr/>
          <p:nvPr/>
        </p:nvSpPr>
        <p:spPr>
          <a:xfrm flipV="1">
            <a:off x="2590800" y="1524000"/>
            <a:ext cx="457200" cy="1905000"/>
          </a:xfrm>
          <a:prstGeom prst="line">
            <a:avLst/>
          </a:prstGeom>
          <a:ln w="28575" cap="sq" cmpd="sng">
            <a:solidFill>
              <a:srgbClr val="0000FF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5128" name="Line 8"/>
          <p:cNvSpPr/>
          <p:nvPr/>
        </p:nvSpPr>
        <p:spPr>
          <a:xfrm>
            <a:off x="2667000" y="3429000"/>
            <a:ext cx="685800" cy="0"/>
          </a:xfrm>
          <a:prstGeom prst="line">
            <a:avLst/>
          </a:prstGeom>
          <a:ln w="28575" cap="sq" cmpd="sng">
            <a:solidFill>
              <a:srgbClr val="0000FF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5129" name="AutoShape 9"/>
          <p:cNvSpPr/>
          <p:nvPr/>
        </p:nvSpPr>
        <p:spPr>
          <a:xfrm>
            <a:off x="9067483" y="1524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vi-VN" altLang="en-US" sz="1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30" name="Text Box 10"/>
          <p:cNvSpPr txBox="1"/>
          <p:nvPr/>
        </p:nvSpPr>
        <p:spPr>
          <a:xfrm>
            <a:off x="7577138" y="1295400"/>
            <a:ext cx="440690" cy="64516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  <a:endParaRPr lang="en-US" altLang="en-US" sz="36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31" name="Text Box 11"/>
          <p:cNvSpPr txBox="1"/>
          <p:nvPr/>
        </p:nvSpPr>
        <p:spPr>
          <a:xfrm>
            <a:off x="3048000" y="1332230"/>
            <a:ext cx="1931670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Nguyên liệu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Text Box 12"/>
          <p:cNvSpPr txBox="1"/>
          <p:nvPr/>
        </p:nvSpPr>
        <p:spPr>
          <a:xfrm>
            <a:off x="5334000" y="1295400"/>
            <a:ext cx="1339215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xi măng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3" name="Text Box 13"/>
          <p:cNvSpPr txBox="1"/>
          <p:nvPr/>
        </p:nvSpPr>
        <p:spPr>
          <a:xfrm>
            <a:off x="6629400" y="1295400"/>
            <a:ext cx="440690" cy="64516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  <a:endParaRPr lang="en-US" altLang="en-US" sz="36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34" name="AutoShape 14"/>
          <p:cNvSpPr/>
          <p:nvPr/>
        </p:nvSpPr>
        <p:spPr>
          <a:xfrm>
            <a:off x="5029200" y="1447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vi-VN" altLang="en-US" sz="1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35" name="Line 15"/>
          <p:cNvSpPr/>
          <p:nvPr/>
        </p:nvSpPr>
        <p:spPr>
          <a:xfrm>
            <a:off x="2590800" y="3429000"/>
            <a:ext cx="762000" cy="2286000"/>
          </a:xfrm>
          <a:prstGeom prst="line">
            <a:avLst/>
          </a:prstGeom>
          <a:ln w="28575" cap="sq" cmpd="sng">
            <a:solidFill>
              <a:srgbClr val="0000FF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5136" name="Line 16"/>
          <p:cNvSpPr/>
          <p:nvPr/>
        </p:nvSpPr>
        <p:spPr>
          <a:xfrm flipV="1">
            <a:off x="4876800" y="5181600"/>
            <a:ext cx="1143000" cy="838200"/>
          </a:xfrm>
          <a:prstGeom prst="line">
            <a:avLst/>
          </a:prstGeom>
          <a:ln w="28575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5137" name="Text Box 17"/>
          <p:cNvSpPr txBox="1"/>
          <p:nvPr/>
        </p:nvSpPr>
        <p:spPr>
          <a:xfrm>
            <a:off x="3129915" y="5715000"/>
            <a:ext cx="1768475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 dụng 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38" name="Text Box 18"/>
          <p:cNvSpPr txBox="1"/>
          <p:nvPr/>
        </p:nvSpPr>
        <p:spPr>
          <a:xfrm>
            <a:off x="6059488" y="5105400"/>
            <a:ext cx="3200400" cy="521970"/>
          </a:xfrm>
          <a:prstGeom prst="rect">
            <a:avLst/>
          </a:prstGeom>
          <a:solidFill>
            <a:srgbClr val="0066FF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Xây tường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9" name="Text Box 19"/>
          <p:cNvSpPr txBox="1"/>
          <p:nvPr/>
        </p:nvSpPr>
        <p:spPr>
          <a:xfrm>
            <a:off x="6019800" y="6300788"/>
            <a:ext cx="3200400" cy="521970"/>
          </a:xfrm>
          <a:prstGeom prst="rect">
            <a:avLst/>
          </a:prstGeom>
          <a:solidFill>
            <a:srgbClr val="0066FF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Trát bể chứa...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40" name="Text Box 20"/>
          <p:cNvSpPr txBox="1"/>
          <p:nvPr/>
        </p:nvSpPr>
        <p:spPr>
          <a:xfrm>
            <a:off x="6019800" y="5715000"/>
            <a:ext cx="3200400" cy="521970"/>
          </a:xfrm>
          <a:prstGeom prst="rect">
            <a:avLst/>
          </a:prstGeom>
          <a:solidFill>
            <a:srgbClr val="0066FF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Trát tường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41" name="Line 21"/>
          <p:cNvSpPr/>
          <p:nvPr/>
        </p:nvSpPr>
        <p:spPr>
          <a:xfrm flipV="1">
            <a:off x="4876800" y="5867400"/>
            <a:ext cx="1143000" cy="152400"/>
          </a:xfrm>
          <a:prstGeom prst="line">
            <a:avLst/>
          </a:prstGeom>
          <a:ln w="28575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5142" name="Line 22"/>
          <p:cNvSpPr/>
          <p:nvPr/>
        </p:nvSpPr>
        <p:spPr>
          <a:xfrm>
            <a:off x="4953000" y="6019800"/>
            <a:ext cx="1143000" cy="533400"/>
          </a:xfrm>
          <a:prstGeom prst="line">
            <a:avLst/>
          </a:prstGeom>
          <a:ln w="28575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5143" name="Text Box 23"/>
          <p:cNvSpPr txBox="1"/>
          <p:nvPr/>
        </p:nvSpPr>
        <p:spPr>
          <a:xfrm>
            <a:off x="5562600" y="3455670"/>
            <a:ext cx="4876800" cy="95313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khô trở nên cứng, không bị rạn nứt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4" name="Line 24"/>
          <p:cNvSpPr/>
          <p:nvPr/>
        </p:nvSpPr>
        <p:spPr>
          <a:xfrm>
            <a:off x="4800600" y="3429000"/>
            <a:ext cx="762000" cy="990600"/>
          </a:xfrm>
          <a:prstGeom prst="line">
            <a:avLst/>
          </a:prstGeom>
          <a:ln w="28575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5145" name="Text Box 25"/>
          <p:cNvSpPr txBox="1"/>
          <p:nvPr/>
        </p:nvSpPr>
        <p:spPr>
          <a:xfrm>
            <a:off x="3324225" y="3200400"/>
            <a:ext cx="1536700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Tính chất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46" name="Text Box 26"/>
          <p:cNvSpPr txBox="1"/>
          <p:nvPr/>
        </p:nvSpPr>
        <p:spPr>
          <a:xfrm>
            <a:off x="5572760" y="2299335"/>
            <a:ext cx="4876800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Khi mới trộn thì dẻo.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47" name="Text Box 27"/>
          <p:cNvSpPr txBox="1"/>
          <p:nvPr/>
        </p:nvSpPr>
        <p:spPr>
          <a:xfrm>
            <a:off x="5542280" y="2895600"/>
            <a:ext cx="4876800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Dễ gắn kết gạch, nhanh khô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8" name="Text Box 28"/>
          <p:cNvSpPr txBox="1"/>
          <p:nvPr/>
        </p:nvSpPr>
        <p:spPr>
          <a:xfrm>
            <a:off x="5582920" y="4414520"/>
            <a:ext cx="4876800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Không thấm nước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9" name="Line 29"/>
          <p:cNvSpPr/>
          <p:nvPr/>
        </p:nvSpPr>
        <p:spPr>
          <a:xfrm>
            <a:off x="4800600" y="3429000"/>
            <a:ext cx="762000" cy="381000"/>
          </a:xfrm>
          <a:prstGeom prst="line">
            <a:avLst/>
          </a:prstGeom>
          <a:ln w="28575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5150" name="Line 30"/>
          <p:cNvSpPr/>
          <p:nvPr/>
        </p:nvSpPr>
        <p:spPr>
          <a:xfrm flipV="1">
            <a:off x="4800600" y="3200400"/>
            <a:ext cx="762000" cy="228600"/>
          </a:xfrm>
          <a:prstGeom prst="line">
            <a:avLst/>
          </a:prstGeom>
          <a:ln w="28575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5151" name="Line 31"/>
          <p:cNvSpPr/>
          <p:nvPr/>
        </p:nvSpPr>
        <p:spPr>
          <a:xfrm flipV="1">
            <a:off x="4800600" y="2590800"/>
            <a:ext cx="762000" cy="838200"/>
          </a:xfrm>
          <a:prstGeom prst="line">
            <a:avLst/>
          </a:prstGeom>
          <a:ln w="28575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ldLvl="0" animBg="1"/>
      <p:bldP spid="5124" grpId="0" bldLvl="0" animBg="1"/>
      <p:bldP spid="5125" grpId="0" bldLvl="0" animBg="1"/>
      <p:bldP spid="5126" grpId="0" bldLvl="0" animBg="1"/>
      <p:bldP spid="5129" grpId="0" bldLvl="0" animBg="1"/>
      <p:bldP spid="5130" grpId="0"/>
      <p:bldP spid="5131" grpId="0" bldLvl="0" animBg="1"/>
      <p:bldP spid="5132" grpId="0" bldLvl="0" animBg="1"/>
      <p:bldP spid="5133" grpId="0"/>
      <p:bldP spid="5134" grpId="0" bldLvl="0" animBg="1"/>
      <p:bldP spid="5137" grpId="0" bldLvl="0" animBg="1"/>
      <p:bldP spid="5138" grpId="0" bldLvl="0" animBg="1"/>
      <p:bldP spid="5139" grpId="0" bldLvl="0" animBg="1"/>
      <p:bldP spid="5140" grpId="0" bldLvl="0" animBg="1"/>
      <p:bldP spid="5143" grpId="0" bldLvl="0" animBg="1"/>
      <p:bldP spid="5145" grpId="0" bldLvl="0" animBg="1"/>
      <p:bldP spid="5146" grpId="0" bldLvl="0" animBg="1"/>
      <p:bldP spid="5147" grpId="0" bldLvl="0" animBg="1"/>
      <p:bldP spid="514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2"/>
          <p:cNvSpPr txBox="1"/>
          <p:nvPr/>
        </p:nvSpPr>
        <p:spPr>
          <a:xfrm>
            <a:off x="1752600" y="2273300"/>
            <a:ext cx="85344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…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Vì khi khô vữa xi măng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trở nên cứng không sử dụng được.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31747" name="Group 3"/>
          <p:cNvGrpSpPr/>
          <p:nvPr/>
        </p:nvGrpSpPr>
        <p:grpSpPr>
          <a:xfrm>
            <a:off x="1752600" y="5791200"/>
            <a:ext cx="6853238" cy="1066800"/>
            <a:chOff x="243" y="3600"/>
            <a:chExt cx="4557" cy="720"/>
          </a:xfrm>
        </p:grpSpPr>
        <p:pic>
          <p:nvPicPr>
            <p:cNvPr id="31752" name="Picture 4" descr="blumen-pflanzen05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3" y="3744"/>
              <a:ext cx="525" cy="5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3" name="Picture 5" descr="blumen-pflanzen05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819" y="3744"/>
              <a:ext cx="525" cy="5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4" name="Picture 6" descr="blumen-pflanzen05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59" y="3600"/>
              <a:ext cx="657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5" name="Picture 7" descr="blumen-pflanzen05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971" y="3744"/>
              <a:ext cx="525" cy="5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6" name="Picture 8" descr="blumen-pflanzen05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68" y="3744"/>
              <a:ext cx="525" cy="5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7" name="Picture 9" descr="blumen-pflanzen05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3083" y="3648"/>
              <a:ext cx="613" cy="6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8" name="Picture 10" descr="blumen-pflanzen05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20" y="3744"/>
              <a:ext cx="525" cy="5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9" name="Picture 11" descr="blumen-pflanzen05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4275" y="3744"/>
              <a:ext cx="525" cy="57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156" name="Text Box 12"/>
          <p:cNvSpPr txBox="1"/>
          <p:nvPr/>
        </p:nvSpPr>
        <p:spPr>
          <a:xfrm>
            <a:off x="1524000" y="473075"/>
            <a:ext cx="90678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Tại sao vữa xi măng trộn xong phải dùng ngay, không được để lâu?</a:t>
            </a:r>
            <a:endParaRPr lang="en-US" altLang="en-US" sz="2800" i="1" dirty="0">
              <a:solidFill>
                <a:srgbClr val="66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31749" name="Picture 13" descr="MUSHRM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0" y="5424488"/>
            <a:ext cx="2120900" cy="1433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9" name="Text Box 15"/>
          <p:cNvSpPr txBox="1"/>
          <p:nvPr/>
        </p:nvSpPr>
        <p:spPr>
          <a:xfrm>
            <a:off x="1676400" y="4114800"/>
            <a:ext cx="891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Lưu ý: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 dụng cụ l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 với vữa xi măng cũng phải rửa ngay.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146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allAtOnce"/>
      <p:bldP spid="6156" grpId="0"/>
      <p:bldP spid="61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2"/>
          <p:cNvSpPr txBox="1"/>
          <p:nvPr/>
        </p:nvSpPr>
        <p:spPr>
          <a:xfrm>
            <a:off x="2133600" y="0"/>
            <a:ext cx="8153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endParaRPr lang="vi-VN" altLang="en-US" sz="2800" i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195" name="Text Box 3"/>
          <p:cNvSpPr txBox="1"/>
          <p:nvPr/>
        </p:nvSpPr>
        <p:spPr>
          <a:xfrm>
            <a:off x="1600200" y="2971800"/>
            <a:ext cx="990600" cy="953135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Bê tông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6977063" y="1295400"/>
            <a:ext cx="685800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8001000" y="1295400"/>
            <a:ext cx="911225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nước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9158288" y="1066800"/>
            <a:ext cx="1447800" cy="953135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trộn đều với nhau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9" name="Line 7"/>
          <p:cNvSpPr/>
          <p:nvPr/>
        </p:nvSpPr>
        <p:spPr>
          <a:xfrm flipV="1">
            <a:off x="2667000" y="1828800"/>
            <a:ext cx="228600" cy="1600200"/>
          </a:xfrm>
          <a:prstGeom prst="line">
            <a:avLst/>
          </a:prstGeom>
          <a:ln w="28575" cap="sq" cmpd="sng">
            <a:solidFill>
              <a:srgbClr val="0000FF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8200" name="Line 8"/>
          <p:cNvSpPr/>
          <p:nvPr/>
        </p:nvSpPr>
        <p:spPr>
          <a:xfrm>
            <a:off x="2667000" y="3429000"/>
            <a:ext cx="685800" cy="0"/>
          </a:xfrm>
          <a:prstGeom prst="line">
            <a:avLst/>
          </a:prstGeom>
          <a:ln w="28575" cap="sq" cmpd="sng">
            <a:solidFill>
              <a:srgbClr val="0000FF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8201" name="AutoShape 9"/>
          <p:cNvSpPr/>
          <p:nvPr/>
        </p:nvSpPr>
        <p:spPr>
          <a:xfrm>
            <a:off x="8915400" y="1447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vi-VN" altLang="en-US" sz="1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202" name="Text Box 10"/>
          <p:cNvSpPr txBox="1"/>
          <p:nvPr/>
        </p:nvSpPr>
        <p:spPr>
          <a:xfrm>
            <a:off x="7620000" y="1295400"/>
            <a:ext cx="440690" cy="64516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  <a:endParaRPr lang="en-US" altLang="en-US" sz="36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203" name="Text Box 11"/>
          <p:cNvSpPr txBox="1"/>
          <p:nvPr/>
        </p:nvSpPr>
        <p:spPr>
          <a:xfrm>
            <a:off x="2995613" y="1346200"/>
            <a:ext cx="785495" cy="953135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 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liệu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204" name="Text Box 12"/>
          <p:cNvSpPr txBox="1"/>
          <p:nvPr/>
        </p:nvSpPr>
        <p:spPr>
          <a:xfrm>
            <a:off x="5334000" y="1295400"/>
            <a:ext cx="1339215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xi măng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205" name="Text Box 13"/>
          <p:cNvSpPr txBox="1"/>
          <p:nvPr/>
        </p:nvSpPr>
        <p:spPr>
          <a:xfrm>
            <a:off x="6629400" y="1295400"/>
            <a:ext cx="440690" cy="64516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  <a:endParaRPr lang="en-US" altLang="en-US" sz="36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206" name="AutoShape 14"/>
          <p:cNvSpPr/>
          <p:nvPr/>
        </p:nvSpPr>
        <p:spPr>
          <a:xfrm>
            <a:off x="3733800" y="1524000"/>
            <a:ext cx="381000" cy="228600"/>
          </a:xfrm>
          <a:prstGeom prst="rightArrow">
            <a:avLst>
              <a:gd name="adj1" fmla="val 50000"/>
              <a:gd name="adj2" fmla="val 41666"/>
            </a:avLst>
          </a:prstGeom>
          <a:solidFill>
            <a:srgbClr val="0000FF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vi-VN" altLang="en-US" sz="1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207" name="Line 15"/>
          <p:cNvSpPr/>
          <p:nvPr/>
        </p:nvSpPr>
        <p:spPr>
          <a:xfrm>
            <a:off x="2667000" y="3429000"/>
            <a:ext cx="533400" cy="1981200"/>
          </a:xfrm>
          <a:prstGeom prst="line">
            <a:avLst/>
          </a:prstGeom>
          <a:ln w="28575" cap="sq" cmpd="sng">
            <a:solidFill>
              <a:srgbClr val="0000FF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8208" name="Line 16"/>
          <p:cNvSpPr/>
          <p:nvPr/>
        </p:nvSpPr>
        <p:spPr>
          <a:xfrm flipV="1">
            <a:off x="4757738" y="2779713"/>
            <a:ext cx="1109662" cy="692150"/>
          </a:xfrm>
          <a:prstGeom prst="line">
            <a:avLst/>
          </a:prstGeom>
          <a:ln w="28575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8209" name="Text Box 17"/>
          <p:cNvSpPr txBox="1"/>
          <p:nvPr/>
        </p:nvSpPr>
        <p:spPr>
          <a:xfrm>
            <a:off x="3200400" y="5257800"/>
            <a:ext cx="1768475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 dụng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210" name="Text Box 18"/>
          <p:cNvSpPr txBox="1"/>
          <p:nvPr/>
        </p:nvSpPr>
        <p:spPr>
          <a:xfrm>
            <a:off x="5943600" y="4953000"/>
            <a:ext cx="3581400" cy="521970"/>
          </a:xfrm>
          <a:prstGeom prst="rect">
            <a:avLst/>
          </a:prstGeom>
          <a:solidFill>
            <a:srgbClr val="0066FF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Lát </a:t>
            </a:r>
            <a:r>
              <a:rPr lang="vi-VN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ờng</a:t>
            </a:r>
            <a:endParaRPr lang="en-US" altLang="en-US" sz="2800" dirty="0">
              <a:solidFill>
                <a:srgbClr val="FFFF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211" name="Text Box 19"/>
          <p:cNvSpPr txBox="1"/>
          <p:nvPr/>
        </p:nvSpPr>
        <p:spPr>
          <a:xfrm>
            <a:off x="5867400" y="6248400"/>
            <a:ext cx="3657600" cy="521970"/>
          </a:xfrm>
          <a:prstGeom prst="rect">
            <a:avLst/>
          </a:prstGeom>
          <a:solidFill>
            <a:srgbClr val="0066FF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Lát sân, lát nền 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212" name="Text Box 20"/>
          <p:cNvSpPr txBox="1"/>
          <p:nvPr/>
        </p:nvSpPr>
        <p:spPr>
          <a:xfrm>
            <a:off x="5943600" y="5564188"/>
            <a:ext cx="3581400" cy="521970"/>
          </a:xfrm>
          <a:prstGeom prst="rect">
            <a:avLst/>
          </a:prstGeom>
          <a:solidFill>
            <a:srgbClr val="0066FF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 s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bể chứa n</a:t>
            </a:r>
            <a:r>
              <a:rPr lang="vi-VN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altLang="en-US" sz="2800" dirty="0">
              <a:solidFill>
                <a:srgbClr val="FFFF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14" name="Line 22"/>
          <p:cNvSpPr/>
          <p:nvPr/>
        </p:nvSpPr>
        <p:spPr>
          <a:xfrm>
            <a:off x="4838383" y="3439795"/>
            <a:ext cx="1143000" cy="457200"/>
          </a:xfrm>
          <a:prstGeom prst="line">
            <a:avLst/>
          </a:prstGeom>
          <a:ln w="28575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8215" name="Text Box 23"/>
          <p:cNvSpPr txBox="1"/>
          <p:nvPr/>
        </p:nvSpPr>
        <p:spPr>
          <a:xfrm>
            <a:off x="5870575" y="3505200"/>
            <a:ext cx="4724400" cy="52197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Chịu nén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216" name="Line 24"/>
          <p:cNvSpPr/>
          <p:nvPr/>
        </p:nvSpPr>
        <p:spPr>
          <a:xfrm>
            <a:off x="4786313" y="3484563"/>
            <a:ext cx="1066800" cy="1179512"/>
          </a:xfrm>
          <a:prstGeom prst="line">
            <a:avLst/>
          </a:prstGeom>
          <a:ln w="28575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8217" name="Text Box 25"/>
          <p:cNvSpPr txBox="1"/>
          <p:nvPr/>
        </p:nvSpPr>
        <p:spPr>
          <a:xfrm>
            <a:off x="3352800" y="3252788"/>
            <a:ext cx="1536700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Tính chất</a:t>
            </a:r>
            <a:endParaRPr lang="en-US" altLang="en-US" sz="2800" dirty="0">
              <a:solidFill>
                <a:srgbClr val="6600CC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9" name="Text Box 27"/>
          <p:cNvSpPr txBox="1"/>
          <p:nvPr/>
        </p:nvSpPr>
        <p:spPr>
          <a:xfrm>
            <a:off x="5870575" y="2514600"/>
            <a:ext cx="4724400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Khi khô cứng, không bị rạn nứt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220" name="Text Box 28"/>
          <p:cNvSpPr txBox="1"/>
          <p:nvPr/>
        </p:nvSpPr>
        <p:spPr>
          <a:xfrm>
            <a:off x="5867400" y="4343400"/>
            <a:ext cx="4724400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Không thấm n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ớc.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221" name="Line 29"/>
          <p:cNvSpPr/>
          <p:nvPr/>
        </p:nvSpPr>
        <p:spPr>
          <a:xfrm>
            <a:off x="4953000" y="5595938"/>
            <a:ext cx="914400" cy="762000"/>
          </a:xfrm>
          <a:prstGeom prst="line">
            <a:avLst/>
          </a:prstGeom>
          <a:ln w="28575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8222" name="Line 30"/>
          <p:cNvSpPr/>
          <p:nvPr/>
        </p:nvSpPr>
        <p:spPr>
          <a:xfrm>
            <a:off x="4968875" y="5622925"/>
            <a:ext cx="974725" cy="207963"/>
          </a:xfrm>
          <a:prstGeom prst="line">
            <a:avLst/>
          </a:prstGeom>
          <a:ln w="28575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8223" name="Line 31"/>
          <p:cNvSpPr/>
          <p:nvPr/>
        </p:nvSpPr>
        <p:spPr>
          <a:xfrm flipV="1">
            <a:off x="4953000" y="5262563"/>
            <a:ext cx="990600" cy="342900"/>
          </a:xfrm>
          <a:prstGeom prst="line">
            <a:avLst/>
          </a:prstGeom>
          <a:ln w="28575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33822" name="Rectangle 32"/>
          <p:cNvSpPr/>
          <p:nvPr/>
        </p:nvSpPr>
        <p:spPr>
          <a:xfrm>
            <a:off x="1524000" y="0"/>
            <a:ext cx="9144000" cy="95313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Bê tông do các vật liệu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tạo th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Nêu tính chất 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dụng của bê tông?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altLang="en-US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5" name="Text Box 33"/>
          <p:cNvSpPr txBox="1"/>
          <p:nvPr/>
        </p:nvSpPr>
        <p:spPr>
          <a:xfrm>
            <a:off x="4114800" y="1219200"/>
            <a:ext cx="914400" cy="953135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Đá,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Sỏi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226" name="Text Box 34"/>
          <p:cNvSpPr txBox="1"/>
          <p:nvPr/>
        </p:nvSpPr>
        <p:spPr>
          <a:xfrm>
            <a:off x="4953000" y="1219200"/>
            <a:ext cx="440690" cy="64516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  <a:endParaRPr lang="en-US" altLang="en-US" sz="36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ldLvl="0" animBg="1"/>
      <p:bldP spid="8196" grpId="0" bldLvl="0" animBg="1"/>
      <p:bldP spid="8197" grpId="0" bldLvl="0" animBg="1"/>
      <p:bldP spid="8198" grpId="0" bldLvl="0" animBg="1"/>
      <p:bldP spid="8201" grpId="0" bldLvl="0" animBg="1"/>
      <p:bldP spid="8202" grpId="0"/>
      <p:bldP spid="8203" grpId="0" bldLvl="0" animBg="1"/>
      <p:bldP spid="8204" grpId="0" bldLvl="0" animBg="1"/>
      <p:bldP spid="8205" grpId="0"/>
      <p:bldP spid="8206" grpId="0" bldLvl="0" animBg="1"/>
      <p:bldP spid="8209" grpId="0" bldLvl="0" animBg="1"/>
      <p:bldP spid="8210" grpId="0" bldLvl="0" animBg="1"/>
      <p:bldP spid="8211" grpId="0" bldLvl="0" animBg="1"/>
      <p:bldP spid="8212" grpId="0" bldLvl="0" animBg="1"/>
      <p:bldP spid="8215" grpId="0" bldLvl="0" animBg="1"/>
      <p:bldP spid="8217" grpId="0" bldLvl="0" animBg="1"/>
      <p:bldP spid="8219" grpId="0" bldLvl="0" animBg="1"/>
      <p:bldP spid="8220" grpId="0" bldLvl="0" animBg="1"/>
      <p:bldP spid="8225" grpId="0" bldLvl="0" animBg="1"/>
      <p:bldP spid="8226" grpId="0"/>
      <p:bldP spid="822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1" name="Text Box 3"/>
          <p:cNvSpPr txBox="1"/>
          <p:nvPr/>
        </p:nvSpPr>
        <p:spPr>
          <a:xfrm>
            <a:off x="2133600" y="0"/>
            <a:ext cx="8153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endParaRPr lang="vi-VN" altLang="en-US" sz="2800" i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12" name="Text Box 4"/>
          <p:cNvSpPr txBox="1"/>
          <p:nvPr/>
        </p:nvSpPr>
        <p:spPr>
          <a:xfrm>
            <a:off x="1524000" y="2971800"/>
            <a:ext cx="990600" cy="181483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Bê tông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Cốt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thép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13" name="Text Box 5"/>
          <p:cNvSpPr txBox="1"/>
          <p:nvPr/>
        </p:nvSpPr>
        <p:spPr>
          <a:xfrm>
            <a:off x="7010400" y="1295400"/>
            <a:ext cx="685800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14" name="Text Box 6"/>
          <p:cNvSpPr txBox="1"/>
          <p:nvPr/>
        </p:nvSpPr>
        <p:spPr>
          <a:xfrm>
            <a:off x="8001000" y="1295400"/>
            <a:ext cx="914400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nướ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15" name="Line 7"/>
          <p:cNvSpPr/>
          <p:nvPr/>
        </p:nvSpPr>
        <p:spPr>
          <a:xfrm flipV="1">
            <a:off x="2514600" y="1828800"/>
            <a:ext cx="381000" cy="1600200"/>
          </a:xfrm>
          <a:prstGeom prst="line">
            <a:avLst/>
          </a:prstGeom>
          <a:ln w="38100" cap="sq" cmpd="sng">
            <a:solidFill>
              <a:srgbClr val="0000FF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94216" name="Line 8"/>
          <p:cNvSpPr/>
          <p:nvPr/>
        </p:nvSpPr>
        <p:spPr>
          <a:xfrm>
            <a:off x="2514600" y="3429000"/>
            <a:ext cx="685800" cy="0"/>
          </a:xfrm>
          <a:prstGeom prst="line">
            <a:avLst/>
          </a:prstGeom>
          <a:ln w="38100" cap="sq" cmpd="sng">
            <a:solidFill>
              <a:srgbClr val="0000FF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94217" name="Text Box 9"/>
          <p:cNvSpPr txBox="1"/>
          <p:nvPr/>
        </p:nvSpPr>
        <p:spPr>
          <a:xfrm>
            <a:off x="7620000" y="1295400"/>
            <a:ext cx="440690" cy="64516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  <a:endParaRPr lang="en-US" altLang="en-US" sz="36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18" name="Text Box 10"/>
          <p:cNvSpPr txBox="1"/>
          <p:nvPr/>
        </p:nvSpPr>
        <p:spPr>
          <a:xfrm>
            <a:off x="2895600" y="1347788"/>
            <a:ext cx="1087755" cy="460375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 liệu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19" name="Text Box 11"/>
          <p:cNvSpPr txBox="1"/>
          <p:nvPr/>
        </p:nvSpPr>
        <p:spPr>
          <a:xfrm>
            <a:off x="5410200" y="1295400"/>
            <a:ext cx="1339215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xi măng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20" name="Text Box 12"/>
          <p:cNvSpPr txBox="1"/>
          <p:nvPr/>
        </p:nvSpPr>
        <p:spPr>
          <a:xfrm>
            <a:off x="6705600" y="1295400"/>
            <a:ext cx="440690" cy="64516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  <a:endParaRPr lang="en-US" altLang="en-US" sz="36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21" name="AutoShape 13"/>
          <p:cNvSpPr/>
          <p:nvPr/>
        </p:nvSpPr>
        <p:spPr>
          <a:xfrm>
            <a:off x="4191000" y="1447800"/>
            <a:ext cx="381000" cy="228600"/>
          </a:xfrm>
          <a:prstGeom prst="rightArrow">
            <a:avLst>
              <a:gd name="adj1" fmla="val 50000"/>
              <a:gd name="adj2" fmla="val 41666"/>
            </a:avLst>
          </a:prstGeom>
          <a:solidFill>
            <a:srgbClr val="0000FF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vi-VN" altLang="en-US" sz="1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22" name="Line 14"/>
          <p:cNvSpPr/>
          <p:nvPr/>
        </p:nvSpPr>
        <p:spPr>
          <a:xfrm>
            <a:off x="2514600" y="3429000"/>
            <a:ext cx="304800" cy="1752600"/>
          </a:xfrm>
          <a:prstGeom prst="line">
            <a:avLst/>
          </a:prstGeom>
          <a:ln w="38100" cap="sq" cmpd="sng">
            <a:solidFill>
              <a:srgbClr val="0000FF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94223" name="Line 15"/>
          <p:cNvSpPr/>
          <p:nvPr/>
        </p:nvSpPr>
        <p:spPr>
          <a:xfrm flipV="1">
            <a:off x="5029200" y="2514600"/>
            <a:ext cx="1143000" cy="838200"/>
          </a:xfrm>
          <a:prstGeom prst="line">
            <a:avLst/>
          </a:prstGeom>
          <a:ln w="38100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94224" name="Text Box 16"/>
          <p:cNvSpPr txBox="1"/>
          <p:nvPr/>
        </p:nvSpPr>
        <p:spPr>
          <a:xfrm>
            <a:off x="2819400" y="5181600"/>
            <a:ext cx="1920875" cy="460375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ông dụng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25" name="Text Box 17"/>
          <p:cNvSpPr txBox="1"/>
          <p:nvPr/>
        </p:nvSpPr>
        <p:spPr>
          <a:xfrm>
            <a:off x="5486400" y="4876800"/>
            <a:ext cx="4191000" cy="460375"/>
          </a:xfrm>
          <a:prstGeom prst="rect">
            <a:avLst/>
          </a:prstGeom>
          <a:solidFill>
            <a:srgbClr val="99FF99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Xây nh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cao tầng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26" name="Text Box 18"/>
          <p:cNvSpPr txBox="1"/>
          <p:nvPr/>
        </p:nvSpPr>
        <p:spPr>
          <a:xfrm>
            <a:off x="5486400" y="6096000"/>
            <a:ext cx="4191000" cy="460375"/>
          </a:xfrm>
          <a:prstGeom prst="rect">
            <a:avLst/>
          </a:prstGeom>
          <a:solidFill>
            <a:srgbClr val="99FF99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 công tình thuỷ điện.....</a:t>
            </a:r>
            <a:endParaRPr lang="en-US" altLang="en-US" sz="2400" dirty="0">
              <a:solidFill>
                <a:srgbClr val="66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27" name="Text Box 19"/>
          <p:cNvSpPr txBox="1"/>
          <p:nvPr/>
        </p:nvSpPr>
        <p:spPr>
          <a:xfrm>
            <a:off x="5486400" y="5486400"/>
            <a:ext cx="4191000" cy="460375"/>
          </a:xfrm>
          <a:prstGeom prst="rect">
            <a:avLst/>
          </a:prstGeom>
          <a:solidFill>
            <a:srgbClr val="99FF99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 cầu , đập chứa nước.</a:t>
            </a:r>
            <a:endParaRPr lang="en-US" altLang="en-US" sz="2400" dirty="0">
              <a:solidFill>
                <a:srgbClr val="66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28" name="Line 20"/>
          <p:cNvSpPr/>
          <p:nvPr/>
        </p:nvSpPr>
        <p:spPr>
          <a:xfrm flipV="1">
            <a:off x="5105400" y="3276600"/>
            <a:ext cx="1066800" cy="76200"/>
          </a:xfrm>
          <a:prstGeom prst="line">
            <a:avLst/>
          </a:prstGeom>
          <a:ln w="38100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94229" name="Line 21"/>
          <p:cNvSpPr/>
          <p:nvPr/>
        </p:nvSpPr>
        <p:spPr>
          <a:xfrm>
            <a:off x="5029200" y="3352800"/>
            <a:ext cx="1066800" cy="685800"/>
          </a:xfrm>
          <a:prstGeom prst="line">
            <a:avLst/>
          </a:prstGeom>
          <a:ln w="38100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94230" name="Text Box 22"/>
          <p:cNvSpPr txBox="1"/>
          <p:nvPr/>
        </p:nvSpPr>
        <p:spPr>
          <a:xfrm>
            <a:off x="6172200" y="3048000"/>
            <a:ext cx="4495800" cy="46037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Chịu lực kéo , chịu nén tốt.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31" name="Line 23"/>
          <p:cNvSpPr/>
          <p:nvPr/>
        </p:nvSpPr>
        <p:spPr>
          <a:xfrm>
            <a:off x="4724400" y="5410200"/>
            <a:ext cx="762000" cy="990600"/>
          </a:xfrm>
          <a:prstGeom prst="line">
            <a:avLst/>
          </a:prstGeom>
          <a:ln w="38100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94232" name="Text Box 24"/>
          <p:cNvSpPr txBox="1"/>
          <p:nvPr/>
        </p:nvSpPr>
        <p:spPr>
          <a:xfrm>
            <a:off x="3276600" y="3124200"/>
            <a:ext cx="1752600" cy="521970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Tính chất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34" name="Text Box 26"/>
          <p:cNvSpPr txBox="1"/>
          <p:nvPr/>
        </p:nvSpPr>
        <p:spPr>
          <a:xfrm>
            <a:off x="6172200" y="2286000"/>
            <a:ext cx="4495800" cy="460375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Khi khô cứng, không bị rạn nứt.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35" name="Text Box 27"/>
          <p:cNvSpPr txBox="1"/>
          <p:nvPr/>
        </p:nvSpPr>
        <p:spPr>
          <a:xfrm>
            <a:off x="6172200" y="3733800"/>
            <a:ext cx="4495800" cy="460375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Không thấm n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ớc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36" name="Line 28"/>
          <p:cNvSpPr/>
          <p:nvPr/>
        </p:nvSpPr>
        <p:spPr>
          <a:xfrm>
            <a:off x="4724400" y="5410200"/>
            <a:ext cx="762000" cy="381000"/>
          </a:xfrm>
          <a:prstGeom prst="line">
            <a:avLst/>
          </a:prstGeom>
          <a:ln w="38100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94237" name="Line 29"/>
          <p:cNvSpPr/>
          <p:nvPr/>
        </p:nvSpPr>
        <p:spPr>
          <a:xfrm flipV="1">
            <a:off x="4724400" y="5181600"/>
            <a:ext cx="762000" cy="228600"/>
          </a:xfrm>
          <a:prstGeom prst="line">
            <a:avLst/>
          </a:prstGeom>
          <a:ln w="38100" cap="sq" cmpd="sng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35869" name="Rectangle 31"/>
          <p:cNvSpPr/>
          <p:nvPr/>
        </p:nvSpPr>
        <p:spPr>
          <a:xfrm>
            <a:off x="1524000" y="0"/>
            <a:ext cx="9144000" cy="95313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- Bê tông cốt thép do vật liệu 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tạo th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Bê tông cốt thép có tính chất của 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dụng gì?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40" name="Text Box 32"/>
          <p:cNvSpPr txBox="1"/>
          <p:nvPr/>
        </p:nvSpPr>
        <p:spPr>
          <a:xfrm>
            <a:off x="4572000" y="1295400"/>
            <a:ext cx="598170" cy="953135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Đá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sỏi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41" name="Text Box 33"/>
          <p:cNvSpPr txBox="1"/>
          <p:nvPr/>
        </p:nvSpPr>
        <p:spPr>
          <a:xfrm>
            <a:off x="5029200" y="1219200"/>
            <a:ext cx="440690" cy="64516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  <a:endParaRPr lang="en-US" altLang="en-US" sz="36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42" name="Text Box 34"/>
          <p:cNvSpPr txBox="1"/>
          <p:nvPr/>
        </p:nvSpPr>
        <p:spPr>
          <a:xfrm>
            <a:off x="9228138" y="1347788"/>
            <a:ext cx="1249045" cy="460375"/>
          </a:xfrm>
          <a:prstGeom prst="rect">
            <a:avLst/>
          </a:prstGeom>
          <a:solidFill>
            <a:srgbClr val="FFFFCC"/>
          </a:solidFill>
          <a:ln w="12700" cap="sq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Sắt, thép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4244" name="Text Box 36"/>
          <p:cNvSpPr txBox="1"/>
          <p:nvPr/>
        </p:nvSpPr>
        <p:spPr>
          <a:xfrm>
            <a:off x="8839200" y="1295400"/>
            <a:ext cx="440690" cy="64516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  <a:endParaRPr lang="en-US" altLang="en-US" sz="36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94245" name="Picture 37" descr="THIẾT KẾ- THI CÔNG XÂY DỰNG - KHOAN CỌC NHỒI- ÉP CỌC BÊ TÔNG CỐT THÉP - Dịch vụ"/>
          <p:cNvPicPr>
            <a:picLocks noChangeAspect="1"/>
          </p:cNvPicPr>
          <p:nvPr/>
        </p:nvPicPr>
        <p:blipFill>
          <a:blip r:embed="rId1">
            <a:lum bright="-10001"/>
          </a:blip>
          <a:stretch>
            <a:fillRect/>
          </a:stretch>
        </p:blipFill>
        <p:spPr>
          <a:xfrm>
            <a:off x="0" y="990600"/>
            <a:ext cx="12206605" cy="5826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46" name="Text Box 38"/>
          <p:cNvSpPr txBox="1"/>
          <p:nvPr/>
        </p:nvSpPr>
        <p:spPr>
          <a:xfrm>
            <a:off x="4619625" y="6189663"/>
            <a:ext cx="3749675" cy="583565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  bê tông cốt thép 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9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94212" grpId="0" bldLvl="0" animBg="1"/>
      <p:bldP spid="94213" grpId="0" bldLvl="0" animBg="1"/>
      <p:bldP spid="94214" grpId="0" bldLvl="0" animBg="1"/>
      <p:bldP spid="94217" grpId="0"/>
      <p:bldP spid="94218" grpId="0" bldLvl="0" animBg="1"/>
      <p:bldP spid="94219" grpId="0" bldLvl="0" animBg="1"/>
      <p:bldP spid="94220" grpId="0"/>
      <p:bldP spid="94221" grpId="0" bldLvl="0" animBg="1"/>
      <p:bldP spid="94224" grpId="0" bldLvl="0" animBg="1"/>
      <p:bldP spid="94225" grpId="0" bldLvl="0" animBg="1"/>
      <p:bldP spid="94226" grpId="0" bldLvl="0" animBg="1"/>
      <p:bldP spid="94227" grpId="0" bldLvl="0" animBg="1"/>
      <p:bldP spid="94230" grpId="0" bldLvl="0" animBg="1"/>
      <p:bldP spid="94232" grpId="0" bldLvl="0" animBg="1"/>
      <p:bldP spid="94234" grpId="0" bldLvl="0" animBg="1"/>
      <p:bldP spid="94235" grpId="0" bldLvl="0" animBg="1"/>
      <p:bldP spid="94240" grpId="0" bldLvl="0" animBg="1"/>
      <p:bldP spid="94241" grpId="0"/>
      <p:bldP spid="94242" grpId="0" bldLvl="0" animBg="1"/>
      <p:bldP spid="94244" grpId="0"/>
      <p:bldP spid="94246" grpId="0"/>
      <p:bldP spid="9424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3" descr="17t1"/>
          <p:cNvPicPr>
            <a:picLocks noChangeAspect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24765" y="635"/>
            <a:ext cx="12167235" cy="6858000"/>
          </a:xfrm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8000" y="0"/>
            <a:ext cx="3810000" cy="64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en-US" sz="3600" b="1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2" name="Text Box 5"/>
          <p:cNvSpPr txBox="1"/>
          <p:nvPr/>
        </p:nvSpPr>
        <p:spPr>
          <a:xfrm>
            <a:off x="6934200" y="76200"/>
            <a:ext cx="3276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cao tầng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bomb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4" descr="kimhu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5486400"/>
            <a:ext cx="9525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Picture 5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5334000"/>
            <a:ext cx="9525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2" name="Hanh-Khuc-Lac-Hong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632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7" descr="natures1%20(1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3733800"/>
            <a:ext cx="12954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9" descr="3d butterfl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0800000" flipV="1">
            <a:off x="1752600" y="0"/>
            <a:ext cx="1382713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Picture 7" descr="hinh do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5400" y="0"/>
            <a:ext cx="652463" cy="122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4" name="Picture 4" descr="P10307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635"/>
            <a:ext cx="12191365" cy="68541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354" fill="hold"/>
                                        <p:tgtEl>
                                          <p:spTgt spid="96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/>
          <p:nvPr/>
        </p:nvSpPr>
        <p:spPr>
          <a:xfrm>
            <a:off x="1524000" y="-184150"/>
            <a:ext cx="309880" cy="368300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-3810" y="11430"/>
          <a:ext cx="1219644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575175" imgH="3432175" progId="PowerPoint.Slide.8">
                  <p:embed/>
                </p:oleObj>
              </mc:Choice>
              <mc:Fallback>
                <p:oleObj name="" r:id="rId1" imgW="4575175" imgH="3432175" progId="PowerPoint.Slide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810" y="11430"/>
                        <a:ext cx="12196445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Text Box 4"/>
          <p:cNvSpPr txBox="1"/>
          <p:nvPr/>
        </p:nvSpPr>
        <p:spPr>
          <a:xfrm>
            <a:off x="7239000" y="228600"/>
            <a:ext cx="3352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Mỹ Thuận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4" name="Picture 2" descr="images[96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Text Box 3"/>
          <p:cNvSpPr txBox="1"/>
          <p:nvPr/>
        </p:nvSpPr>
        <p:spPr>
          <a:xfrm>
            <a:off x="5562600" y="5988050"/>
            <a:ext cx="4876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trình thuỷ điện</a:t>
            </a:r>
            <a:endParaRPr lang="en-US" altLang="en-US" sz="36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Picture 3" descr="images1318711_dapnuoc2-use"/>
          <p:cNvPicPr>
            <a:picLocks noChangeAspect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33655"/>
            <a:ext cx="12171045" cy="6892290"/>
          </a:xfrm>
        </p:spPr>
      </p:pic>
      <p:sp>
        <p:nvSpPr>
          <p:cNvPr id="46083" name="Text Box 4"/>
          <p:cNvSpPr txBox="1"/>
          <p:nvPr/>
        </p:nvSpPr>
        <p:spPr>
          <a:xfrm>
            <a:off x="6934200" y="6019800"/>
            <a:ext cx="3657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Đập chứa nước.</a:t>
            </a:r>
            <a:endParaRPr lang="en-US" altLang="en-US" sz="3600" b="1" dirty="0">
              <a:solidFill>
                <a:srgbClr val="FFC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4100" name="Picture 2" descr="C:\Users\Administrator\Downloads\caro xan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8737"/>
            <a:ext cx="12784138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2362201"/>
            <a:ext cx="12192000" cy="8299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HP001 5 hàng" pitchFamily="34" charset="0"/>
                <a:ea typeface="+mn-ea"/>
                <a:cs typeface="Arial" panose="020B0604020202020204" pitchFamily="34" charset="0"/>
              </a:rPr>
              <a:t>Xi măng</a:t>
            </a:r>
            <a:endParaRPr kumimoji="0" lang="vi-VN" sz="4800" b="0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HP001 5 hàng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2" name="Rectangle 9"/>
          <p:cNvSpPr/>
          <p:nvPr/>
        </p:nvSpPr>
        <p:spPr>
          <a:xfrm>
            <a:off x="-406400" y="820738"/>
            <a:ext cx="13106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HP001 5 hàng" pitchFamily="34" charset="0"/>
                <a:cs typeface="Times New Roman" panose="02020603050405020304" pitchFamily="18" charset="0"/>
              </a:rPr>
              <a:t>Thứ năm ng</a:t>
            </a:r>
            <a:r>
              <a:rPr lang="en-US" altLang="en-US" sz="3600" dirty="0">
                <a:solidFill>
                  <a:schemeClr val="bg1"/>
                </a:solidFill>
                <a:latin typeface="HP001 5 hàng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chemeClr val="bg1"/>
                </a:solidFill>
                <a:latin typeface="HP001 5 hàng" pitchFamily="34" charset="0"/>
                <a:cs typeface="Times New Roman" panose="02020603050405020304" pitchFamily="18" charset="0"/>
              </a:rPr>
              <a:t>y 9 tháng 12 năm 20</a:t>
            </a:r>
            <a:r>
              <a:rPr lang="vi-VN" altLang="en-US" sz="3600" dirty="0">
                <a:solidFill>
                  <a:schemeClr val="bg1"/>
                </a:solidFill>
                <a:latin typeface="HP001 5 hàng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3600" dirty="0">
                <a:solidFill>
                  <a:schemeClr val="bg1"/>
                </a:solidFill>
                <a:latin typeface="HP001 5 hàng" pitchFamily="34" charset="0"/>
                <a:cs typeface="Times New Roman" panose="02020603050405020304" pitchFamily="18" charset="0"/>
              </a:rPr>
              <a:t>1</a:t>
            </a:r>
            <a:endParaRPr lang="en-US" altLang="en-US" sz="3600" dirty="0">
              <a:solidFill>
                <a:schemeClr val="bg1"/>
              </a:solidFill>
              <a:latin typeface="HP001 5 hàng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083175" y="1665288"/>
            <a:ext cx="231933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algn="ctr">
              <a:buNone/>
            </a:pPr>
            <a:r>
              <a:rPr sz="4000" u="sng" dirty="0">
                <a:solidFill>
                  <a:schemeClr val="bg1"/>
                </a:solidFill>
                <a:latin typeface="HP001 5 hàng" pitchFamily="34" charset="0"/>
                <a:cs typeface="Times New Roman" panose="02020603050405020304" pitchFamily="18" charset="0"/>
              </a:rPr>
              <a:t>Khoa học:</a:t>
            </a:r>
            <a:endParaRPr sz="4000" u="sng" dirty="0">
              <a:solidFill>
                <a:schemeClr val="bg1"/>
              </a:solidFill>
              <a:latin typeface="HP001 5 hàng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2"/>
          <p:cNvSpPr/>
          <p:nvPr/>
        </p:nvSpPr>
        <p:spPr>
          <a:xfrm>
            <a:off x="1524000" y="-184150"/>
            <a:ext cx="309880" cy="368300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-30480" y="0"/>
          <a:ext cx="1224216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4575175" imgH="3432175" progId="PowerPoint.Slide.8">
                  <p:embed/>
                </p:oleObj>
              </mc:Choice>
              <mc:Fallback>
                <p:oleObj name="" r:id="rId1" imgW="4575175" imgH="3432175" progId="PowerPoint.Slide.8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0480" y="0"/>
                        <a:ext cx="12242165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Text Box 4"/>
          <p:cNvSpPr txBox="1"/>
          <p:nvPr/>
        </p:nvSpPr>
        <p:spPr>
          <a:xfrm>
            <a:off x="1600200" y="1371600"/>
            <a:ext cx="5181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Hầm đường bộ Hải Vân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  <p:sndAc>
      <p:stSnd>
        <p:snd r:embed="rId3" name="bomb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9" name="Picture 3" descr="news_3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1600200"/>
            <a:ext cx="38862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Text Box 4"/>
          <p:cNvSpPr txBox="1"/>
          <p:nvPr/>
        </p:nvSpPr>
        <p:spPr>
          <a:xfrm>
            <a:off x="2057400" y="5257800"/>
            <a:ext cx="3200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 PHẨM XI MĂNG CHỊU NƯỚC BIỂN (                       )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3581400" y="5519738"/>
          <a:ext cx="13716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533400" imgH="228600" progId="Equation.3">
                  <p:embed/>
                </p:oleObj>
              </mc:Choice>
              <mc:Fallback>
                <p:oleObj name="" r:id="rId2" imgW="533400" imgH="2286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81400" y="5519738"/>
                        <a:ext cx="1371600" cy="500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2" name="Picture 6" descr="news_3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524000"/>
            <a:ext cx="41148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3" name="Text Box 7"/>
          <p:cNvSpPr txBox="1"/>
          <p:nvPr/>
        </p:nvSpPr>
        <p:spPr>
          <a:xfrm>
            <a:off x="5715000" y="5256213"/>
            <a:ext cx="48768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MĂNG TX ACTIVE CÓ KHẢ NĂNG HẤP THỤ CÁC NGUỒN Ô NHIỄM KHÍ THẢI TỪ Ô TÔ VÀ CÁC PHƯƠNG TIỆN VẬN TẢI KHÁC)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charRg st="0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3">
                                            <p:txEl>
                                              <p:charRg st="0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3">
                                            <p:txEl>
                                              <p:charRg st="0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173" name="Picture 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990600"/>
            <a:ext cx="4191000" cy="5672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174" name="Picture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990600"/>
            <a:ext cx="4557713" cy="5672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175" name="Text Box 95"/>
          <p:cNvSpPr txBox="1"/>
          <p:nvPr/>
        </p:nvSpPr>
        <p:spPr>
          <a:xfrm>
            <a:off x="1524000" y="304800"/>
            <a:ext cx="9037320" cy="521970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 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xi măng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ô nhiễm môi trường không khí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7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4"/>
          <p:cNvSpPr/>
          <p:nvPr/>
        </p:nvSpPr>
        <p:spPr>
          <a:xfrm>
            <a:off x="2926401" y="304801"/>
            <a:ext cx="665759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</a:t>
            </a: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dụng</a:t>
            </a: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trải</a:t>
            </a: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nghiệm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603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95500" y="1295400"/>
            <a:ext cx="8001000" cy="461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548063" y="3989388"/>
            <a:ext cx="5414962" cy="4016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en-US" altLang="en-US" sz="2000" b="1" dirty="0">
                <a:latin typeface="Times New Roman" panose="02020603050405020304" pitchFamily="18" charset="0"/>
              </a:rPr>
              <a:t>Chúng ta cần l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latin typeface="Times New Roman" panose="02020603050405020304" pitchFamily="18" charset="0"/>
              </a:rPr>
              <a:t>m gì đề giữ gìn vùng núi đá vôi?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2263" y="4521200"/>
            <a:ext cx="5138737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en-US" altLang="en-US" sz="2000" b="1" dirty="0">
                <a:latin typeface="Times New Roman" panose="02020603050405020304" pitchFamily="18" charset="0"/>
              </a:rPr>
              <a:t>Chuẩn bị b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latin typeface="Times New Roman" panose="02020603050405020304" pitchFamily="18" charset="0"/>
              </a:rPr>
              <a:t>i sau: Gốm xây dựng: gạch, ngói.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988" y="4511675"/>
            <a:ext cx="295275" cy="47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13" y="3949700"/>
            <a:ext cx="295275" cy="481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962275" y="3328988"/>
            <a:ext cx="658653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en-US" altLang="en-US" sz="2000" b="1" dirty="0">
                <a:latin typeface="Times New Roman" panose="02020603050405020304" pitchFamily="18" charset="0"/>
              </a:rPr>
              <a:t>L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latin typeface="Times New Roman" panose="02020603050405020304" pitchFamily="18" charset="0"/>
              </a:rPr>
              <a:t>m thế n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latin typeface="Times New Roman" panose="02020603050405020304" pitchFamily="18" charset="0"/>
              </a:rPr>
              <a:t>o để biết một hòn đá có phải đá vôi hay không?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413" y="3444875"/>
            <a:ext cx="296862" cy="47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5" descr="Hình nền đẹp 168 - Hình nền - Phạm Thu Thảnh - Website trường mầm non Gia  Thượ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15240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447483" y="2306320"/>
            <a:ext cx="876300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. Nguồn gốc: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từ đất sét, đá vôi và một số chất khác.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chất: 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Có màu xanh xám, nâu đất, trắng.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Khi trộn với nước =&gt; không tan, dẻo, chóng khô, kết tảng, cứng như đá.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Tác dụng: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Xây nhà, trát tường, lát đường, làm cầu.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Cách bảo quản: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nơi khô ráo, thoáng khí.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TextBox 1"/>
          <p:cNvSpPr txBox="1"/>
          <p:nvPr/>
        </p:nvSpPr>
        <p:spPr>
          <a:xfrm>
            <a:off x="3124200" y="304800"/>
            <a:ext cx="642112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  <a:buClr>
                <a:srgbClr val="0000D0"/>
              </a:buClr>
              <a:buSzPct val="160000"/>
              <a:buNone/>
            </a:pP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Khoa học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>
                <a:srgbClr val="0000D0"/>
              </a:buClr>
              <a:buSzPct val="160000"/>
              <a:buNone/>
            </a:pP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Xi măng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276600" y="228600"/>
            <a:ext cx="54553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Yêu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cầu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cần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đạt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123" name="Group 6"/>
          <p:cNvGrpSpPr/>
          <p:nvPr/>
        </p:nvGrpSpPr>
        <p:grpSpPr>
          <a:xfrm>
            <a:off x="3036888" y="1600200"/>
            <a:ext cx="7199312" cy="1249363"/>
            <a:chOff x="9566064" y="964372"/>
            <a:chExt cx="5446164" cy="698253"/>
          </a:xfrm>
        </p:grpSpPr>
        <p:sp>
          <p:nvSpPr>
            <p:cNvPr id="8" name="Rectangle 10"/>
            <p:cNvSpPr/>
            <p:nvPr/>
          </p:nvSpPr>
          <p:spPr>
            <a:xfrm rot="416356">
              <a:off x="13066740" y="967034"/>
              <a:ext cx="1945488" cy="6955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566064" y="964372"/>
              <a:ext cx="5334479" cy="646793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9616503" y="1022042"/>
              <a:ext cx="5049861" cy="54387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05584" y="1692277"/>
            <a:ext cx="990600" cy="1004127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125" name="TextBox 14"/>
          <p:cNvSpPr txBox="1"/>
          <p:nvPr/>
        </p:nvSpPr>
        <p:spPr>
          <a:xfrm>
            <a:off x="1939925" y="1260475"/>
            <a:ext cx="1138238" cy="1273175"/>
          </a:xfrm>
          <a:prstGeom prst="rect">
            <a:avLst/>
          </a:prstGeom>
          <a:noFill/>
          <a:ln w="9525">
            <a:noFill/>
          </a:ln>
        </p:spPr>
        <p:txBody>
          <a:bodyPr lIns="121855" tIns="60928" rIns="121855" bIns="60928">
            <a:spAutoFit/>
          </a:bodyPr>
          <a:p>
            <a:pPr algn="ctr" eaLnBrk="0" hangingPunct="0"/>
            <a:endParaRPr lang="en-US" altLang="zh-CN" sz="3200" b="1" dirty="0">
              <a:solidFill>
                <a:schemeClr val="bg1"/>
              </a:solidFill>
              <a:latin typeface="iCiel Cadena"/>
              <a:ea typeface="Arial-Rounded"/>
            </a:endParaRPr>
          </a:p>
          <a:p>
            <a:pPr algn="ctr" eaLnBrk="0" hangingPunct="0"/>
            <a:r>
              <a:rPr lang="en-US" altLang="zh-CN" sz="4200" b="1" dirty="0">
                <a:solidFill>
                  <a:schemeClr val="bg1"/>
                </a:solidFill>
                <a:latin typeface="iCiel Cadena"/>
                <a:ea typeface="Arial-Rounded"/>
              </a:rPr>
              <a:t>1</a:t>
            </a:r>
            <a:endParaRPr lang="en-US" altLang="zh-CN" sz="4200" b="1" dirty="0">
              <a:solidFill>
                <a:schemeClr val="bg1"/>
              </a:solidFill>
              <a:latin typeface="iCiel Cadena"/>
              <a:ea typeface="Arial-Rounded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04808" y="1562418"/>
            <a:ext cx="7199312" cy="1249362"/>
            <a:chOff x="9566064" y="964372"/>
            <a:chExt cx="5446164" cy="698253"/>
          </a:xfrm>
        </p:grpSpPr>
        <p:sp>
          <p:nvSpPr>
            <p:cNvPr id="27" name="Rectangle 10"/>
            <p:cNvSpPr/>
            <p:nvPr/>
          </p:nvSpPr>
          <p:spPr>
            <a:xfrm rot="416356">
              <a:off x="13066740" y="967033"/>
              <a:ext cx="1945488" cy="69559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10"/>
            <p:cNvSpPr/>
            <p:nvPr/>
          </p:nvSpPr>
          <p:spPr>
            <a:xfrm>
              <a:off x="9566064" y="964372"/>
              <a:ext cx="5334479" cy="646793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10"/>
            <p:cNvSpPr/>
            <p:nvPr/>
          </p:nvSpPr>
          <p:spPr>
            <a:xfrm>
              <a:off x="9616503" y="1022042"/>
              <a:ext cx="5049861" cy="543875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eaLnBrk="0" hangingPunct="0"/>
              <a:endParaRPr lang="en-US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lvl="0" eaLnBrk="0" hangingPunct="0"/>
              <a:r>
                <a:rPr lang="en-US" altLang="x-none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lvl="0" eaLnBrk="0" hangingPunct="0"/>
              <a:r>
                <a:rPr lang="en-US" altLang="x-none" sz="2400" dirty="0">
                  <a:latin typeface="Times New Roman" panose="02020603050405020304" pitchFamily="18" charset="0"/>
                  <a:ea typeface="Times New Roman" panose="02020603050405020304" pitchFamily="18" charset="0"/>
                  <a:sym typeface="+mn-ea"/>
                </a:rPr>
                <a:t>Kể tên được các nguyên liệu được dùng để sản xuất ra xi măng.</a:t>
              </a:r>
              <a:endParaRPr lang="en-US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lvl="0" eaLnBrk="0" hangingPunct="0"/>
              <a:endParaRPr lang="en-US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lvl="0" eaLnBrk="0" hangingPunct="0"/>
              <a:endParaRPr lang="en-US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82403" y="1656111"/>
            <a:ext cx="990600" cy="1004127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1" name="Oval 30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816100" y="1225550"/>
            <a:ext cx="1138238" cy="1271588"/>
          </a:xfrm>
          <a:prstGeom prst="rect">
            <a:avLst/>
          </a:prstGeom>
          <a:noFill/>
          <a:ln w="9525">
            <a:noFill/>
          </a:ln>
        </p:spPr>
        <p:txBody>
          <a:bodyPr lIns="121855" tIns="60928" rIns="121855" bIns="60928">
            <a:spAutoFit/>
          </a:bodyPr>
          <a:p>
            <a:pPr algn="ctr" eaLnBrk="0" hangingPunct="0"/>
            <a:endParaRPr lang="en-US" altLang="zh-CN" sz="3200" b="1" dirty="0">
              <a:solidFill>
                <a:schemeClr val="bg1"/>
              </a:solidFill>
              <a:latin typeface="iCiel Cadena"/>
              <a:ea typeface="Arial-Rounded"/>
            </a:endParaRPr>
          </a:p>
          <a:p>
            <a:pPr algn="ctr" eaLnBrk="0" hangingPunct="0"/>
            <a:r>
              <a:rPr lang="en-US" altLang="zh-CN" sz="4200" b="1" dirty="0">
                <a:solidFill>
                  <a:schemeClr val="bg1"/>
                </a:solidFill>
                <a:latin typeface="iCiel Cadena"/>
                <a:ea typeface="Arial-Rounded"/>
              </a:rPr>
              <a:t>1</a:t>
            </a:r>
            <a:endParaRPr lang="en-US" altLang="zh-CN" sz="4200" b="1" dirty="0">
              <a:solidFill>
                <a:schemeClr val="bg1"/>
              </a:solidFill>
              <a:latin typeface="iCiel Cadena"/>
              <a:ea typeface="Arial-Rounded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913063" y="3090863"/>
            <a:ext cx="7199312" cy="1249362"/>
            <a:chOff x="9566064" y="964372"/>
            <a:chExt cx="5446164" cy="698253"/>
          </a:xfrm>
        </p:grpSpPr>
        <p:sp>
          <p:nvSpPr>
            <p:cNvPr id="44" name="Rectangle 10"/>
            <p:cNvSpPr/>
            <p:nvPr/>
          </p:nvSpPr>
          <p:spPr>
            <a:xfrm rot="416356">
              <a:off x="13066740" y="967033"/>
              <a:ext cx="1945488" cy="69559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566064" y="964372"/>
              <a:ext cx="5334479" cy="646793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10"/>
            <p:cNvSpPr/>
            <p:nvPr/>
          </p:nvSpPr>
          <p:spPr>
            <a:xfrm>
              <a:off x="9616503" y="1022042"/>
              <a:ext cx="5049861" cy="543875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eaLnBrk="0" hangingPunct="0"/>
              <a:r>
                <a:rPr lang="en-US" alt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x-none" sz="2400" dirty="0">
                  <a:latin typeface="Times New Roman" panose="02020603050405020304" pitchFamily="18" charset="0"/>
                  <a:ea typeface="Times New Roman" panose="02020603050405020304" pitchFamily="18" charset="0"/>
                  <a:sym typeface="+mn-ea"/>
                </a:rPr>
                <a:t>Kể tên được một số nhà máy xi măng ở nước ta.</a:t>
              </a:r>
              <a:endParaRPr lang="en-US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lvl="0" eaLnBrk="0" hangingPunct="0"/>
              <a:endParaRPr lang="en-US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82403" y="3183601"/>
            <a:ext cx="990600" cy="1004127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8" name="Oval 47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816100" y="2752725"/>
            <a:ext cx="1138238" cy="1271588"/>
          </a:xfrm>
          <a:prstGeom prst="rect">
            <a:avLst/>
          </a:prstGeom>
          <a:noFill/>
          <a:ln w="9525">
            <a:noFill/>
          </a:ln>
        </p:spPr>
        <p:txBody>
          <a:bodyPr lIns="121855" tIns="60928" rIns="121855" bIns="60928">
            <a:spAutoFit/>
          </a:bodyPr>
          <a:p>
            <a:pPr algn="ctr" eaLnBrk="0" hangingPunct="0"/>
            <a:endParaRPr lang="en-US" altLang="zh-CN" sz="3200" b="1" dirty="0">
              <a:solidFill>
                <a:schemeClr val="bg1"/>
              </a:solidFill>
              <a:latin typeface="iCiel Cadena"/>
              <a:ea typeface="Arial-Rounded"/>
            </a:endParaRPr>
          </a:p>
          <a:p>
            <a:pPr algn="ctr" eaLnBrk="0" hangingPunct="0"/>
            <a:r>
              <a:rPr lang="en-US" altLang="zh-CN" sz="4200" b="1" dirty="0">
                <a:solidFill>
                  <a:schemeClr val="bg1"/>
                </a:solidFill>
                <a:latin typeface="iCiel Cadena"/>
                <a:ea typeface="Arial-Rounded"/>
              </a:rPr>
              <a:t>2</a:t>
            </a:r>
            <a:endParaRPr lang="en-US" altLang="zh-CN" sz="4200" b="1" dirty="0">
              <a:solidFill>
                <a:schemeClr val="bg1"/>
              </a:solidFill>
              <a:latin typeface="iCiel Cadena"/>
              <a:ea typeface="Arial-Rounded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913063" y="4608195"/>
            <a:ext cx="7199312" cy="1249363"/>
            <a:chOff x="9566064" y="964372"/>
            <a:chExt cx="5446164" cy="698253"/>
          </a:xfrm>
        </p:grpSpPr>
        <p:sp>
          <p:nvSpPr>
            <p:cNvPr id="52" name="Rectangle 10"/>
            <p:cNvSpPr/>
            <p:nvPr/>
          </p:nvSpPr>
          <p:spPr>
            <a:xfrm rot="416356">
              <a:off x="13066740" y="967034"/>
              <a:ext cx="1945488" cy="6955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Rectangle 10"/>
            <p:cNvSpPr/>
            <p:nvPr/>
          </p:nvSpPr>
          <p:spPr>
            <a:xfrm>
              <a:off x="9566064" y="964372"/>
              <a:ext cx="5334479" cy="646793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ectangle 10"/>
            <p:cNvSpPr/>
            <p:nvPr/>
          </p:nvSpPr>
          <p:spPr>
            <a:xfrm>
              <a:off x="9616503" y="1022042"/>
              <a:ext cx="5049861" cy="54387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eaLnBrk="0" hangingPunct="0"/>
              <a:r>
                <a:rPr lang="en-US" altLang="x-none" sz="2400" dirty="0">
                  <a:latin typeface="Times New Roman" panose="02020603050405020304" pitchFamily="18" charset="0"/>
                  <a:ea typeface="Times New Roman" panose="02020603050405020304" pitchFamily="18" charset="0"/>
                  <a:sym typeface="+mn-ea"/>
                </a:rPr>
                <a:t> Nêu được tính chất và công dụng của xi măng.</a:t>
              </a:r>
              <a:endParaRPr lang="en-US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882403" y="4711091"/>
            <a:ext cx="990600" cy="1004127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6" name="Oval 55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816100" y="4279900"/>
            <a:ext cx="1138238" cy="1271588"/>
          </a:xfrm>
          <a:prstGeom prst="rect">
            <a:avLst/>
          </a:prstGeom>
          <a:noFill/>
          <a:ln w="9525">
            <a:noFill/>
          </a:ln>
        </p:spPr>
        <p:txBody>
          <a:bodyPr lIns="121855" tIns="60928" rIns="121855" bIns="60928">
            <a:spAutoFit/>
          </a:bodyPr>
          <a:p>
            <a:pPr algn="ctr" eaLnBrk="0" hangingPunct="0"/>
            <a:endParaRPr lang="en-US" altLang="zh-CN" sz="3200" b="1" dirty="0">
              <a:solidFill>
                <a:schemeClr val="bg1"/>
              </a:solidFill>
              <a:latin typeface="iCiel Cadena"/>
              <a:ea typeface="Arial-Rounded"/>
            </a:endParaRPr>
          </a:p>
          <a:p>
            <a:pPr algn="ctr" eaLnBrk="0" hangingPunct="0"/>
            <a:r>
              <a:rPr lang="en-US" altLang="zh-CN" sz="4200" b="1" dirty="0">
                <a:solidFill>
                  <a:schemeClr val="bg1"/>
                </a:solidFill>
                <a:latin typeface="iCiel Cadena"/>
                <a:ea typeface="Arial-Rounded"/>
              </a:rPr>
              <a:t>3</a:t>
            </a:r>
            <a:endParaRPr lang="en-US" altLang="zh-CN" sz="4200" b="1" dirty="0">
              <a:solidFill>
                <a:schemeClr val="bg1"/>
              </a:solidFill>
              <a:latin typeface="iCiel Cadena"/>
              <a:ea typeface="Arial-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0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"/>
          <p:cNvGrpSpPr/>
          <p:nvPr/>
        </p:nvGrpSpPr>
        <p:grpSpPr>
          <a:xfrm>
            <a:off x="1943100" y="0"/>
            <a:ext cx="8305800" cy="4884738"/>
            <a:chOff x="4091840" y="454248"/>
            <a:chExt cx="3868738" cy="1774825"/>
          </a:xfrm>
        </p:grpSpPr>
        <p:pic>
          <p:nvPicPr>
            <p:cNvPr id="6147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91840" y="454248"/>
              <a:ext cx="3868738" cy="17748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48" name="TextBox 1"/>
            <p:cNvSpPr txBox="1"/>
            <p:nvPr/>
          </p:nvSpPr>
          <p:spPr>
            <a:xfrm>
              <a:off x="4975958" y="1174099"/>
              <a:ext cx="2033301" cy="4361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0" hangingPunct="0"/>
              <a:r>
                <a:rPr lang="en-US" altLang="en-US" sz="7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Khám phá</a:t>
              </a:r>
              <a:endParaRPr lang="en-US" altLang="en-US" sz="7200" b="1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Slide Number Placeholder 3"/>
          <p:cNvSpPr txBox="1">
            <a:spLocks noGrp="1"/>
          </p:cNvSpPr>
          <p:nvPr/>
        </p:nvSpPr>
        <p:spPr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400" dirty="0">
                <a:latin typeface="Times New Roman" panose="02020603050405020304" pitchFamily="18" charset="0"/>
                <a:cs typeface="Arial" panose="020B0604020202020204" pitchFamily="34" charset="0"/>
              </a:rPr>
            </a:fld>
            <a:endParaRPr lang="en-US" altLang="en-US" sz="14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264" name="Picture 2" descr="a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8435" y="1371600"/>
            <a:ext cx="4572000" cy="43434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6265" name="Picture 3" descr="a3"/>
          <p:cNvPicPr>
            <a:picLocks noChangeAspect="1"/>
          </p:cNvPicPr>
          <p:nvPr/>
        </p:nvPicPr>
        <p:blipFill>
          <a:blip r:embed="rId2">
            <a:lum bright="-17999"/>
          </a:blip>
          <a:stretch>
            <a:fillRect/>
          </a:stretch>
        </p:blipFill>
        <p:spPr>
          <a:xfrm>
            <a:off x="6096000" y="1371600"/>
            <a:ext cx="4495800" cy="4343400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127" name="Text Box 10"/>
          <p:cNvSpPr txBox="1"/>
          <p:nvPr/>
        </p:nvSpPr>
        <p:spPr>
          <a:xfrm>
            <a:off x="1448435" y="5790883"/>
            <a:ext cx="4572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măng đóng bao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8" name="Text Box 11"/>
          <p:cNvSpPr txBox="1"/>
          <p:nvPr/>
        </p:nvSpPr>
        <p:spPr>
          <a:xfrm>
            <a:off x="6438900" y="5788343"/>
            <a:ext cx="381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măng chưa đóng bao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9" name="Rectangle 36"/>
          <p:cNvSpPr/>
          <p:nvPr/>
        </p:nvSpPr>
        <p:spPr>
          <a:xfrm>
            <a:off x="-40005" y="0"/>
            <a:ext cx="12266295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5130" name="Picture 14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3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15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7" grpId="1"/>
      <p:bldP spid="5128" grpId="0"/>
      <p:bldP spid="51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7" name="Picture 2" descr="a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1981835"/>
            <a:ext cx="3048000" cy="27432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08" name="Picture 3" descr="a3"/>
          <p:cNvPicPr>
            <a:picLocks noChangeAspect="1"/>
          </p:cNvPicPr>
          <p:nvPr/>
        </p:nvPicPr>
        <p:blipFill>
          <a:blip r:embed="rId2">
            <a:lum bright="-17999"/>
          </a:blip>
          <a:stretch>
            <a:fillRect/>
          </a:stretch>
        </p:blipFill>
        <p:spPr>
          <a:xfrm>
            <a:off x="8077200" y="1981835"/>
            <a:ext cx="3200400" cy="2743200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50" name="Text Box 13"/>
          <p:cNvSpPr txBox="1"/>
          <p:nvPr/>
        </p:nvSpPr>
        <p:spPr>
          <a:xfrm>
            <a:off x="1536700" y="305435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Công dụng của xi măng.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1" name="Text Box 14"/>
          <p:cNvSpPr txBox="1"/>
          <p:nvPr/>
        </p:nvSpPr>
        <p:spPr>
          <a:xfrm>
            <a:off x="1536700" y="2058035"/>
            <a:ext cx="2819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xây 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2" name="Text Box 15"/>
          <p:cNvSpPr txBox="1"/>
          <p:nvPr/>
        </p:nvSpPr>
        <p:spPr>
          <a:xfrm>
            <a:off x="1447800" y="2667318"/>
            <a:ext cx="2895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xây trường học.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 Box 16"/>
          <p:cNvSpPr txBox="1"/>
          <p:nvPr/>
        </p:nvSpPr>
        <p:spPr>
          <a:xfrm>
            <a:off x="1473200" y="3225800"/>
            <a:ext cx="28956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xây các công trình lớn.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4" name="Text Box 17"/>
          <p:cNvSpPr txBox="1"/>
          <p:nvPr/>
        </p:nvSpPr>
        <p:spPr>
          <a:xfrm>
            <a:off x="1524000" y="4267835"/>
            <a:ext cx="4953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cầu, đập nước,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5" name="Text Box 18"/>
          <p:cNvSpPr txBox="1"/>
          <p:nvPr/>
        </p:nvSpPr>
        <p:spPr>
          <a:xfrm>
            <a:off x="1600200" y="4953000"/>
            <a:ext cx="3505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ngói lợp,...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7" name="Picture 17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3" y="-76517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1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80" y="76518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676400" y="1067435"/>
            <a:ext cx="6529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Xi măng thường được dùng để làm gì?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4"/>
          <p:cNvSpPr txBox="1"/>
          <p:nvPr/>
        </p:nvSpPr>
        <p:spPr>
          <a:xfrm>
            <a:off x="1524000" y="1600200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Kể tên một số 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xi măng 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biết?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8" name="Picture 10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5913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72600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2400206a2568c1ad168e1c72f85e9382-Vietnam-Country-Map-20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-76200"/>
            <a:ext cx="5257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Rectangle 3"/>
          <p:cNvSpPr/>
          <p:nvPr/>
        </p:nvSpPr>
        <p:spPr>
          <a:xfrm flipV="1">
            <a:off x="5638800" y="152400"/>
            <a:ext cx="152400" cy="1524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4580" name="Text Box 4"/>
          <p:cNvSpPr txBox="1"/>
          <p:nvPr/>
        </p:nvSpPr>
        <p:spPr>
          <a:xfrm>
            <a:off x="6172200" y="-14287"/>
            <a:ext cx="4495800" cy="1014730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xi 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Giang -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 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Giang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1" name="Text Box 5"/>
          <p:cNvSpPr txBox="1"/>
          <p:nvPr/>
        </p:nvSpPr>
        <p:spPr>
          <a:xfrm>
            <a:off x="1524000" y="76200"/>
            <a:ext cx="3886200" cy="829945"/>
          </a:xfrm>
          <a:prstGeom prst="rect">
            <a:avLst/>
          </a:prstGeom>
          <a:solidFill>
            <a:srgbClr val="0033CC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xi 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Ho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Thạch - Tỉnh Hải D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2" name="Rectangle 6"/>
          <p:cNvSpPr/>
          <p:nvPr/>
        </p:nvSpPr>
        <p:spPr>
          <a:xfrm>
            <a:off x="5791200" y="1524000"/>
            <a:ext cx="152400" cy="13811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4583" name="Text Box 7"/>
          <p:cNvSpPr txBox="1"/>
          <p:nvPr/>
        </p:nvSpPr>
        <p:spPr>
          <a:xfrm>
            <a:off x="6477000" y="2225675"/>
            <a:ext cx="4191000" cy="82994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xi m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Bỉm S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Nghi S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- Tỉnh Thanh Hoá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4" name="Rectangle 8"/>
          <p:cNvSpPr/>
          <p:nvPr/>
        </p:nvSpPr>
        <p:spPr>
          <a:xfrm>
            <a:off x="5943600" y="1295400"/>
            <a:ext cx="152400" cy="1381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4585" name="Text Box 9"/>
          <p:cNvSpPr txBox="1"/>
          <p:nvPr/>
        </p:nvSpPr>
        <p:spPr>
          <a:xfrm>
            <a:off x="1524000" y="1050925"/>
            <a:ext cx="3810000" cy="1014730"/>
          </a:xfrm>
          <a:prstGeom prst="rect">
            <a:avLst/>
          </a:prstGeom>
          <a:solidFill>
            <a:srgbClr val="66CCFF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xi m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Bút S</a:t>
            </a:r>
            <a:r>
              <a:rPr lang="vi-VN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Tỉnh H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6" name="Rectangle 10"/>
          <p:cNvSpPr/>
          <p:nvPr/>
        </p:nvSpPr>
        <p:spPr>
          <a:xfrm>
            <a:off x="6096000" y="1143000"/>
            <a:ext cx="152400" cy="152400"/>
          </a:xfrm>
          <a:prstGeom prst="rect">
            <a:avLst/>
          </a:prstGeom>
          <a:solidFill>
            <a:srgbClr val="00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4587" name="Rectangle 11"/>
          <p:cNvSpPr/>
          <p:nvPr/>
        </p:nvSpPr>
        <p:spPr>
          <a:xfrm>
            <a:off x="6324600" y="1143000"/>
            <a:ext cx="152400" cy="152400"/>
          </a:xfrm>
          <a:prstGeom prst="rect">
            <a:avLst/>
          </a:prstGeom>
          <a:solidFill>
            <a:srgbClr val="5F2DB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4588" name="Text Box 12"/>
          <p:cNvSpPr txBox="1"/>
          <p:nvPr/>
        </p:nvSpPr>
        <p:spPr>
          <a:xfrm>
            <a:off x="6553200" y="1143000"/>
            <a:ext cx="4114800" cy="1014730"/>
          </a:xfrm>
          <a:prstGeom prst="rect">
            <a:avLst/>
          </a:prstGeom>
          <a:solidFill>
            <a:srgbClr val="5F2DB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xi mă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Hải Phòng 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TP Hải Phòng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9" name="Rectangle 13"/>
          <p:cNvSpPr/>
          <p:nvPr/>
        </p:nvSpPr>
        <p:spPr>
          <a:xfrm>
            <a:off x="5638800" y="5867400"/>
            <a:ext cx="152400" cy="138113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4590" name="AutoShape 14"/>
          <p:cNvSpPr/>
          <p:nvPr/>
        </p:nvSpPr>
        <p:spPr>
          <a:xfrm>
            <a:off x="1524000" y="5943600"/>
            <a:ext cx="3810000" cy="829945"/>
          </a:xfrm>
          <a:prstGeom prst="borderCallout3">
            <a:avLst>
              <a:gd name="adj1" fmla="val 13898"/>
              <a:gd name="adj2" fmla="val 102000"/>
              <a:gd name="adj3" fmla="val 13898"/>
              <a:gd name="adj4" fmla="val 116667"/>
              <a:gd name="adj5" fmla="val 113319"/>
              <a:gd name="adj6" fmla="val 116667"/>
              <a:gd name="adj7" fmla="val 128958"/>
              <a:gd name="adj8" fmla="val 110000"/>
            </a:avLst>
          </a:prstGeom>
          <a:solidFill>
            <a:srgbClr val="FF99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xi 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Tiên -  Tỉnh Kiên Giang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91" name="Line 15"/>
          <p:cNvSpPr/>
          <p:nvPr/>
        </p:nvSpPr>
        <p:spPr>
          <a:xfrm>
            <a:off x="5334000" y="609600"/>
            <a:ext cx="838200" cy="6096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2" name="Line 16"/>
          <p:cNvSpPr/>
          <p:nvPr/>
        </p:nvSpPr>
        <p:spPr>
          <a:xfrm>
            <a:off x="5715000" y="228600"/>
            <a:ext cx="533400" cy="7620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3" name="Line 17"/>
          <p:cNvSpPr/>
          <p:nvPr/>
        </p:nvSpPr>
        <p:spPr>
          <a:xfrm>
            <a:off x="6477000" y="1219200"/>
            <a:ext cx="76200" cy="7620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4" name="Line 18"/>
          <p:cNvSpPr/>
          <p:nvPr/>
        </p:nvSpPr>
        <p:spPr>
          <a:xfrm flipV="1">
            <a:off x="5257800" y="1371600"/>
            <a:ext cx="685800" cy="15240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5" name="Line 19"/>
          <p:cNvSpPr/>
          <p:nvPr/>
        </p:nvSpPr>
        <p:spPr>
          <a:xfrm>
            <a:off x="5867400" y="1600200"/>
            <a:ext cx="609600" cy="6858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6" name="Line 20"/>
          <p:cNvSpPr/>
          <p:nvPr/>
        </p:nvSpPr>
        <p:spPr>
          <a:xfrm flipV="1">
            <a:off x="5029200" y="5943600"/>
            <a:ext cx="685800" cy="228600"/>
          </a:xfrm>
          <a:prstGeom prst="line">
            <a:avLst/>
          </a:prstGeom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7" name="Rectangle 21"/>
          <p:cNvSpPr/>
          <p:nvPr/>
        </p:nvSpPr>
        <p:spPr>
          <a:xfrm flipV="1">
            <a:off x="5715000" y="1752600"/>
            <a:ext cx="152400" cy="1524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4598" name="Text Box 22"/>
          <p:cNvSpPr txBox="1"/>
          <p:nvPr/>
        </p:nvSpPr>
        <p:spPr>
          <a:xfrm>
            <a:off x="1524000" y="2209800"/>
            <a:ext cx="4191000" cy="829945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xi 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Ho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Mai - Tỉnh Nghệ An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99" name="Line 23"/>
          <p:cNvSpPr/>
          <p:nvPr/>
        </p:nvSpPr>
        <p:spPr>
          <a:xfrm flipH="1">
            <a:off x="5638800" y="1828800"/>
            <a:ext cx="152400" cy="45720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00" name="Rectangle 24"/>
          <p:cNvSpPr/>
          <p:nvPr/>
        </p:nvSpPr>
        <p:spPr>
          <a:xfrm>
            <a:off x="6553200" y="5715000"/>
            <a:ext cx="228600" cy="138113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solidFill>
                <a:srgbClr val="66FF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4601" name="AutoShape 25"/>
          <p:cNvSpPr/>
          <p:nvPr/>
        </p:nvSpPr>
        <p:spPr>
          <a:xfrm>
            <a:off x="6553200" y="4495800"/>
            <a:ext cx="3810000" cy="829945"/>
          </a:xfrm>
          <a:prstGeom prst="borderCallout3">
            <a:avLst>
              <a:gd name="adj1" fmla="val 13898"/>
              <a:gd name="adj2" fmla="val 102000"/>
              <a:gd name="adj3" fmla="val 13898"/>
              <a:gd name="adj4" fmla="val 134667"/>
              <a:gd name="adj5" fmla="val 121236"/>
              <a:gd name="adj6" fmla="val 134667"/>
              <a:gd name="adj7" fmla="val 138222"/>
              <a:gd name="adj8" fmla="val 128000"/>
            </a:avLst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xi 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Th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Long - TP Hồ Chí Minh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602" name="Line 26"/>
          <p:cNvSpPr/>
          <p:nvPr/>
        </p:nvSpPr>
        <p:spPr>
          <a:xfrm flipV="1">
            <a:off x="6705600" y="5334000"/>
            <a:ext cx="685800" cy="3810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03" name="Line 27"/>
          <p:cNvSpPr/>
          <p:nvPr/>
        </p:nvSpPr>
        <p:spPr>
          <a:xfrm flipV="1">
            <a:off x="5867400" y="1143000"/>
            <a:ext cx="76200" cy="21336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04" name="Rectangle 28"/>
          <p:cNvSpPr/>
          <p:nvPr/>
        </p:nvSpPr>
        <p:spPr>
          <a:xfrm>
            <a:off x="5791200" y="914400"/>
            <a:ext cx="304800" cy="290513"/>
          </a:xfrm>
          <a:prstGeom prst="rect">
            <a:avLst/>
          </a:prstGeom>
          <a:solidFill>
            <a:srgbClr val="FF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solidFill>
                <a:srgbClr val="66FF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4605" name="AutoShape 29"/>
          <p:cNvSpPr/>
          <p:nvPr/>
        </p:nvSpPr>
        <p:spPr>
          <a:xfrm>
            <a:off x="3886200" y="3429000"/>
            <a:ext cx="4648200" cy="829945"/>
          </a:xfrm>
          <a:prstGeom prst="borderCallout3">
            <a:avLst>
              <a:gd name="adj1" fmla="val 13898"/>
              <a:gd name="adj2" fmla="val 101639"/>
              <a:gd name="adj3" fmla="val 13898"/>
              <a:gd name="adj4" fmla="val 110384"/>
              <a:gd name="adj5" fmla="val 121236"/>
              <a:gd name="adj6" fmla="val 110384"/>
              <a:gd name="adj7" fmla="val 138222"/>
              <a:gd name="adj8" fmla="val 104917"/>
            </a:avLst>
          </a:prstGeom>
          <a:solidFill>
            <a:srgbClr val="FF0066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xi 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S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n– TP 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8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1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4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0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3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6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7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13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31" dur="10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ldLvl="0" animBg="1"/>
      <p:bldP spid="24581" grpId="0" bldLvl="0" animBg="1"/>
      <p:bldP spid="24582" grpId="0" bldLvl="0" animBg="1"/>
      <p:bldP spid="24583" grpId="0" bldLvl="0" animBg="1"/>
      <p:bldP spid="24584" grpId="0" bldLvl="0" animBg="1"/>
      <p:bldP spid="24585" grpId="0" bldLvl="0" animBg="1"/>
      <p:bldP spid="24586" grpId="0" bldLvl="0" animBg="1"/>
      <p:bldP spid="24587" grpId="0" bldLvl="0" animBg="1"/>
      <p:bldP spid="24588" grpId="0" bldLvl="0" animBg="1"/>
      <p:bldP spid="24589" grpId="0" bldLvl="0" animBg="1"/>
      <p:bldP spid="24590" grpId="0" bldLvl="0" animBg="1"/>
      <p:bldP spid="24597" grpId="0" bldLvl="0" animBg="1"/>
      <p:bldP spid="24598" grpId="0" bldLvl="0" animBg="1"/>
      <p:bldP spid="24600" grpId="0" bldLvl="0" animBg="1"/>
      <p:bldP spid="24600" grpId="1" bldLvl="0" animBg="1"/>
      <p:bldP spid="24601" grpId="0" bldLvl="0" animBg="1"/>
      <p:bldP spid="24604" grpId="0" bldLvl="0" animBg="1"/>
      <p:bldP spid="24604" grpId="1" bldLvl="0" animBg="1"/>
      <p:bldP spid="24605" grpId="0" bldLvl="0" animBg="1"/>
    </p:bldLst>
  </p:timing>
</p:sld>
</file>

<file path=ppt/tags/tag1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3866</Words>
  <Application>WPS Presentation</Application>
  <PresentationFormat>Custom</PresentationFormat>
  <Paragraphs>294</Paragraphs>
  <Slides>34</Slides>
  <Notes>2</Notes>
  <HiddenSlides>0</HiddenSlides>
  <MMClips>1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55" baseType="lpstr">
      <vt:lpstr>Arial</vt:lpstr>
      <vt:lpstr>SimSun</vt:lpstr>
      <vt:lpstr>Wingdings</vt:lpstr>
      <vt:lpstr>Times New Roman</vt:lpstr>
      <vt:lpstr>HP001 5 hàng</vt:lpstr>
      <vt:lpstr>Segoe Print</vt:lpstr>
      <vt:lpstr>iCiel Cadena</vt:lpstr>
      <vt:lpstr>Arial-Rounded</vt:lpstr>
      <vt:lpstr>Microsoft YaHei</vt:lpstr>
      <vt:lpstr>Arial Unicode MS</vt:lpstr>
      <vt:lpstr>Calibri</vt:lpstr>
      <vt:lpstr>.VnTime</vt:lpstr>
      <vt:lpstr>Tahoma</vt:lpstr>
      <vt:lpstr>Arial-Rounded</vt:lpstr>
      <vt:lpstr>Wingdings</vt:lpstr>
      <vt:lpstr>iCiel Cadena</vt:lpstr>
      <vt:lpstr>Times New Roman</vt:lpstr>
      <vt:lpstr>Default Design</vt:lpstr>
      <vt:lpstr>PowerPoint.Slide.8</vt:lpstr>
      <vt:lpstr>PowerPoint.Slide.8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Cty TNHH Quang Tuyen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Tuan 13_Da voi.ppt</dc:title>
  <dc:creator>Cty Anh Quan</dc:creator>
  <cp:lastModifiedBy>ASUS</cp:lastModifiedBy>
  <cp:revision>92</cp:revision>
  <dcterms:created xsi:type="dcterms:W3CDTF">2009-11-17T01:15:00Z</dcterms:created>
  <dcterms:modified xsi:type="dcterms:W3CDTF">2021-12-04T16:10:23Z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3354CF2DD7D84EBDB82FFE3144A094F3</vt:lpwstr>
  </property>
  <property fmtid="{D5CDD505-2E9C-101B-9397-08002B2CF9AE}" pid="3" name="KSOProductBuildVer">
    <vt:lpwstr>1033-11.2.0.10385</vt:lpwstr>
  </property>
</Properties>
</file>