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54" r:id="rId2"/>
    <p:sldId id="351" r:id="rId3"/>
    <p:sldId id="353" r:id="rId4"/>
    <p:sldId id="355" r:id="rId5"/>
    <p:sldId id="359" r:id="rId6"/>
    <p:sldId id="358" r:id="rId7"/>
    <p:sldId id="361" r:id="rId8"/>
    <p:sldId id="365" r:id="rId9"/>
    <p:sldId id="364" r:id="rId10"/>
    <p:sldId id="366" r:id="rId11"/>
    <p:sldId id="3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33CC"/>
    <a:srgbClr val="D60093"/>
    <a:srgbClr val="008000"/>
    <a:srgbClr val="003366"/>
    <a:srgbClr val="FF9900"/>
    <a:srgbClr val="80008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8" autoAdjust="0"/>
    <p:restoredTop sz="94660"/>
  </p:normalViewPr>
  <p:slideViewPr>
    <p:cSldViewPr>
      <p:cViewPr varScale="1">
        <p:scale>
          <a:sx n="65" d="100"/>
          <a:sy n="65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DEEE-9EB9-421A-9DF9-E4F52C68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9D295-9C43-4B5B-BF8C-538276498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0C3C-F780-4A4F-A770-816974A97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CE77D-F4DB-43E8-BEE8-F1FC75F37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DA32-2F56-427C-BCEE-FD9CB509A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9F616-1AD0-408C-8AE9-E81315C43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7F9BF-6541-47A5-9F98-E9E339FDE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EA11-803E-48D6-BF91-136BFA223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BCD3-12BA-4D5D-BE83-0D5EE8A91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DF728-3026-417C-B496-276FAE21D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CC96-99C0-4F18-A958-B6F7FFDF9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9BC1A-1446-46B4-8715-8907CB02F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669D545-550F-43B5-A0E9-2C8D69671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6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3428571" imgH="2619048" progId="Paint.Picture">
                  <p:embed/>
                </p:oleObj>
              </mc:Choice>
              <mc:Fallback>
                <p:oleObj name="Bitmap Image" r:id="rId3" imgW="3428571" imgH="261904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6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00200" y="5384"/>
            <a:ext cx="5747435" cy="1751922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i="1" u="sng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  <a:latin typeface="Arial"/>
              </a:rPr>
              <a:t>ÔN  bài cũ</a:t>
            </a:r>
          </a:p>
        </p:txBody>
      </p:sp>
      <p:sp>
        <p:nvSpPr>
          <p:cNvPr id="1028" name="Text Box 15"/>
          <p:cNvSpPr txBox="1">
            <a:spLocks noChangeArrowheads="1"/>
          </p:cNvSpPr>
          <p:nvPr/>
        </p:nvSpPr>
        <p:spPr bwMode="auto">
          <a:xfrm>
            <a:off x="0" y="1600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660066"/>
                </a:solidFill>
                <a:latin typeface="Arial" charset="0"/>
                <a:sym typeface="Wingdings" pitchFamily="2" charset="2"/>
              </a:rPr>
              <a:t> Viết một số từ mắc lỗi phổ biến</a:t>
            </a:r>
            <a:r>
              <a:rPr lang="en-US" b="0">
                <a:solidFill>
                  <a:srgbClr val="660066"/>
                </a:solidFill>
                <a:latin typeface="Arial" charset="0"/>
              </a:rPr>
              <a:t>?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0" y="29718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660066"/>
                </a:solidFill>
                <a:latin typeface="Arial" charset="0"/>
                <a:sym typeface="Wingdings" pitchFamily="2" charset="2"/>
              </a:rPr>
              <a:t> Tìm một số từ láy gợi tả âm thanh có âm cuối ng</a:t>
            </a:r>
            <a:r>
              <a:rPr lang="en-US" b="0">
                <a:solidFill>
                  <a:srgbClr val="660066"/>
                </a:solidFill>
                <a:latin typeface="Arial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2209800"/>
            <a:ext cx="1641475" cy="584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003366"/>
                </a:solidFill>
              </a:rPr>
              <a:t>ô nhiễm</a:t>
            </a:r>
            <a:endParaRPr lang="vi-VN" b="0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2209800"/>
            <a:ext cx="1824038" cy="584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003366"/>
                </a:solidFill>
              </a:rPr>
              <a:t>suy thoái</a:t>
            </a:r>
            <a:endParaRPr lang="vi-VN" b="0">
              <a:solidFill>
                <a:srgbClr val="003366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7600" y="5803852"/>
            <a:ext cx="518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vi-VN" sz="4400" dirty="0">
                <a:solidFill>
                  <a:srgbClr val="FF0000"/>
                </a:solidFill>
                <a:latin typeface="Arial" charset="0"/>
              </a:rPr>
              <a:t>GV: Bùi Văn Vình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32" grpId="0"/>
      <p:bldP spid="10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15"/>
          <p:cNvSpPr>
            <a:spLocks noChangeArrowheads="1" noChangeShapeType="1" noTextEdit="1"/>
          </p:cNvSpPr>
          <p:nvPr/>
        </p:nvSpPr>
        <p:spPr bwMode="auto">
          <a:xfrm>
            <a:off x="3505200" y="762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6600CC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Bài tập 3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676400" y="457200"/>
            <a:ext cx="6488113" cy="1066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F"/>
            </a:pPr>
            <a:r>
              <a:rPr lang="en-US" sz="3000" b="0">
                <a:solidFill>
                  <a:srgbClr val="D60093"/>
                </a:solidFill>
                <a:latin typeface="Arial" charset="0"/>
                <a:cs typeface="Times New Roman" pitchFamily="18" charset="0"/>
              </a:rPr>
              <a:t> b/ Tìm các từ láy theo những khuôn</a:t>
            </a:r>
          </a:p>
          <a:p>
            <a:pPr>
              <a:buFont typeface="Wingdings" pitchFamily="2" charset="2"/>
              <a:buNone/>
            </a:pPr>
            <a:r>
              <a:rPr lang="en-US" sz="3000" b="0">
                <a:solidFill>
                  <a:srgbClr val="D60093"/>
                </a:solidFill>
                <a:latin typeface="Arial" charset="0"/>
                <a:cs typeface="Times New Roman" pitchFamily="18" charset="0"/>
              </a:rPr>
              <a:t> vần ghi ở từng ô trong bảng sau:</a:t>
            </a:r>
          </a:p>
        </p:txBody>
      </p:sp>
      <p:graphicFrame>
        <p:nvGraphicFramePr>
          <p:cNvPr id="14492" name="Group 156"/>
          <p:cNvGraphicFramePr>
            <a:graphicFrameLocks noGrp="1"/>
          </p:cNvGraphicFramePr>
          <p:nvPr/>
        </p:nvGraphicFramePr>
        <p:xfrm>
          <a:off x="2362200" y="1524000"/>
          <a:ext cx="4429125" cy="1774825"/>
        </p:xfrm>
        <a:graphic>
          <a:graphicData uri="http://schemas.openxmlformats.org/drawingml/2006/table">
            <a:tbl>
              <a:tblPr/>
              <a:tblGrid>
                <a:gridCol w="7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an - 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ang - 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ôn - ôt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ông - ôc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un - 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ung - uc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482" name="Group 146"/>
          <p:cNvGraphicFramePr>
            <a:graphicFrameLocks noGrp="1"/>
          </p:cNvGraphicFramePr>
          <p:nvPr/>
        </p:nvGraphicFramePr>
        <p:xfrm>
          <a:off x="838200" y="3429000"/>
          <a:ext cx="7772400" cy="2835276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5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chan chát, sàn sạt, ngan ngát, 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khang khác, nhang nhác, càng cạc, 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mồn một, sồn sột, tôn tốt, … 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xồng xộc, công cốc, cồng cộc, 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vùn vụt, ngùn ngụt, chùn chụt, 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sùng sục, trùng trục, nhung nhúc, 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heme4271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0198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60198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198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60198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198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81000" y="1828800"/>
            <a:ext cx="8534400" cy="1828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F"/>
            </a:pPr>
            <a:r>
              <a:rPr lang="en-US" sz="3000" b="0">
                <a:latin typeface="Arial" charset="0"/>
                <a:cs typeface="Times New Roman" pitchFamily="18" charset="0"/>
              </a:rPr>
              <a:t>Về nhà chữa lỗi theo quy định.</a:t>
            </a:r>
          </a:p>
          <a:p>
            <a:pPr>
              <a:buFont typeface="Wingdings" pitchFamily="2" charset="2"/>
              <a:buChar char="F"/>
            </a:pPr>
            <a:r>
              <a:rPr lang="en-US" sz="3000" b="0">
                <a:latin typeface="Arial" charset="0"/>
                <a:cs typeface="Times New Roman" pitchFamily="18" charset="0"/>
              </a:rPr>
              <a:t>Chuẩn bị: Hành trình của bầy ong (Nhớ – viết).</a:t>
            </a:r>
          </a:p>
        </p:txBody>
      </p:sp>
      <p:pic>
        <p:nvPicPr>
          <p:cNvPr id="22" name="Picture 12" descr="Book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048000"/>
            <a:ext cx="29797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2890838" y="612775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0" u="sng">
                <a:latin typeface="Arial" charset="0"/>
                <a:cs typeface="Arial" charset="0"/>
              </a:rPr>
              <a:t>Chính tả </a:t>
            </a:r>
            <a:r>
              <a:rPr lang="en-US" b="0">
                <a:latin typeface="Arial" charset="0"/>
              </a:rPr>
              <a:t>(Nghe- viết)</a:t>
            </a:r>
            <a:endParaRPr lang="vi-VN" b="0">
              <a:latin typeface="Arial" charset="0"/>
            </a:endParaRPr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2947988" y="1127125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  <p:pic>
        <p:nvPicPr>
          <p:cNvPr id="17423" name="Picture 12" descr="original_pencil_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810000"/>
            <a:ext cx="1600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nh de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295400" y="4311650"/>
            <a:ext cx="6705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0000"/>
                </a:solidFill>
                <a:latin typeface="Arial" charset="0"/>
              </a:rPr>
              <a:t>Mùa thảo quả</a:t>
            </a:r>
          </a:p>
        </p:txBody>
      </p:sp>
      <p:sp>
        <p:nvSpPr>
          <p:cNvPr id="247814" name="WordArt 6" descr="1464"/>
          <p:cNvSpPr>
            <a:spLocks noChangeArrowheads="1" noChangeShapeType="1" noTextEdit="1"/>
          </p:cNvSpPr>
          <p:nvPr/>
        </p:nvSpPr>
        <p:spPr bwMode="auto">
          <a:xfrm>
            <a:off x="3048000" y="2514600"/>
            <a:ext cx="289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3366FF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CHÍNH TẢ:</a:t>
            </a:r>
          </a:p>
        </p:txBody>
      </p:sp>
      <p:sp>
        <p:nvSpPr>
          <p:cNvPr id="247815" name="WordArt 7" descr="1354"/>
          <p:cNvSpPr>
            <a:spLocks noChangeArrowheads="1" noChangeShapeType="1" noTextEdit="1"/>
          </p:cNvSpPr>
          <p:nvPr/>
        </p:nvSpPr>
        <p:spPr bwMode="auto">
          <a:xfrm rot="287428">
            <a:off x="3048000" y="3262313"/>
            <a:ext cx="2600325" cy="1004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375"/>
              </a:avLst>
            </a:prstTxWarp>
          </a:bodyPr>
          <a:lstStyle/>
          <a:p>
            <a:pPr algn="ctr"/>
            <a:r>
              <a:rPr lang="en-US" kern="10"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Nghe viết</a:t>
            </a:r>
          </a:p>
        </p:txBody>
      </p:sp>
      <p:sp>
        <p:nvSpPr>
          <p:cNvPr id="247816" name="WordArt 8" descr="3248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3581400" cy="1447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915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BÀI MỚI: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47814" grpId="0" animBg="1"/>
      <p:bldP spid="247815" grpId="0" animBg="1"/>
      <p:bldP spid="247815" grpId="1" animBg="1"/>
      <p:bldP spid="2478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331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2890838" y="47625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0" u="sng">
                <a:solidFill>
                  <a:srgbClr val="FFFFCC"/>
                </a:solidFill>
                <a:latin typeface="Arial" charset="0"/>
                <a:cs typeface="Arial" charset="0"/>
              </a:rPr>
              <a:t>Chính tả </a:t>
            </a:r>
            <a:r>
              <a:rPr lang="en-US" b="0">
                <a:solidFill>
                  <a:srgbClr val="FFFFCC"/>
                </a:solidFill>
                <a:latin typeface="Arial" charset="0"/>
              </a:rPr>
              <a:t>(Nghe - viết)</a:t>
            </a:r>
            <a:endParaRPr lang="vi-VN" b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947988" y="9906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  <p:sp>
        <p:nvSpPr>
          <p:cNvPr id="249865" name="WordArt 9"/>
          <p:cNvSpPr>
            <a:spLocks noChangeArrowheads="1" noChangeShapeType="1" noTextEdit="1"/>
          </p:cNvSpPr>
          <p:nvPr/>
        </p:nvSpPr>
        <p:spPr bwMode="auto">
          <a:xfrm>
            <a:off x="87313" y="1981200"/>
            <a:ext cx="3570287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21"/>
              </a:avLst>
            </a:prstTxWarp>
          </a:bodyPr>
          <a:lstStyle/>
          <a:p>
            <a:pPr algn="ctr"/>
            <a:r>
              <a:rPr lang="en-US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0" y="2667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FFFFCC"/>
                </a:solidFill>
                <a:latin typeface="Arial" charset="0"/>
              </a:rPr>
              <a:t>Hướng dẫn học sinh viết chính tả (Nghe - viết).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2" grpId="0"/>
      <p:bldP spid="10245" grpId="0"/>
      <p:bldP spid="249865" grpId="0" animBg="1"/>
      <p:bldP spid="10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5"/>
          <p:cNvSpPr txBox="1">
            <a:spLocks noChangeArrowheads="1"/>
          </p:cNvSpPr>
          <p:nvPr/>
        </p:nvSpPr>
        <p:spPr bwMode="auto">
          <a:xfrm>
            <a:off x="430213" y="3136900"/>
            <a:ext cx="1189037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Trâm</a:t>
            </a:r>
          </a:p>
        </p:txBody>
      </p:sp>
      <p:sp>
        <p:nvSpPr>
          <p:cNvPr id="9" name="Text Box 206"/>
          <p:cNvSpPr txBox="1">
            <a:spLocks noChangeArrowheads="1"/>
          </p:cNvSpPr>
          <p:nvPr/>
        </p:nvSpPr>
        <p:spPr bwMode="auto">
          <a:xfrm>
            <a:off x="1622425" y="3136900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Thoa</a:t>
            </a:r>
          </a:p>
        </p:txBody>
      </p:sp>
      <p:sp>
        <p:nvSpPr>
          <p:cNvPr id="10" name="Text Box 207"/>
          <p:cNvSpPr txBox="1">
            <a:spLocks noChangeArrowheads="1"/>
          </p:cNvSpPr>
          <p:nvPr/>
        </p:nvSpPr>
        <p:spPr bwMode="auto">
          <a:xfrm>
            <a:off x="2800350" y="3136900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Tín</a:t>
            </a:r>
          </a:p>
        </p:txBody>
      </p:sp>
      <p:sp>
        <p:nvSpPr>
          <p:cNvPr id="11" name="Text Box 208"/>
          <p:cNvSpPr txBox="1">
            <a:spLocks noChangeArrowheads="1"/>
          </p:cNvSpPr>
          <p:nvPr/>
        </p:nvSpPr>
        <p:spPr bwMode="auto">
          <a:xfrm>
            <a:off x="3995738" y="3136900"/>
            <a:ext cx="1189037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Triết</a:t>
            </a:r>
          </a:p>
        </p:txBody>
      </p:sp>
      <p:sp>
        <p:nvSpPr>
          <p:cNvPr id="12" name="Text Box 209"/>
          <p:cNvSpPr txBox="1">
            <a:spLocks noChangeArrowheads="1"/>
          </p:cNvSpPr>
          <p:nvPr/>
        </p:nvSpPr>
        <p:spPr bwMode="auto">
          <a:xfrm>
            <a:off x="5187950" y="3136900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Cường</a:t>
            </a:r>
          </a:p>
        </p:txBody>
      </p:sp>
      <p:sp>
        <p:nvSpPr>
          <p:cNvPr id="13" name="Text Box 210"/>
          <p:cNvSpPr txBox="1">
            <a:spLocks noChangeArrowheads="1"/>
          </p:cNvSpPr>
          <p:nvPr/>
        </p:nvSpPr>
        <p:spPr bwMode="auto">
          <a:xfrm>
            <a:off x="6375400" y="3136900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Hiền</a:t>
            </a:r>
          </a:p>
        </p:txBody>
      </p:sp>
      <p:sp>
        <p:nvSpPr>
          <p:cNvPr id="14" name="Text Box 212"/>
          <p:cNvSpPr txBox="1">
            <a:spLocks noChangeArrowheads="1"/>
          </p:cNvSpPr>
          <p:nvPr/>
        </p:nvSpPr>
        <p:spPr bwMode="auto">
          <a:xfrm>
            <a:off x="433388" y="3730625"/>
            <a:ext cx="1189037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Hằng</a:t>
            </a:r>
          </a:p>
        </p:txBody>
      </p:sp>
      <p:sp>
        <p:nvSpPr>
          <p:cNvPr id="15" name="Text Box 213"/>
          <p:cNvSpPr txBox="1">
            <a:spLocks noChangeArrowheads="1"/>
          </p:cNvSpPr>
          <p:nvPr/>
        </p:nvSpPr>
        <p:spPr bwMode="auto">
          <a:xfrm>
            <a:off x="1595438" y="3730625"/>
            <a:ext cx="1189037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My</a:t>
            </a:r>
          </a:p>
        </p:txBody>
      </p:sp>
      <p:sp>
        <p:nvSpPr>
          <p:cNvPr id="16" name="Text Box 214"/>
          <p:cNvSpPr txBox="1">
            <a:spLocks noChangeArrowheads="1"/>
          </p:cNvSpPr>
          <p:nvPr/>
        </p:nvSpPr>
        <p:spPr bwMode="auto">
          <a:xfrm>
            <a:off x="2798763" y="3730625"/>
            <a:ext cx="1189037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Ngân</a:t>
            </a:r>
          </a:p>
        </p:txBody>
      </p:sp>
      <p:sp>
        <p:nvSpPr>
          <p:cNvPr id="17" name="Text Box 215"/>
          <p:cNvSpPr txBox="1">
            <a:spLocks noChangeArrowheads="1"/>
          </p:cNvSpPr>
          <p:nvPr/>
        </p:nvSpPr>
        <p:spPr bwMode="auto">
          <a:xfrm>
            <a:off x="3973513" y="3751263"/>
            <a:ext cx="1189037" cy="59213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Duy</a:t>
            </a:r>
          </a:p>
        </p:txBody>
      </p:sp>
      <p:sp>
        <p:nvSpPr>
          <p:cNvPr id="18" name="Text Box 216"/>
          <p:cNvSpPr txBox="1">
            <a:spLocks noChangeArrowheads="1"/>
          </p:cNvSpPr>
          <p:nvPr/>
        </p:nvSpPr>
        <p:spPr bwMode="auto">
          <a:xfrm>
            <a:off x="5187950" y="3730625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Nhàn</a:t>
            </a:r>
          </a:p>
        </p:txBody>
      </p:sp>
      <p:sp>
        <p:nvSpPr>
          <p:cNvPr id="19" name="Text Box 217"/>
          <p:cNvSpPr txBox="1">
            <a:spLocks noChangeArrowheads="1"/>
          </p:cNvSpPr>
          <p:nvPr/>
        </p:nvSpPr>
        <p:spPr bwMode="auto">
          <a:xfrm>
            <a:off x="6362700" y="3730625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G.Huy</a:t>
            </a:r>
          </a:p>
        </p:txBody>
      </p:sp>
      <p:sp>
        <p:nvSpPr>
          <p:cNvPr id="20" name="Text Box 219"/>
          <p:cNvSpPr txBox="1">
            <a:spLocks noChangeArrowheads="1"/>
          </p:cNvSpPr>
          <p:nvPr/>
        </p:nvSpPr>
        <p:spPr bwMode="auto">
          <a:xfrm>
            <a:off x="433388" y="4329113"/>
            <a:ext cx="1189037" cy="59213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Thảo</a:t>
            </a:r>
          </a:p>
        </p:txBody>
      </p:sp>
      <p:sp>
        <p:nvSpPr>
          <p:cNvPr id="21" name="Text Box 220"/>
          <p:cNvSpPr txBox="1">
            <a:spLocks noChangeArrowheads="1"/>
          </p:cNvSpPr>
          <p:nvPr/>
        </p:nvSpPr>
        <p:spPr bwMode="auto">
          <a:xfrm>
            <a:off x="1608138" y="4329113"/>
            <a:ext cx="1189037" cy="59213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Tânm</a:t>
            </a:r>
          </a:p>
        </p:txBody>
      </p:sp>
      <p:sp>
        <p:nvSpPr>
          <p:cNvPr id="22" name="Text Box 221"/>
          <p:cNvSpPr txBox="1">
            <a:spLocks noChangeArrowheads="1"/>
          </p:cNvSpPr>
          <p:nvPr/>
        </p:nvSpPr>
        <p:spPr bwMode="auto">
          <a:xfrm>
            <a:off x="2795588" y="4329113"/>
            <a:ext cx="1189037" cy="59213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Yến</a:t>
            </a:r>
          </a:p>
        </p:txBody>
      </p:sp>
      <p:sp>
        <p:nvSpPr>
          <p:cNvPr id="23" name="Text Box 224"/>
          <p:cNvSpPr txBox="1">
            <a:spLocks noChangeArrowheads="1"/>
          </p:cNvSpPr>
          <p:nvPr/>
        </p:nvSpPr>
        <p:spPr bwMode="auto">
          <a:xfrm>
            <a:off x="4000500" y="4349750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K.Linh</a:t>
            </a:r>
          </a:p>
        </p:txBody>
      </p:sp>
      <p:sp>
        <p:nvSpPr>
          <p:cNvPr id="24" name="AutoShape 237"/>
          <p:cNvSpPr>
            <a:spLocks noChangeArrowheads="1"/>
          </p:cNvSpPr>
          <p:nvPr/>
        </p:nvSpPr>
        <p:spPr bwMode="auto">
          <a:xfrm>
            <a:off x="5568950" y="2187575"/>
            <a:ext cx="2873375" cy="24161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Nhàn</a:t>
            </a:r>
          </a:p>
        </p:txBody>
      </p:sp>
      <p:sp>
        <p:nvSpPr>
          <p:cNvPr id="7187" name="Rectangle 6"/>
          <p:cNvSpPr>
            <a:spLocks noChangeArrowheads="1"/>
          </p:cNvSpPr>
          <p:nvPr/>
        </p:nvSpPr>
        <p:spPr bwMode="auto">
          <a:xfrm>
            <a:off x="2890838" y="47625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0" u="sng">
                <a:latin typeface="Arial" charset="0"/>
                <a:cs typeface="Arial" charset="0"/>
              </a:rPr>
              <a:t>Chính tả </a:t>
            </a:r>
            <a:r>
              <a:rPr lang="en-US" sz="2800" b="0">
                <a:latin typeface="Arial" charset="0"/>
              </a:rPr>
              <a:t>(Nghe - viết)</a:t>
            </a:r>
            <a:endParaRPr lang="vi-VN" sz="2800" b="0">
              <a:latin typeface="Arial" charset="0"/>
            </a:endParaRPr>
          </a:p>
        </p:txBody>
      </p:sp>
      <p:sp>
        <p:nvSpPr>
          <p:cNvPr id="7188" name="Text Box 8"/>
          <p:cNvSpPr txBox="1">
            <a:spLocks noChangeArrowheads="1"/>
          </p:cNvSpPr>
          <p:nvPr/>
        </p:nvSpPr>
        <p:spPr bwMode="auto">
          <a:xfrm>
            <a:off x="2947988" y="9906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57200" y="2362200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latin typeface="Arial" charset="0"/>
                <a:sym typeface="Wingdings" pitchFamily="2" charset="2"/>
              </a:rPr>
              <a:t></a:t>
            </a:r>
            <a:r>
              <a:rPr lang="en-US" sz="2800">
                <a:latin typeface="Arial" charset="0"/>
              </a:rPr>
              <a:t> </a:t>
            </a:r>
            <a:r>
              <a:rPr lang="en-US" sz="2800" b="0">
                <a:latin typeface="Arial" charset="0"/>
              </a:rPr>
              <a:t>Học sinh đ</a:t>
            </a:r>
            <a:r>
              <a:rPr lang="vi-VN" sz="2800" b="0">
                <a:latin typeface="Arial" charset="0"/>
              </a:rPr>
              <a:t>đ</a:t>
            </a:r>
            <a:r>
              <a:rPr lang="en-US" sz="2800" b="0">
                <a:latin typeface="Arial" charset="0"/>
              </a:rPr>
              <a:t>ọc đ</a:t>
            </a:r>
            <a:r>
              <a:rPr lang="vi-VN" sz="2800" b="0">
                <a:latin typeface="Arial" charset="0"/>
              </a:rPr>
              <a:t>đ</a:t>
            </a:r>
            <a:r>
              <a:rPr lang="en-US" sz="2800" b="0">
                <a:latin typeface="Arial" charset="0"/>
              </a:rPr>
              <a:t>oạn viết.</a:t>
            </a:r>
            <a:endParaRPr lang="vi-VN" sz="2800" b="0">
              <a:latin typeface="Arial" charset="0"/>
            </a:endParaRPr>
          </a:p>
        </p:txBody>
      </p:sp>
      <p:pic>
        <p:nvPicPr>
          <p:cNvPr id="7190" name="Picture 32" descr="17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33" descr="17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7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1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2" dur="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2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2" dur="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7" dur="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2" dur="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1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7" dur="2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7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5" imgW="1523810" imgH="1523810" progId="Paint.Picture">
                  <p:embed/>
                </p:oleObj>
              </mc:Choice>
              <mc:Fallback>
                <p:oleObj name="Bitmap Image" r:id="rId5" imgW="1523810" imgH="152381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7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1975" y="1970088"/>
            <a:ext cx="62198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rgbClr val="660066"/>
                </a:solidFill>
                <a:latin typeface="Arial" charset="0"/>
                <a:sym typeface="Wingdings" pitchFamily="2" charset="2"/>
              </a:rPr>
              <a:t> Nội dung đoạn văn</a:t>
            </a:r>
            <a:r>
              <a:rPr lang="vi-VN" b="0">
                <a:latin typeface="Arial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953000"/>
            <a:ext cx="9220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b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en-US" b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Tả quá trình thảo quả nảy hoa, kết trái và chín đỏ làm cho rừng ngập hương thơm và có vẻ đẹp đặc biệt.</a:t>
            </a:r>
            <a:r>
              <a:rPr lang="vi-VN" b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Text Box 139"/>
          <p:cNvSpPr txBox="1">
            <a:spLocks noChangeArrowheads="1"/>
          </p:cNvSpPr>
          <p:nvPr/>
        </p:nvSpPr>
        <p:spPr bwMode="auto">
          <a:xfrm>
            <a:off x="1017588" y="3113088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Trâm</a:t>
            </a:r>
          </a:p>
        </p:txBody>
      </p:sp>
      <p:sp>
        <p:nvSpPr>
          <p:cNvPr id="11" name="Text Box 140"/>
          <p:cNvSpPr txBox="1">
            <a:spLocks noChangeArrowheads="1"/>
          </p:cNvSpPr>
          <p:nvPr/>
        </p:nvSpPr>
        <p:spPr bwMode="auto">
          <a:xfrm>
            <a:off x="2209800" y="3113088"/>
            <a:ext cx="1189038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Thảo</a:t>
            </a: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387725" y="3113088"/>
            <a:ext cx="1189038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Tín</a:t>
            </a:r>
          </a:p>
        </p:txBody>
      </p:sp>
      <p:sp>
        <p:nvSpPr>
          <p:cNvPr id="13" name="Text Box 142"/>
          <p:cNvSpPr txBox="1">
            <a:spLocks noChangeArrowheads="1"/>
          </p:cNvSpPr>
          <p:nvPr/>
        </p:nvSpPr>
        <p:spPr bwMode="auto">
          <a:xfrm>
            <a:off x="4583113" y="3113088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Huyền</a:t>
            </a:r>
          </a:p>
        </p:txBody>
      </p:sp>
      <p:sp>
        <p:nvSpPr>
          <p:cNvPr id="14" name="Text Box 146"/>
          <p:cNvSpPr txBox="1">
            <a:spLocks noChangeArrowheads="1"/>
          </p:cNvSpPr>
          <p:nvPr/>
        </p:nvSpPr>
        <p:spPr bwMode="auto">
          <a:xfrm>
            <a:off x="1020763" y="37068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A. Huy</a:t>
            </a:r>
          </a:p>
        </p:txBody>
      </p:sp>
      <p:sp>
        <p:nvSpPr>
          <p:cNvPr id="15" name="Text Box 147"/>
          <p:cNvSpPr txBox="1">
            <a:spLocks noChangeArrowheads="1"/>
          </p:cNvSpPr>
          <p:nvPr/>
        </p:nvSpPr>
        <p:spPr bwMode="auto">
          <a:xfrm>
            <a:off x="2205038" y="37068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Kiên</a:t>
            </a:r>
          </a:p>
        </p:txBody>
      </p:sp>
      <p:sp>
        <p:nvSpPr>
          <p:cNvPr id="16" name="Text Box 148"/>
          <p:cNvSpPr txBox="1">
            <a:spLocks noChangeArrowheads="1"/>
          </p:cNvSpPr>
          <p:nvPr/>
        </p:nvSpPr>
        <p:spPr bwMode="auto">
          <a:xfrm>
            <a:off x="3386138" y="37068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H.Linh</a:t>
            </a:r>
          </a:p>
        </p:txBody>
      </p:sp>
      <p:sp>
        <p:nvSpPr>
          <p:cNvPr id="17" name="Text Box 149"/>
          <p:cNvSpPr txBox="1">
            <a:spLocks noChangeArrowheads="1"/>
          </p:cNvSpPr>
          <p:nvPr/>
        </p:nvSpPr>
        <p:spPr bwMode="auto">
          <a:xfrm>
            <a:off x="4583113" y="37068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Hằng</a:t>
            </a:r>
          </a:p>
        </p:txBody>
      </p:sp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1020763" y="4305300"/>
            <a:ext cx="1189037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Yến</a:t>
            </a:r>
          </a:p>
        </p:txBody>
      </p:sp>
      <p:sp>
        <p:nvSpPr>
          <p:cNvPr id="19" name="Text Box 154"/>
          <p:cNvSpPr txBox="1">
            <a:spLocks noChangeArrowheads="1"/>
          </p:cNvSpPr>
          <p:nvPr/>
        </p:nvSpPr>
        <p:spPr bwMode="auto">
          <a:xfrm>
            <a:off x="2217738" y="4283075"/>
            <a:ext cx="1189037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K.Linh</a:t>
            </a:r>
          </a:p>
        </p:txBody>
      </p:sp>
      <p:sp>
        <p:nvSpPr>
          <p:cNvPr id="20" name="Text Box 155"/>
          <p:cNvSpPr txBox="1">
            <a:spLocks noChangeArrowheads="1"/>
          </p:cNvSpPr>
          <p:nvPr/>
        </p:nvSpPr>
        <p:spPr bwMode="auto">
          <a:xfrm>
            <a:off x="3382963" y="4305300"/>
            <a:ext cx="1189037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Cường</a:t>
            </a:r>
          </a:p>
        </p:txBody>
      </p:sp>
      <p:sp>
        <p:nvSpPr>
          <p:cNvPr id="21" name="Text Box 156"/>
          <p:cNvSpPr txBox="1">
            <a:spLocks noChangeArrowheads="1"/>
          </p:cNvSpPr>
          <p:nvPr/>
        </p:nvSpPr>
        <p:spPr bwMode="auto">
          <a:xfrm>
            <a:off x="4576763" y="4305300"/>
            <a:ext cx="1189037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T.Trung</a:t>
            </a:r>
          </a:p>
        </p:txBody>
      </p:sp>
      <p:sp>
        <p:nvSpPr>
          <p:cNvPr id="22" name="Text Box 157"/>
          <p:cNvSpPr txBox="1">
            <a:spLocks noChangeArrowheads="1"/>
          </p:cNvSpPr>
          <p:nvPr/>
        </p:nvSpPr>
        <p:spPr bwMode="auto">
          <a:xfrm>
            <a:off x="5762625" y="3114675"/>
            <a:ext cx="1189038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Hào</a:t>
            </a:r>
          </a:p>
        </p:txBody>
      </p:sp>
      <p:sp>
        <p:nvSpPr>
          <p:cNvPr id="23" name="Text Box 158"/>
          <p:cNvSpPr txBox="1">
            <a:spLocks noChangeArrowheads="1"/>
          </p:cNvSpPr>
          <p:nvPr/>
        </p:nvSpPr>
        <p:spPr bwMode="auto">
          <a:xfrm>
            <a:off x="5762625" y="3724275"/>
            <a:ext cx="1189038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Chiêu</a:t>
            </a:r>
          </a:p>
        </p:txBody>
      </p:sp>
      <p:sp>
        <p:nvSpPr>
          <p:cNvPr id="24" name="Text Box 164"/>
          <p:cNvSpPr txBox="1">
            <a:spLocks noChangeArrowheads="1"/>
          </p:cNvSpPr>
          <p:nvPr/>
        </p:nvSpPr>
        <p:spPr bwMode="auto">
          <a:xfrm>
            <a:off x="6964363" y="37068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Lĩnh</a:t>
            </a:r>
          </a:p>
        </p:txBody>
      </p:sp>
      <p:sp>
        <p:nvSpPr>
          <p:cNvPr id="25" name="Text Box 165"/>
          <p:cNvSpPr txBox="1">
            <a:spLocks noChangeArrowheads="1"/>
          </p:cNvSpPr>
          <p:nvPr/>
        </p:nvSpPr>
        <p:spPr bwMode="auto">
          <a:xfrm>
            <a:off x="6958013" y="31226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Nhàn</a:t>
            </a:r>
          </a:p>
        </p:txBody>
      </p:sp>
      <p:sp>
        <p:nvSpPr>
          <p:cNvPr id="26" name="AutoShape 172"/>
          <p:cNvSpPr>
            <a:spLocks noChangeArrowheads="1"/>
          </p:cNvSpPr>
          <p:nvPr/>
        </p:nvSpPr>
        <p:spPr bwMode="auto">
          <a:xfrm>
            <a:off x="3592513" y="2133600"/>
            <a:ext cx="2873375" cy="2416175"/>
          </a:xfrm>
          <a:prstGeom prst="irregularSeal1">
            <a:avLst/>
          </a:prstGeom>
          <a:solidFill>
            <a:srgbClr val="3333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FF00"/>
                </a:solidFill>
                <a:latin typeface="Arial" charset="0"/>
              </a:rPr>
              <a:t>Hằng</a:t>
            </a:r>
          </a:p>
        </p:txBody>
      </p:sp>
      <p:sp>
        <p:nvSpPr>
          <p:cNvPr id="2070" name="Rectangle 6"/>
          <p:cNvSpPr>
            <a:spLocks noChangeArrowheads="1"/>
          </p:cNvSpPr>
          <p:nvPr/>
        </p:nvSpPr>
        <p:spPr bwMode="auto">
          <a:xfrm>
            <a:off x="2890838" y="47625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0" u="sng">
                <a:latin typeface="Arial" charset="0"/>
                <a:cs typeface="Arial" charset="0"/>
              </a:rPr>
              <a:t>Chính tả </a:t>
            </a:r>
            <a:r>
              <a:rPr lang="en-US" b="0">
                <a:latin typeface="Arial" charset="0"/>
              </a:rPr>
              <a:t>(Nghe - viết)</a:t>
            </a:r>
            <a:endParaRPr lang="vi-VN" b="0">
              <a:latin typeface="Arial" charset="0"/>
            </a:endParaRPr>
          </a:p>
        </p:txBody>
      </p:sp>
      <p:sp>
        <p:nvSpPr>
          <p:cNvPr id="2071" name="Text Box 8"/>
          <p:cNvSpPr txBox="1">
            <a:spLocks noChangeArrowheads="1"/>
          </p:cNvSpPr>
          <p:nvPr/>
        </p:nvSpPr>
        <p:spPr bwMode="auto">
          <a:xfrm>
            <a:off x="2947988" y="9906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5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4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5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9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8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9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4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9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4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4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4" dur="2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060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76200" y="1752600"/>
            <a:ext cx="3276600" cy="522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kern="10">
                <a:ln w="19050">
                  <a:solidFill>
                    <a:srgbClr val="FDFD0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VIẾT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2286000"/>
            <a:ext cx="91154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>
                <a:latin typeface="Arial" charset="0"/>
                <a:sym typeface="Wingdings" pitchFamily="2" charset="2"/>
              </a:rPr>
              <a:t></a:t>
            </a:r>
            <a:r>
              <a:rPr lang="vi-VN" sz="2800" b="0">
                <a:latin typeface="Arial" charset="0"/>
                <a:sym typeface="Wingdings" pitchFamily="2" charset="2"/>
              </a:rPr>
              <a:t>Đọc thầm –1 phút: Chú ý những từ khó cần luyện viết</a:t>
            </a:r>
            <a:endParaRPr lang="vi-VN" sz="2800" b="0">
              <a:latin typeface="Arial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8600" y="2982913"/>
            <a:ext cx="1447800" cy="762000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F00AF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0">
                <a:latin typeface="Arial" charset="0"/>
                <a:cs typeface="Times New Roman" pitchFamily="18" charset="0"/>
              </a:rPr>
              <a:t>lặng lẽ </a:t>
            </a:r>
            <a:endParaRPr lang="en-US" sz="2800">
              <a:latin typeface="Arial" charset="0"/>
            </a:endParaRPr>
          </a:p>
        </p:txBody>
      </p:sp>
      <p:sp>
        <p:nvSpPr>
          <p:cNvPr id="11273" name="Flowchart: Punched Tape 21"/>
          <p:cNvSpPr>
            <a:spLocks noChangeArrowheads="1"/>
          </p:cNvSpPr>
          <p:nvPr/>
        </p:nvSpPr>
        <p:spPr bwMode="auto">
          <a:xfrm>
            <a:off x="838200" y="4143375"/>
            <a:ext cx="1981200" cy="990600"/>
          </a:xfrm>
          <a:prstGeom prst="flowChartPunchedTape">
            <a:avLst/>
          </a:prstGeom>
          <a:solidFill>
            <a:srgbClr val="92D05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>
                <a:latin typeface="Arial" charset="0"/>
                <a:cs typeface="Times New Roman" pitchFamily="18" charset="0"/>
              </a:rPr>
              <a:t>ẩm ướt</a:t>
            </a:r>
            <a:endParaRPr lang="vi-VN" sz="2800" b="0">
              <a:latin typeface="Arial" charset="0"/>
              <a:cs typeface="Times New Roman" pitchFamily="18" charset="0"/>
            </a:endParaRPr>
          </a:p>
        </p:txBody>
      </p:sp>
      <p:sp>
        <p:nvSpPr>
          <p:cNvPr id="11274" name="Oval 22"/>
          <p:cNvSpPr>
            <a:spLocks noChangeArrowheads="1"/>
          </p:cNvSpPr>
          <p:nvPr/>
        </p:nvSpPr>
        <p:spPr bwMode="auto">
          <a:xfrm>
            <a:off x="1905000" y="5486400"/>
            <a:ext cx="2743200" cy="762000"/>
          </a:xfrm>
          <a:prstGeom prst="ellipse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>
                <a:latin typeface="Arial" charset="0"/>
              </a:rPr>
              <a:t>mưa rây</a:t>
            </a:r>
            <a:endParaRPr lang="vi-VN" sz="2800" b="0">
              <a:latin typeface="Arial" charset="0"/>
            </a:endParaRPr>
          </a:p>
        </p:txBody>
      </p:sp>
      <p:sp>
        <p:nvSpPr>
          <p:cNvPr id="11275" name="Parallelogram 23"/>
          <p:cNvSpPr>
            <a:spLocks noChangeArrowheads="1"/>
          </p:cNvSpPr>
          <p:nvPr/>
        </p:nvSpPr>
        <p:spPr bwMode="auto">
          <a:xfrm>
            <a:off x="3657600" y="3200400"/>
            <a:ext cx="2819400" cy="685800"/>
          </a:xfrm>
          <a:prstGeom prst="parallelogram">
            <a:avLst>
              <a:gd name="adj" fmla="val 25009"/>
            </a:avLst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>
                <a:latin typeface="Arial" charset="0"/>
              </a:rPr>
              <a:t>chon chót</a:t>
            </a:r>
            <a:endParaRPr lang="vi-VN" sz="2800" b="0">
              <a:latin typeface="Arial" charset="0"/>
            </a:endParaRPr>
          </a:p>
        </p:txBody>
      </p:sp>
      <p:sp>
        <p:nvSpPr>
          <p:cNvPr id="11276" name="Flowchart: Decision 24"/>
          <p:cNvSpPr>
            <a:spLocks noChangeArrowheads="1"/>
          </p:cNvSpPr>
          <p:nvPr/>
        </p:nvSpPr>
        <p:spPr bwMode="auto">
          <a:xfrm>
            <a:off x="4572000" y="4495800"/>
            <a:ext cx="4191000" cy="838200"/>
          </a:xfrm>
          <a:prstGeom prst="flowChartDecision">
            <a:avLst/>
          </a:prstGeom>
          <a:solidFill>
            <a:srgbClr val="FFCC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>
                <a:latin typeface="Arial" charset="0"/>
                <a:cs typeface="Times New Roman" pitchFamily="18" charset="0"/>
              </a:rPr>
              <a:t>hắt lên</a:t>
            </a:r>
            <a:endParaRPr lang="vi-VN" sz="2800" b="0">
              <a:latin typeface="Arial" charset="0"/>
              <a:cs typeface="Times New Roman" pitchFamily="18" charset="0"/>
            </a:endParaRPr>
          </a:p>
        </p:txBody>
      </p:sp>
      <p:sp>
        <p:nvSpPr>
          <p:cNvPr id="26" name="Trapezoid 25"/>
          <p:cNvSpPr/>
          <p:nvPr/>
        </p:nvSpPr>
        <p:spPr bwMode="auto">
          <a:xfrm>
            <a:off x="6934200" y="5943600"/>
            <a:ext cx="1981200" cy="685800"/>
          </a:xfrm>
          <a:prstGeom prst="trapezoid">
            <a:avLst/>
          </a:prstGeom>
          <a:solidFill>
            <a:srgbClr val="CC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0">
                <a:latin typeface="Arial"/>
                <a:cs typeface="Times New Roman" pitchFamily="18" charset="0"/>
              </a:rPr>
              <a:t>đáy rừng</a:t>
            </a:r>
            <a:endParaRPr lang="vi-VN" sz="2800" b="0">
              <a:latin typeface="Arial"/>
              <a:cs typeface="Times New Roman" pitchFamily="18" charset="0"/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2890838" y="47625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0" u="sng">
                <a:latin typeface="Arial" charset="0"/>
                <a:cs typeface="Arial" charset="0"/>
              </a:rPr>
              <a:t>Chính tả </a:t>
            </a:r>
            <a:r>
              <a:rPr lang="en-US" sz="2800" b="0">
                <a:latin typeface="Arial" charset="0"/>
              </a:rPr>
              <a:t>(Nghe - viết)</a:t>
            </a:r>
            <a:endParaRPr lang="vi-VN" sz="2800" b="0">
              <a:latin typeface="Arial" charset="0"/>
            </a:endParaRPr>
          </a:p>
        </p:txBody>
      </p:sp>
      <p:sp>
        <p:nvSpPr>
          <p:cNvPr id="8204" name="Text Box 8"/>
          <p:cNvSpPr txBox="1">
            <a:spLocks noChangeArrowheads="1"/>
          </p:cNvSpPr>
          <p:nvPr/>
        </p:nvSpPr>
        <p:spPr bwMode="auto">
          <a:xfrm>
            <a:off x="2947988" y="9906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3333CC"/>
                </a:solidFill>
                <a:latin typeface="Arial" charset="0"/>
              </a:rPr>
              <a:t>Mùa thảo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20" grpId="0" build="p"/>
      <p:bldP spid="21" grpId="0" animBg="1"/>
      <p:bldP spid="11273" grpId="0" animBg="1"/>
      <p:bldP spid="11274" grpId="0" animBg="1"/>
      <p:bldP spid="11275" grpId="0" animBg="1"/>
      <p:bldP spid="11276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1155816506791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Dong ho d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0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86200"/>
            <a:ext cx="306387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890838" y="47625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0" u="sng">
                <a:solidFill>
                  <a:srgbClr val="FFFF00"/>
                </a:solidFill>
                <a:latin typeface="Arial" charset="0"/>
                <a:cs typeface="Arial" charset="0"/>
              </a:rPr>
              <a:t>Chính tả </a:t>
            </a:r>
            <a:r>
              <a:rPr lang="en-US" b="0">
                <a:solidFill>
                  <a:srgbClr val="FFFF00"/>
                </a:solidFill>
                <a:latin typeface="Arial" charset="0"/>
              </a:rPr>
              <a:t>(Nghe - viết)</a:t>
            </a:r>
            <a:endParaRPr lang="vi-VN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947988" y="9906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  <p:sp>
        <p:nvSpPr>
          <p:cNvPr id="247815" name="WordArt 7" descr="1354"/>
          <p:cNvSpPr>
            <a:spLocks noChangeArrowheads="1" noChangeShapeType="1" noTextEdit="1"/>
          </p:cNvSpPr>
          <p:nvPr/>
        </p:nvSpPr>
        <p:spPr bwMode="auto">
          <a:xfrm rot="287428">
            <a:off x="2819400" y="1860550"/>
            <a:ext cx="38481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375"/>
              </a:avLst>
            </a:prstTxWarp>
          </a:bodyPr>
          <a:lstStyle/>
          <a:p>
            <a:pPr algn="ctr"/>
            <a:r>
              <a:rPr lang="en-US" kern="10"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Nghe 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09563" y="1828800"/>
            <a:ext cx="53594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0"/>
              </a:avLst>
            </a:prstTxWarp>
          </a:bodyPr>
          <a:lstStyle/>
          <a:p>
            <a:pPr algn="ctr"/>
            <a:r>
              <a:rPr lang="en-US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385763" y="25146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9933"/>
                </a:solidFill>
                <a:latin typeface="Arial" charset="0"/>
                <a:cs typeface="Times New Roman" pitchFamily="18" charset="0"/>
              </a:rPr>
              <a:t>Hướng dẫn học sinh làm bài tập.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200400" y="47625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0" u="sng">
                <a:solidFill>
                  <a:srgbClr val="CC3300"/>
                </a:solidFill>
                <a:latin typeface="Arial" charset="0"/>
                <a:cs typeface="Arial" charset="0"/>
              </a:rPr>
              <a:t>Chính tả </a:t>
            </a:r>
            <a:r>
              <a:rPr lang="en-US" sz="2800" b="0">
                <a:solidFill>
                  <a:srgbClr val="CC3300"/>
                </a:solidFill>
                <a:latin typeface="Arial" charset="0"/>
              </a:rPr>
              <a:t>(Nghe - viết)</a:t>
            </a:r>
            <a:endParaRPr lang="vi-VN" sz="2800" b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257550" y="9906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15"/>
          <p:cNvSpPr>
            <a:spLocks noChangeArrowheads="1" noChangeShapeType="1" noTextEdit="1"/>
          </p:cNvSpPr>
          <p:nvPr/>
        </p:nvSpPr>
        <p:spPr bwMode="auto">
          <a:xfrm>
            <a:off x="3581400" y="762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99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Bài tập 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81200" y="533400"/>
            <a:ext cx="6019800" cy="1066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F"/>
            </a:pPr>
            <a:r>
              <a:rPr lang="en-US" sz="3000" b="0">
                <a:solidFill>
                  <a:srgbClr val="FF33CC"/>
                </a:solidFill>
                <a:latin typeface="Arial" charset="0"/>
                <a:cs typeface="Times New Roman" pitchFamily="18" charset="0"/>
              </a:rPr>
              <a:t>a/ Tìm các từ ngữ chứa tiếng ghi ở </a:t>
            </a:r>
          </a:p>
          <a:p>
            <a:pPr>
              <a:buFont typeface="Wingdings" pitchFamily="2" charset="2"/>
              <a:buNone/>
            </a:pPr>
            <a:r>
              <a:rPr lang="en-US" sz="3000" b="0">
                <a:solidFill>
                  <a:srgbClr val="FF33CC"/>
                </a:solidFill>
                <a:latin typeface="Arial" charset="0"/>
                <a:cs typeface="Times New Roman" pitchFamily="18" charset="0"/>
              </a:rPr>
              <a:t>mỗi cột dọc trong các bảng sau.</a:t>
            </a:r>
          </a:p>
        </p:txBody>
      </p:sp>
      <p:graphicFrame>
        <p:nvGraphicFramePr>
          <p:cNvPr id="13348" name="Group 36"/>
          <p:cNvGraphicFramePr>
            <a:graphicFrameLocks noGrp="1"/>
          </p:cNvGraphicFramePr>
          <p:nvPr/>
        </p:nvGraphicFramePr>
        <p:xfrm>
          <a:off x="1828800" y="1752600"/>
          <a:ext cx="6096000" cy="127317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374" name="Group 62"/>
          <p:cNvGraphicFramePr>
            <a:graphicFrameLocks noGrp="1"/>
          </p:cNvGraphicFramePr>
          <p:nvPr/>
        </p:nvGraphicFramePr>
        <p:xfrm>
          <a:off x="1828800" y="3124200"/>
          <a:ext cx="6096000" cy="27432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sổ sách,  cửa sổ,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sơ sài, sơ sinh,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su hào, cao su,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sứ giả, đồ sứ, 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xổ số, xổ lồng,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xơ xác, xơ mít,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xu nịnh, xu thời,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xứ sở, biệt xứ,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2817</TotalTime>
  <Words>477</Words>
  <Application>Microsoft Office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VNI-Times</vt:lpstr>
      <vt:lpstr>Wingdings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PC_2005</dc:creator>
  <cp:lastModifiedBy>Máy Tính Trường Sơn</cp:lastModifiedBy>
  <cp:revision>272</cp:revision>
  <dcterms:created xsi:type="dcterms:W3CDTF">2008-10-06T08:46:03Z</dcterms:created>
  <dcterms:modified xsi:type="dcterms:W3CDTF">2023-11-18T06:38:19Z</dcterms:modified>
</cp:coreProperties>
</file>