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</p:sldMasterIdLst>
  <p:sldIdLst>
    <p:sldId id="256" r:id="rId3"/>
    <p:sldId id="277" r:id="rId4"/>
    <p:sldId id="257" r:id="rId5"/>
    <p:sldId id="262" r:id="rId6"/>
    <p:sldId id="258" r:id="rId7"/>
    <p:sldId id="264" r:id="rId8"/>
    <p:sldId id="266" r:id="rId9"/>
    <p:sldId id="275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5757"/>
    <a:srgbClr val="FFBA75"/>
    <a:srgbClr val="FFD974"/>
    <a:srgbClr val="FFECAF"/>
    <a:srgbClr val="FFE285"/>
    <a:srgbClr val="B40C60"/>
    <a:srgbClr val="E36785"/>
    <a:srgbClr val="5B33CD"/>
    <a:srgbClr val="14B9EC"/>
    <a:srgbClr val="582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61C7F-BA56-40F7-B525-7948905FEF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EE0A-9862-4A3F-8E42-7BF3D43336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6133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61C7F-BA56-40F7-B525-7948905FEF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EE0A-9862-4A3F-8E42-7BF3D43336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7626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61C7F-BA56-40F7-B525-7948905FEF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EE0A-9862-4A3F-8E42-7BF3D43336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5739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61C7F-BA56-40F7-B525-7948905FEF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EE0A-9862-4A3F-8E42-7BF3D43336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32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61C7F-BA56-40F7-B525-7948905FEF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EE0A-9862-4A3F-8E42-7BF3D43336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9336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61C7F-BA56-40F7-B525-7948905FEF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EE0A-9862-4A3F-8E42-7BF3D43336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7665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61C7F-BA56-40F7-B525-7948905FEF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EE0A-9862-4A3F-8E42-7BF3D43336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3299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61C7F-BA56-40F7-B525-7948905FEF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EE0A-9862-4A3F-8E42-7BF3D43336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318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61C7F-BA56-40F7-B525-7948905FEF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EE0A-9862-4A3F-8E42-7BF3D43336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5300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61C7F-BA56-40F7-B525-7948905FEF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EE0A-9862-4A3F-8E42-7BF3D43336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4207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61C7F-BA56-40F7-B525-7948905FEF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EE0A-9862-4A3F-8E42-7BF3D43336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95484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42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761C7F-BA56-40F7-B525-7948905FEF9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10/31/2023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BFEE0A-9862-4A3F-8E42-7BF3D43336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155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microsoft.com/office/2007/relationships/hdphoto" Target="../media/hdphoto5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7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9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microsoft.com/office/2007/relationships/hdphoto" Target="../media/hdphoto8.wdp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4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72735" y="317237"/>
            <a:ext cx="703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(CÓ NHỚ) TRONG PHẠM VI 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70" y="1670922"/>
            <a:ext cx="6373860" cy="35161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19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 (CÓ NHỚ)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HAI CHỮ SỐ VỚI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62885" y="515155"/>
            <a:ext cx="2240923" cy="875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任意多边形: 形状 14">
            <a:extLst>
              <a:ext uri="{FF2B5EF4-FFF2-40B4-BE49-F238E27FC236}">
                <a16:creationId xmlns:a16="http://schemas.microsoft.com/office/drawing/2014/main" id="{D783EFA1-BB26-4079-A870-CECB524A8F23}"/>
              </a:ext>
            </a:extLst>
          </p:cNvPr>
          <p:cNvSpPr/>
          <p:nvPr/>
        </p:nvSpPr>
        <p:spPr>
          <a:xfrm>
            <a:off x="618187" y="886387"/>
            <a:ext cx="10457644" cy="5296403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833894"/>
              <a:gd name="connsiteY0" fmla="*/ 10281887 h 10594476"/>
              <a:gd name="connsiteX1" fmla="*/ 93319 w 14833894"/>
              <a:gd name="connsiteY1" fmla="*/ 6926129 h 10594476"/>
              <a:gd name="connsiteX2" fmla="*/ 129076 w 14833894"/>
              <a:gd name="connsiteY2" fmla="*/ 1401394 h 10594476"/>
              <a:gd name="connsiteX3" fmla="*/ 1537665 w 14833894"/>
              <a:gd name="connsiteY3" fmla="*/ 26244 h 10594476"/>
              <a:gd name="connsiteX4" fmla="*/ 6055057 w 14833894"/>
              <a:gd name="connsiteY4" fmla="*/ 33764 h 10594476"/>
              <a:gd name="connsiteX5" fmla="*/ 13683339 w 14833894"/>
              <a:gd name="connsiteY5" fmla="*/ 26636 h 10594476"/>
              <a:gd name="connsiteX6" fmla="*/ 14709351 w 14833894"/>
              <a:gd name="connsiteY6" fmla="*/ 4166210 h 10594476"/>
              <a:gd name="connsiteX7" fmla="*/ 14525744 w 14833894"/>
              <a:gd name="connsiteY7" fmla="*/ 9700653 h 10594476"/>
              <a:gd name="connsiteX8" fmla="*/ 11431312 w 14833894"/>
              <a:gd name="connsiteY8" fmla="*/ 10339281 h 10594476"/>
              <a:gd name="connsiteX9" fmla="*/ 2751769 w 14833894"/>
              <a:gd name="connsiteY9" fmla="*/ 10455395 h 10594476"/>
              <a:gd name="connsiteX10" fmla="*/ 389061 w 14833894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525744 w 14757426"/>
              <a:gd name="connsiteY7" fmla="*/ 9700653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867183"/>
              <a:gd name="connsiteY0" fmla="*/ 10281887 h 10594476"/>
              <a:gd name="connsiteX1" fmla="*/ 93319 w 14867183"/>
              <a:gd name="connsiteY1" fmla="*/ 6926129 h 10594476"/>
              <a:gd name="connsiteX2" fmla="*/ 129076 w 14867183"/>
              <a:gd name="connsiteY2" fmla="*/ 1401394 h 10594476"/>
              <a:gd name="connsiteX3" fmla="*/ 1537665 w 14867183"/>
              <a:gd name="connsiteY3" fmla="*/ 26244 h 10594476"/>
              <a:gd name="connsiteX4" fmla="*/ 6055057 w 14867183"/>
              <a:gd name="connsiteY4" fmla="*/ 33764 h 10594476"/>
              <a:gd name="connsiteX5" fmla="*/ 13683339 w 14867183"/>
              <a:gd name="connsiteY5" fmla="*/ 26636 h 10594476"/>
              <a:gd name="connsiteX6" fmla="*/ 14709351 w 14867183"/>
              <a:gd name="connsiteY6" fmla="*/ 4166210 h 10594476"/>
              <a:gd name="connsiteX7" fmla="*/ 14808032 w 14867183"/>
              <a:gd name="connsiteY7" fmla="*/ 9676185 h 10594476"/>
              <a:gd name="connsiteX8" fmla="*/ 11431312 w 14867183"/>
              <a:gd name="connsiteY8" fmla="*/ 10339281 h 10594476"/>
              <a:gd name="connsiteX9" fmla="*/ 2751769 w 14867183"/>
              <a:gd name="connsiteY9" fmla="*/ 10455395 h 10594476"/>
              <a:gd name="connsiteX10" fmla="*/ 389061 w 14867183"/>
              <a:gd name="connsiteY10" fmla="*/ 10281887 h 10594476"/>
              <a:gd name="connsiteX0" fmla="*/ 389061 w 14779683"/>
              <a:gd name="connsiteY0" fmla="*/ 10281887 h 10594476"/>
              <a:gd name="connsiteX1" fmla="*/ 93319 w 14779683"/>
              <a:gd name="connsiteY1" fmla="*/ 6926129 h 10594476"/>
              <a:gd name="connsiteX2" fmla="*/ 129076 w 14779683"/>
              <a:gd name="connsiteY2" fmla="*/ 1401394 h 10594476"/>
              <a:gd name="connsiteX3" fmla="*/ 1537665 w 14779683"/>
              <a:gd name="connsiteY3" fmla="*/ 26244 h 10594476"/>
              <a:gd name="connsiteX4" fmla="*/ 6055057 w 14779683"/>
              <a:gd name="connsiteY4" fmla="*/ 33764 h 10594476"/>
              <a:gd name="connsiteX5" fmla="*/ 13683339 w 14779683"/>
              <a:gd name="connsiteY5" fmla="*/ 26636 h 10594476"/>
              <a:gd name="connsiteX6" fmla="*/ 14709351 w 14779683"/>
              <a:gd name="connsiteY6" fmla="*/ 4166210 h 10594476"/>
              <a:gd name="connsiteX7" fmla="*/ 14695116 w 14779683"/>
              <a:gd name="connsiteY7" fmla="*/ 9627248 h 10594476"/>
              <a:gd name="connsiteX8" fmla="*/ 11431312 w 14779683"/>
              <a:gd name="connsiteY8" fmla="*/ 10339281 h 10594476"/>
              <a:gd name="connsiteX9" fmla="*/ 2751769 w 14779683"/>
              <a:gd name="connsiteY9" fmla="*/ 10455395 h 10594476"/>
              <a:gd name="connsiteX10" fmla="*/ 389061 w 14779683"/>
              <a:gd name="connsiteY10" fmla="*/ 10281887 h 10594476"/>
              <a:gd name="connsiteX0" fmla="*/ 389061 w 14767246"/>
              <a:gd name="connsiteY0" fmla="*/ 10281887 h 10594476"/>
              <a:gd name="connsiteX1" fmla="*/ 93319 w 14767246"/>
              <a:gd name="connsiteY1" fmla="*/ 6926129 h 10594476"/>
              <a:gd name="connsiteX2" fmla="*/ 129076 w 14767246"/>
              <a:gd name="connsiteY2" fmla="*/ 1401394 h 10594476"/>
              <a:gd name="connsiteX3" fmla="*/ 1537665 w 14767246"/>
              <a:gd name="connsiteY3" fmla="*/ 26244 h 10594476"/>
              <a:gd name="connsiteX4" fmla="*/ 6055057 w 14767246"/>
              <a:gd name="connsiteY4" fmla="*/ 33764 h 10594476"/>
              <a:gd name="connsiteX5" fmla="*/ 13683339 w 14767246"/>
              <a:gd name="connsiteY5" fmla="*/ 26636 h 10594476"/>
              <a:gd name="connsiteX6" fmla="*/ 14709351 w 14767246"/>
              <a:gd name="connsiteY6" fmla="*/ 4166210 h 10594476"/>
              <a:gd name="connsiteX7" fmla="*/ 14676297 w 14767246"/>
              <a:gd name="connsiteY7" fmla="*/ 9602780 h 10594476"/>
              <a:gd name="connsiteX8" fmla="*/ 11431312 w 14767246"/>
              <a:gd name="connsiteY8" fmla="*/ 10339281 h 10594476"/>
              <a:gd name="connsiteX9" fmla="*/ 2751769 w 14767246"/>
              <a:gd name="connsiteY9" fmla="*/ 10455395 h 10594476"/>
              <a:gd name="connsiteX10" fmla="*/ 389061 w 14767246"/>
              <a:gd name="connsiteY10" fmla="*/ 10281887 h 10594476"/>
              <a:gd name="connsiteX0" fmla="*/ 308302 w 14686487"/>
              <a:gd name="connsiteY0" fmla="*/ 10281887 h 10594476"/>
              <a:gd name="connsiteX1" fmla="*/ 12560 w 14686487"/>
              <a:gd name="connsiteY1" fmla="*/ 6926129 h 10594476"/>
              <a:gd name="connsiteX2" fmla="*/ 48317 w 14686487"/>
              <a:gd name="connsiteY2" fmla="*/ 1401394 h 10594476"/>
              <a:gd name="connsiteX3" fmla="*/ 1456906 w 14686487"/>
              <a:gd name="connsiteY3" fmla="*/ 26244 h 10594476"/>
              <a:gd name="connsiteX4" fmla="*/ 5974298 w 14686487"/>
              <a:gd name="connsiteY4" fmla="*/ 33764 h 10594476"/>
              <a:gd name="connsiteX5" fmla="*/ 13602580 w 14686487"/>
              <a:gd name="connsiteY5" fmla="*/ 26636 h 10594476"/>
              <a:gd name="connsiteX6" fmla="*/ 14628592 w 14686487"/>
              <a:gd name="connsiteY6" fmla="*/ 4166210 h 10594476"/>
              <a:gd name="connsiteX7" fmla="*/ 14595538 w 14686487"/>
              <a:gd name="connsiteY7" fmla="*/ 9602780 h 10594476"/>
              <a:gd name="connsiteX8" fmla="*/ 11350553 w 14686487"/>
              <a:gd name="connsiteY8" fmla="*/ 10339281 h 10594476"/>
              <a:gd name="connsiteX9" fmla="*/ 2671010 w 14686487"/>
              <a:gd name="connsiteY9" fmla="*/ 10455395 h 10594476"/>
              <a:gd name="connsiteX10" fmla="*/ 308302 w 14686487"/>
              <a:gd name="connsiteY10" fmla="*/ 10281887 h 10594476"/>
              <a:gd name="connsiteX0" fmla="*/ 354141 w 14732326"/>
              <a:gd name="connsiteY0" fmla="*/ 10281887 h 10594476"/>
              <a:gd name="connsiteX1" fmla="*/ 58399 w 14732326"/>
              <a:gd name="connsiteY1" fmla="*/ 6926129 h 10594476"/>
              <a:gd name="connsiteX2" fmla="*/ 60 w 14732326"/>
              <a:gd name="connsiteY2" fmla="*/ 1401394 h 10594476"/>
              <a:gd name="connsiteX3" fmla="*/ 1502745 w 14732326"/>
              <a:gd name="connsiteY3" fmla="*/ 26244 h 10594476"/>
              <a:gd name="connsiteX4" fmla="*/ 6020137 w 14732326"/>
              <a:gd name="connsiteY4" fmla="*/ 33764 h 10594476"/>
              <a:gd name="connsiteX5" fmla="*/ 13648419 w 14732326"/>
              <a:gd name="connsiteY5" fmla="*/ 26636 h 10594476"/>
              <a:gd name="connsiteX6" fmla="*/ 14674431 w 14732326"/>
              <a:gd name="connsiteY6" fmla="*/ 4166210 h 10594476"/>
              <a:gd name="connsiteX7" fmla="*/ 14641377 w 14732326"/>
              <a:gd name="connsiteY7" fmla="*/ 9602780 h 10594476"/>
              <a:gd name="connsiteX8" fmla="*/ 11396392 w 14732326"/>
              <a:gd name="connsiteY8" fmla="*/ 10339281 h 10594476"/>
              <a:gd name="connsiteX9" fmla="*/ 2716849 w 14732326"/>
              <a:gd name="connsiteY9" fmla="*/ 10455395 h 10594476"/>
              <a:gd name="connsiteX10" fmla="*/ 354141 w 147323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32326" h="10594476">
                <a:moveTo>
                  <a:pt x="354141" y="10281887"/>
                </a:moveTo>
                <a:cubicBezTo>
                  <a:pt x="-88934" y="9693676"/>
                  <a:pt x="117412" y="8406211"/>
                  <a:pt x="58399" y="6926129"/>
                </a:cubicBezTo>
                <a:cubicBezTo>
                  <a:pt x="-614" y="5446047"/>
                  <a:pt x="3987" y="2575843"/>
                  <a:pt x="60" y="1401394"/>
                </a:cubicBezTo>
                <a:cubicBezTo>
                  <a:pt x="-3867" y="226945"/>
                  <a:pt x="179423" y="8695"/>
                  <a:pt x="1502745" y="26244"/>
                </a:cubicBezTo>
                <a:cubicBezTo>
                  <a:pt x="2597209" y="192572"/>
                  <a:pt x="4764437" y="33699"/>
                  <a:pt x="6020137" y="33764"/>
                </a:cubicBezTo>
                <a:cubicBezTo>
                  <a:pt x="7275837" y="33829"/>
                  <a:pt x="12263253" y="-37231"/>
                  <a:pt x="13648419" y="26636"/>
                </a:cubicBezTo>
                <a:cubicBezTo>
                  <a:pt x="15033585" y="90503"/>
                  <a:pt x="14688373" y="3076486"/>
                  <a:pt x="14674431" y="4166210"/>
                </a:cubicBezTo>
                <a:cubicBezTo>
                  <a:pt x="14694818" y="5255932"/>
                  <a:pt x="14811333" y="8500529"/>
                  <a:pt x="14641377" y="9602780"/>
                </a:cubicBezTo>
                <a:cubicBezTo>
                  <a:pt x="14471421" y="10705031"/>
                  <a:pt x="13461049" y="10301181"/>
                  <a:pt x="11396392" y="10339281"/>
                </a:cubicBezTo>
                <a:cubicBezTo>
                  <a:pt x="9560335" y="10694881"/>
                  <a:pt x="4557224" y="10464961"/>
                  <a:pt x="2716849" y="10455395"/>
                </a:cubicBezTo>
                <a:cubicBezTo>
                  <a:pt x="876474" y="10445829"/>
                  <a:pt x="797216" y="10870098"/>
                  <a:pt x="354141" y="10281887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76200">
            <a:solidFill>
              <a:srgbClr val="9DE4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3189840" y="356851"/>
            <a:ext cx="5314337" cy="687841"/>
          </a:xfrm>
          <a:prstGeom prst="rect">
            <a:avLst/>
          </a:prstGeom>
          <a:solidFill>
            <a:schemeClr val="bg1">
              <a:alpha val="91000"/>
            </a:schemeClr>
          </a:solidFill>
          <a:ln w="57150">
            <a:gradFill>
              <a:gsLst>
                <a:gs pos="0">
                  <a:srgbClr val="9DE4E8"/>
                </a:gs>
                <a:gs pos="41000">
                  <a:srgbClr val="AFD7EB"/>
                </a:gs>
                <a:gs pos="27000">
                  <a:srgbClr val="9DE4E8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YÊU CẦU CẦN ĐẠT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66282" y="1486921"/>
            <a:ext cx="10109549" cy="454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2800" dirty="0">
                <a:solidFill>
                  <a:srgbClr val="0070C0"/>
                </a:solidFill>
              </a:rPr>
              <a:t>Thực hiện được phép cộng (có nhớ) số có hai chữ số với số có một chữ số:</a:t>
            </a:r>
          </a:p>
          <a:p>
            <a:pPr algn="just">
              <a:lnSpc>
                <a:spcPct val="120000"/>
              </a:lnSpc>
            </a:pPr>
            <a:r>
              <a:rPr lang="vi-VN" sz="2800" dirty="0">
                <a:solidFill>
                  <a:srgbClr val="0070C0"/>
                </a:solidFill>
              </a:rPr>
              <a:t>   + Đặt tính theo cột dọc;</a:t>
            </a:r>
          </a:p>
          <a:p>
            <a:pPr algn="just">
              <a:lnSpc>
                <a:spcPct val="120000"/>
              </a:lnSpc>
            </a:pPr>
            <a:r>
              <a:rPr lang="vi-VN" sz="2800" dirty="0">
                <a:solidFill>
                  <a:srgbClr val="0070C0"/>
                </a:solidFill>
              </a:rPr>
              <a:t>   + Tính từ phải sang trái, lưu ý sau khi cộng hai số đơn vị thì nhớ 1 chục vào số chục của số hạng thứ nhất.</a:t>
            </a: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70C0"/>
                </a:solidFill>
              </a:rPr>
              <a:t>Giải được các bài toán thực tế liên quan đến phép cộng đã học.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SGK-TV" pitchFamily="2" charset="0"/>
              <a:ea typeface="+mn-ea"/>
              <a:cs typeface="Arial-SGK-TV" pitchFamily="2" charset="0"/>
            </a:endParaRPr>
          </a:p>
        </p:txBody>
      </p:sp>
      <p:pic>
        <p:nvPicPr>
          <p:cNvPr id="9" name="图片 2">
            <a:extLst>
              <a:ext uri="{FF2B5EF4-FFF2-40B4-BE49-F238E27FC236}">
                <a16:creationId xmlns:a16="http://schemas.microsoft.com/office/drawing/2014/main" id="{37D6D3E3-75BA-4A54-9434-96FB2881D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46" y="5741647"/>
            <a:ext cx="3120106" cy="763940"/>
          </a:xfrm>
          <a:prstGeom prst="rect">
            <a:avLst/>
          </a:prstGeom>
        </p:spPr>
      </p:pic>
      <p:pic>
        <p:nvPicPr>
          <p:cNvPr id="10" name="Picture 9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8AF0A0FA-81EF-4516-B7FE-AAA1FE0AEC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426" y="4670217"/>
            <a:ext cx="982164" cy="1133641"/>
          </a:xfrm>
          <a:prstGeom prst="rect">
            <a:avLst/>
          </a:prstGeom>
        </p:spPr>
      </p:pic>
      <p:pic>
        <p:nvPicPr>
          <p:cNvPr id="11" name="Picture 2" descr="Hình ảnh Cuốn Sách Học Bút Chì PNG , Sách, Bốn Quyển Sách, Một Cái Bút PNG  miễn phí tải tập tin PSDComment và Vect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4" y="119646"/>
            <a:ext cx="1442135" cy="144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ình ảnh Biểu Tượng đồ Dùng Học Tập PNG Miễn Phí Tải Về - Lovepik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73253" y1="40818" x2="73253" y2="15868"/>
                        <a14:foregroundMark x1="64471" y1="13473" x2="65269" y2="22056"/>
                        <a14:foregroundMark x1="75948" y1="12375" x2="75948" y2="12375"/>
                        <a14:foregroundMark x1="76747" y1="18263" x2="78842" y2="38723"/>
                        <a14:foregroundMark x1="78244" y1="13074" x2="77545" y2="42415"/>
                        <a14:foregroundMark x1="74850" y1="15968" x2="75848" y2="13673"/>
                        <a14:foregroundMark x1="79641" y1="26946" x2="78244" y2="28543"/>
                        <a14:foregroundMark x1="80639" y1="23253" x2="79641" y2="23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509" t="7520" r="5541" b="54756"/>
          <a:stretch/>
        </p:blipFill>
        <p:spPr bwMode="auto">
          <a:xfrm>
            <a:off x="8177040" y="5480345"/>
            <a:ext cx="1031354" cy="102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Kích Thước Thước Vẽ Tay đồ Dùng Học Tập Trường Bắt đầu Phim Hoạt  Hình Biểu Tượng Giấy Máy Bay Bóng đá PNG , Nguồn Cung Cấp Hàng Ngày, Trườ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14688" y1="15469" x2="22188" y2="32656"/>
                        <a14:foregroundMark x1="21250" y1="44844" x2="24375" y2="52344"/>
                        <a14:foregroundMark x1="54688" y1="40156" x2="45000" y2="53906"/>
                        <a14:foregroundMark x1="80000" y1="44219" x2="77188" y2="52656"/>
                        <a14:foregroundMark x1="81563" y1="16094" x2="75938" y2="29844"/>
                        <a14:foregroundMark x1="22188" y1="68906" x2="18438" y2="82031"/>
                        <a14:foregroundMark x1="48125" y1="69219" x2="50938" y2="82969"/>
                        <a14:foregroundMark x1="79375" y1="68594" x2="77500" y2="789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148" t="13052" r="7289" b="62260"/>
          <a:stretch/>
        </p:blipFill>
        <p:spPr bwMode="auto">
          <a:xfrm rot="1738466">
            <a:off x="9722850" y="258532"/>
            <a:ext cx="1619250" cy="150495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ình ảnh Kích Thước Thước Vẽ Tay đồ Dùng Học Tập Trường Bắt đầu Phim Hoạt  Hình Biểu Tượng Giấy Máy Bay Bóng đá PNG , Nguồn Cung Cấp Hàng Ngày, Trườ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938">
                        <a14:foregroundMark x1="14688" y1="15469" x2="22188" y2="32656"/>
                        <a14:foregroundMark x1="21250" y1="44844" x2="24375" y2="52344"/>
                        <a14:foregroundMark x1="54688" y1="40156" x2="45000" y2="53906"/>
                        <a14:foregroundMark x1="80000" y1="44219" x2="77188" y2="52656"/>
                        <a14:foregroundMark x1="81563" y1="16094" x2="75938" y2="29844"/>
                        <a14:foregroundMark x1="22188" y1="68906" x2="18438" y2="82031"/>
                        <a14:foregroundMark x1="48125" y1="69219" x2="50938" y2="82969"/>
                        <a14:foregroundMark x1="79375" y1="68594" x2="77500" y2="78906"/>
                        <a14:foregroundMark x1="71250" y1="48906" x2="84688" y2="38906"/>
                        <a14:foregroundMark x1="87813" y1="39844" x2="90625" y2="50156"/>
                        <a14:foregroundMark x1="71875" y1="55781" x2="90938" y2="51406"/>
                        <a14:foregroundMark x1="16563" y1="49219" x2="25000" y2="48281"/>
                        <a14:foregroundMark x1="12500" y1="50781" x2="29375" y2="54219"/>
                        <a14:foregroundMark x1="30312" y1="53906" x2="31563" y2="50156"/>
                        <a14:foregroundMark x1="12188" y1="50156" x2="16250" y2="52344"/>
                        <a14:foregroundMark x1="52812" y1="39531" x2="59688" y2="48281"/>
                        <a14:foregroundMark x1="59062" y1="49219" x2="47188" y2="55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35240" r="8227" b="43198"/>
          <a:stretch/>
        </p:blipFill>
        <p:spPr bwMode="auto">
          <a:xfrm>
            <a:off x="1148403" y="5119194"/>
            <a:ext cx="5161200" cy="121264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91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2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70823D-5CC1-4219-8FC5-5893165AFF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96320" y="1543681"/>
            <a:ext cx="1297385" cy="11635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334E6D-94DB-49D9-AB37-FC409BFD086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66970" y="2025362"/>
            <a:ext cx="1539844" cy="10236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5361DB-110A-4375-B65B-42586C11F16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58570" y="1332367"/>
            <a:ext cx="918455" cy="1023694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6CADC9AD-2660-4623-A600-7D5C74FF5914}"/>
              </a:ext>
            </a:extLst>
          </p:cNvPr>
          <p:cNvGrpSpPr/>
          <p:nvPr/>
        </p:nvGrpSpPr>
        <p:grpSpPr>
          <a:xfrm>
            <a:off x="6219348" y="549323"/>
            <a:ext cx="2175644" cy="967090"/>
            <a:chOff x="2461083" y="1127778"/>
            <a:chExt cx="2175644" cy="967090"/>
          </a:xfrm>
        </p:grpSpPr>
        <p:sp>
          <p:nvSpPr>
            <p:cNvPr id="4" name="Speech Bubble: Oval 3">
              <a:extLst>
                <a:ext uri="{FF2B5EF4-FFF2-40B4-BE49-F238E27FC236}">
                  <a16:creationId xmlns:a16="http://schemas.microsoft.com/office/drawing/2014/main" id="{980EC806-B11D-4F17-ACFD-B73E76C27F46}"/>
                </a:ext>
              </a:extLst>
            </p:cNvPr>
            <p:cNvSpPr/>
            <p:nvPr/>
          </p:nvSpPr>
          <p:spPr>
            <a:xfrm>
              <a:off x="2461083" y="1127778"/>
              <a:ext cx="2079852" cy="967090"/>
            </a:xfrm>
            <a:prstGeom prst="wedgeEllipseCallout">
              <a:avLst>
                <a:gd name="adj1" fmla="val -33600"/>
                <a:gd name="adj2" fmla="val 77595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05874F-5CFF-44AE-AAC6-92A0E7C93348}"/>
                </a:ext>
              </a:extLst>
            </p:cNvPr>
            <p:cNvSpPr txBox="1"/>
            <p:nvPr/>
          </p:nvSpPr>
          <p:spPr>
            <a:xfrm>
              <a:off x="2461083" y="1250562"/>
              <a:ext cx="21756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Tôi có </a:t>
              </a:r>
            </a:p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35 hạt gạo.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B55B39B-1F0B-4A38-B311-854C6EEA1791}"/>
              </a:ext>
            </a:extLst>
          </p:cNvPr>
          <p:cNvGrpSpPr/>
          <p:nvPr/>
        </p:nvGrpSpPr>
        <p:grpSpPr>
          <a:xfrm>
            <a:off x="6990112" y="1682127"/>
            <a:ext cx="2175645" cy="1199710"/>
            <a:chOff x="2641600" y="2397213"/>
            <a:chExt cx="2175645" cy="1199710"/>
          </a:xfrm>
        </p:grpSpPr>
        <p:sp>
          <p:nvSpPr>
            <p:cNvPr id="9" name="Speech Bubble: Oval 8">
              <a:extLst>
                <a:ext uri="{FF2B5EF4-FFF2-40B4-BE49-F238E27FC236}">
                  <a16:creationId xmlns:a16="http://schemas.microsoft.com/office/drawing/2014/main" id="{B9BECE7A-AB68-43E1-995F-240C9167DBD4}"/>
                </a:ext>
              </a:extLst>
            </p:cNvPr>
            <p:cNvSpPr/>
            <p:nvPr/>
          </p:nvSpPr>
          <p:spPr>
            <a:xfrm>
              <a:off x="2641600" y="2397213"/>
              <a:ext cx="2175645" cy="1199710"/>
            </a:xfrm>
            <a:prstGeom prst="wedgeEllipseCallout">
              <a:avLst>
                <a:gd name="adj1" fmla="val 63969"/>
                <a:gd name="adj2" fmla="val 29836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5D034F-D271-4A35-B8CE-CD008D8BDBE8}"/>
                </a:ext>
              </a:extLst>
            </p:cNvPr>
            <p:cNvSpPr txBox="1"/>
            <p:nvPr/>
          </p:nvSpPr>
          <p:spPr>
            <a:xfrm>
              <a:off x="2801218" y="2581260"/>
              <a:ext cx="18671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Chị kiến ơi, tôi trả cho chị 7 hạt gạo.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5181D80-3A37-489B-85CB-68324833AF46}"/>
              </a:ext>
            </a:extLst>
          </p:cNvPr>
          <p:cNvGrpSpPr/>
          <p:nvPr/>
        </p:nvGrpSpPr>
        <p:grpSpPr>
          <a:xfrm>
            <a:off x="8313126" y="378585"/>
            <a:ext cx="2393819" cy="1023694"/>
            <a:chOff x="4584831" y="394347"/>
            <a:chExt cx="2393819" cy="953781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3" name="Speech Bubble: Oval 12">
              <a:extLst>
                <a:ext uri="{FF2B5EF4-FFF2-40B4-BE49-F238E27FC236}">
                  <a16:creationId xmlns:a16="http://schemas.microsoft.com/office/drawing/2014/main" id="{E33FA027-ABB4-4E49-9B87-93B71DE7A276}"/>
                </a:ext>
              </a:extLst>
            </p:cNvPr>
            <p:cNvSpPr/>
            <p:nvPr/>
          </p:nvSpPr>
          <p:spPr>
            <a:xfrm>
              <a:off x="4687057" y="394347"/>
              <a:ext cx="2175644" cy="953781"/>
            </a:xfrm>
            <a:prstGeom prst="wedgeEllipseCallout">
              <a:avLst>
                <a:gd name="adj1" fmla="val 10413"/>
                <a:gd name="adj2" fmla="val 79922"/>
              </a:avLst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200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208A404-78BB-4F9F-B9F7-08F87051AEFE}"/>
                </a:ext>
              </a:extLst>
            </p:cNvPr>
            <p:cNvSpPr txBox="1"/>
            <p:nvPr/>
          </p:nvSpPr>
          <p:spPr>
            <a:xfrm>
              <a:off x="4584831" y="561512"/>
              <a:ext cx="23938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000" i="1" dirty="0">
                  <a:latin typeface="Arial" panose="020B0604020202020204" pitchFamily="34" charset="0"/>
                  <a:cs typeface="Arial" panose="020B0604020202020204" pitchFamily="34" charset="0"/>
                </a:rPr>
                <a:t>Vậy kiến có bao nhiêu hạt gạo?</a:t>
              </a:r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45040EF-B037-4F34-B6EB-A1A7071FBBA5}"/>
              </a:ext>
            </a:extLst>
          </p:cNvPr>
          <p:cNvSpPr/>
          <p:nvPr/>
        </p:nvSpPr>
        <p:spPr>
          <a:xfrm>
            <a:off x="1891776" y="136462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?</a:t>
            </a:r>
          </a:p>
        </p:txBody>
      </p: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0E455B7D-CEF6-4BC1-823F-7474FD7695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9839958"/>
              </p:ext>
            </p:extLst>
          </p:nvPr>
        </p:nvGraphicFramePr>
        <p:xfrm>
          <a:off x="844182" y="2213877"/>
          <a:ext cx="4455678" cy="4093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7839">
                  <a:extLst>
                    <a:ext uri="{9D8B030D-6E8A-4147-A177-3AD203B41FA5}">
                      <a16:colId xmlns:a16="http://schemas.microsoft.com/office/drawing/2014/main" val="2117713454"/>
                    </a:ext>
                  </a:extLst>
                </a:gridCol>
                <a:gridCol w="2227839">
                  <a:extLst>
                    <a:ext uri="{9D8B030D-6E8A-4147-A177-3AD203B41FA5}">
                      <a16:colId xmlns:a16="http://schemas.microsoft.com/office/drawing/2014/main" val="418095295"/>
                    </a:ext>
                  </a:extLst>
                </a:gridCol>
              </a:tblGrid>
              <a:tr h="441807"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90242"/>
                  </a:ext>
                </a:extLst>
              </a:tr>
              <a:tr h="3635990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000331"/>
                  </a:ext>
                </a:extLst>
              </a:tr>
            </a:tbl>
          </a:graphicData>
        </a:graphic>
      </p:graphicFrame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9EC044-7D6C-49FA-B3F9-E9E3A6A5B102}"/>
              </a:ext>
            </a:extLst>
          </p:cNvPr>
          <p:cNvCxnSpPr/>
          <p:nvPr/>
        </p:nvCxnSpPr>
        <p:spPr>
          <a:xfrm>
            <a:off x="844182" y="4481388"/>
            <a:ext cx="4455678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15468967-77FB-4A2F-AA6B-955261EA019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7915" y="2834662"/>
            <a:ext cx="401802" cy="1171968"/>
          </a:xfrm>
          <a:prstGeom prst="rect">
            <a:avLst/>
          </a:prstGeom>
        </p:spPr>
      </p:pic>
      <p:sp>
        <p:nvSpPr>
          <p:cNvPr id="27" name="Can 33">
            <a:extLst>
              <a:ext uri="{FF2B5EF4-FFF2-40B4-BE49-F238E27FC236}">
                <a16:creationId xmlns:a16="http://schemas.microsoft.com/office/drawing/2014/main" id="{11139BE3-C2CC-4BE8-BBC9-F7F1CDD73822}"/>
              </a:ext>
            </a:extLst>
          </p:cNvPr>
          <p:cNvSpPr/>
          <p:nvPr/>
        </p:nvSpPr>
        <p:spPr>
          <a:xfrm>
            <a:off x="3886687" y="285433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79291CF-2F15-4AFB-A97A-1A262460D4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6214" y="2854332"/>
            <a:ext cx="401802" cy="117196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68DEE5B-C203-4D23-AE5E-6B49B38393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9785" y="2854332"/>
            <a:ext cx="401802" cy="1171968"/>
          </a:xfrm>
          <a:prstGeom prst="rect">
            <a:avLst/>
          </a:prstGeom>
        </p:spPr>
      </p:pic>
      <p:sp>
        <p:nvSpPr>
          <p:cNvPr id="31" name="Can 33">
            <a:extLst>
              <a:ext uri="{FF2B5EF4-FFF2-40B4-BE49-F238E27FC236}">
                <a16:creationId xmlns:a16="http://schemas.microsoft.com/office/drawing/2014/main" id="{8C60C7F3-F3CE-4A52-8217-1353C71F2C93}"/>
              </a:ext>
            </a:extLst>
          </p:cNvPr>
          <p:cNvSpPr/>
          <p:nvPr/>
        </p:nvSpPr>
        <p:spPr>
          <a:xfrm>
            <a:off x="3680047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an 33">
            <a:extLst>
              <a:ext uri="{FF2B5EF4-FFF2-40B4-BE49-F238E27FC236}">
                <a16:creationId xmlns:a16="http://schemas.microsoft.com/office/drawing/2014/main" id="{551D2A3A-9C54-442E-9D1A-DA0469D1C507}"/>
              </a:ext>
            </a:extLst>
          </p:cNvPr>
          <p:cNvSpPr/>
          <p:nvPr/>
        </p:nvSpPr>
        <p:spPr>
          <a:xfrm>
            <a:off x="3467231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an 33">
            <a:extLst>
              <a:ext uri="{FF2B5EF4-FFF2-40B4-BE49-F238E27FC236}">
                <a16:creationId xmlns:a16="http://schemas.microsoft.com/office/drawing/2014/main" id="{7E28B5CF-198D-40A7-B73C-08FDE694AACF}"/>
              </a:ext>
            </a:extLst>
          </p:cNvPr>
          <p:cNvSpPr/>
          <p:nvPr/>
        </p:nvSpPr>
        <p:spPr>
          <a:xfrm>
            <a:off x="4101725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an 33">
            <a:extLst>
              <a:ext uri="{FF2B5EF4-FFF2-40B4-BE49-F238E27FC236}">
                <a16:creationId xmlns:a16="http://schemas.microsoft.com/office/drawing/2014/main" id="{1F09E7CC-A0C3-4DC8-8608-FEE0D2EF1D10}"/>
              </a:ext>
            </a:extLst>
          </p:cNvPr>
          <p:cNvSpPr/>
          <p:nvPr/>
        </p:nvSpPr>
        <p:spPr>
          <a:xfrm>
            <a:off x="4316763" y="2853712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71F99A0-3F06-43AD-8A26-3E7A2E4DC2E2}"/>
              </a:ext>
            </a:extLst>
          </p:cNvPr>
          <p:cNvSpPr/>
          <p:nvPr/>
        </p:nvSpPr>
        <p:spPr>
          <a:xfrm>
            <a:off x="3373454" y="2776147"/>
            <a:ext cx="1053340" cy="3352793"/>
          </a:xfrm>
          <a:prstGeom prst="roundRect">
            <a:avLst/>
          </a:prstGeom>
          <a:noFill/>
          <a:ln w="28575">
            <a:solidFill>
              <a:srgbClr val="B40C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Can 33">
            <a:extLst>
              <a:ext uri="{FF2B5EF4-FFF2-40B4-BE49-F238E27FC236}">
                <a16:creationId xmlns:a16="http://schemas.microsoft.com/office/drawing/2014/main" id="{E9593EC3-6412-49EC-8AC9-35285F065BBE}"/>
              </a:ext>
            </a:extLst>
          </p:cNvPr>
          <p:cNvSpPr/>
          <p:nvPr/>
        </p:nvSpPr>
        <p:spPr>
          <a:xfrm>
            <a:off x="3892475" y="491192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an 33">
            <a:extLst>
              <a:ext uri="{FF2B5EF4-FFF2-40B4-BE49-F238E27FC236}">
                <a16:creationId xmlns:a16="http://schemas.microsoft.com/office/drawing/2014/main" id="{65774D72-B6C7-4180-A574-26FA939D3299}"/>
              </a:ext>
            </a:extLst>
          </p:cNvPr>
          <p:cNvSpPr/>
          <p:nvPr/>
        </p:nvSpPr>
        <p:spPr>
          <a:xfrm>
            <a:off x="3685835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an 33">
            <a:extLst>
              <a:ext uri="{FF2B5EF4-FFF2-40B4-BE49-F238E27FC236}">
                <a16:creationId xmlns:a16="http://schemas.microsoft.com/office/drawing/2014/main" id="{D5FF9E27-AE9E-4DED-84FB-2C3F8ED799A0}"/>
              </a:ext>
            </a:extLst>
          </p:cNvPr>
          <p:cNvSpPr/>
          <p:nvPr/>
        </p:nvSpPr>
        <p:spPr>
          <a:xfrm>
            <a:off x="347301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an 33">
            <a:extLst>
              <a:ext uri="{FF2B5EF4-FFF2-40B4-BE49-F238E27FC236}">
                <a16:creationId xmlns:a16="http://schemas.microsoft.com/office/drawing/2014/main" id="{A4D85B2E-E095-4E3F-925C-3525490B4FC9}"/>
              </a:ext>
            </a:extLst>
          </p:cNvPr>
          <p:cNvSpPr/>
          <p:nvPr/>
        </p:nvSpPr>
        <p:spPr>
          <a:xfrm>
            <a:off x="4107513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an 33">
            <a:extLst>
              <a:ext uri="{FF2B5EF4-FFF2-40B4-BE49-F238E27FC236}">
                <a16:creationId xmlns:a16="http://schemas.microsoft.com/office/drawing/2014/main" id="{0AC23DA1-4F75-4A90-80B8-D8E6B613ABBB}"/>
              </a:ext>
            </a:extLst>
          </p:cNvPr>
          <p:cNvSpPr/>
          <p:nvPr/>
        </p:nvSpPr>
        <p:spPr>
          <a:xfrm>
            <a:off x="4322551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an 33">
            <a:extLst>
              <a:ext uri="{FF2B5EF4-FFF2-40B4-BE49-F238E27FC236}">
                <a16:creationId xmlns:a16="http://schemas.microsoft.com/office/drawing/2014/main" id="{C9934856-9BE7-4011-93CF-536EB3A872E2}"/>
              </a:ext>
            </a:extLst>
          </p:cNvPr>
          <p:cNvSpPr/>
          <p:nvPr/>
        </p:nvSpPr>
        <p:spPr>
          <a:xfrm>
            <a:off x="4537589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an 33">
            <a:extLst>
              <a:ext uri="{FF2B5EF4-FFF2-40B4-BE49-F238E27FC236}">
                <a16:creationId xmlns:a16="http://schemas.microsoft.com/office/drawing/2014/main" id="{76B3775C-800A-4ADA-9EF7-F515F35C1347}"/>
              </a:ext>
            </a:extLst>
          </p:cNvPr>
          <p:cNvSpPr/>
          <p:nvPr/>
        </p:nvSpPr>
        <p:spPr>
          <a:xfrm>
            <a:off x="4752627" y="4911303"/>
            <a:ext cx="45719" cy="1152298"/>
          </a:xfrm>
          <a:prstGeom prst="ca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8715415-7578-4013-A624-051C8E04E458}"/>
              </a:ext>
            </a:extLst>
          </p:cNvPr>
          <p:cNvCxnSpPr/>
          <p:nvPr/>
        </p:nvCxnSpPr>
        <p:spPr>
          <a:xfrm flipH="1" flipV="1">
            <a:off x="2931309" y="4026300"/>
            <a:ext cx="381000" cy="64585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78E061D-18C4-4C1A-B240-9B4193AFE286}"/>
              </a:ext>
            </a:extLst>
          </p:cNvPr>
          <p:cNvGrpSpPr/>
          <p:nvPr/>
        </p:nvGrpSpPr>
        <p:grpSpPr>
          <a:xfrm>
            <a:off x="2394689" y="3072917"/>
            <a:ext cx="503059" cy="1328054"/>
            <a:chOff x="2394689" y="3072917"/>
            <a:chExt cx="503059" cy="132805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0182837-723B-485C-95CA-A8E60299B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439619" y="3151843"/>
              <a:ext cx="401802" cy="1171968"/>
            </a:xfrm>
            <a:prstGeom prst="rect">
              <a:avLst/>
            </a:prstGeom>
          </p:spPr>
        </p:pic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674D762F-027A-4D4E-AF22-B663ADF24924}"/>
                </a:ext>
              </a:extLst>
            </p:cNvPr>
            <p:cNvSpPr/>
            <p:nvPr/>
          </p:nvSpPr>
          <p:spPr>
            <a:xfrm>
              <a:off x="2394689" y="3072917"/>
              <a:ext cx="503059" cy="1328054"/>
            </a:xfrm>
            <a:prstGeom prst="roundRect">
              <a:avLst/>
            </a:prstGeom>
            <a:noFill/>
            <a:ln w="28575">
              <a:solidFill>
                <a:srgbClr val="B40C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7D83DBD-11DB-4ECE-A86A-F415F2423F70}"/>
              </a:ext>
            </a:extLst>
          </p:cNvPr>
          <p:cNvSpPr/>
          <p:nvPr/>
        </p:nvSpPr>
        <p:spPr>
          <a:xfrm>
            <a:off x="5650217" y="3341023"/>
            <a:ext cx="1339895" cy="2722572"/>
          </a:xfrm>
          <a:prstGeom prst="roundRect">
            <a:avLst>
              <a:gd name="adj" fmla="val 15808"/>
            </a:avLst>
          </a:prstGeom>
          <a:solidFill>
            <a:schemeClr val="bg1"/>
          </a:solidFill>
          <a:ln w="28575">
            <a:solidFill>
              <a:srgbClr val="B40C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dirty="0">
              <a:solidFill>
                <a:schemeClr val="tx1"/>
              </a:solidFill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0609968-036B-44EA-9B5E-FDE19B399320}"/>
              </a:ext>
            </a:extLst>
          </p:cNvPr>
          <p:cNvSpPr/>
          <p:nvPr/>
        </p:nvSpPr>
        <p:spPr>
          <a:xfrm>
            <a:off x="5924544" y="335787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35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9F9AE4A-A11A-4BEC-942F-E788804EC6EB}"/>
              </a:ext>
            </a:extLst>
          </p:cNvPr>
          <p:cNvSpPr/>
          <p:nvPr/>
        </p:nvSpPr>
        <p:spPr>
          <a:xfrm>
            <a:off x="5673142" y="3868556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358D2CC-F396-4560-BB7A-679F36F672B2}"/>
              </a:ext>
            </a:extLst>
          </p:cNvPr>
          <p:cNvSpPr/>
          <p:nvPr/>
        </p:nvSpPr>
        <p:spPr>
          <a:xfrm>
            <a:off x="6239806" y="4220716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7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6E1EBC2-7334-4619-B7F8-DDABC2AEAE75}"/>
              </a:ext>
            </a:extLst>
          </p:cNvPr>
          <p:cNvCxnSpPr/>
          <p:nvPr/>
        </p:nvCxnSpPr>
        <p:spPr>
          <a:xfrm>
            <a:off x="5787380" y="5051713"/>
            <a:ext cx="10655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58">
            <a:extLst>
              <a:ext uri="{FF2B5EF4-FFF2-40B4-BE49-F238E27FC236}">
                <a16:creationId xmlns:a16="http://schemas.microsoft.com/office/drawing/2014/main" id="{9245C758-0B0E-4B2D-906A-E799846875CD}"/>
              </a:ext>
            </a:extLst>
          </p:cNvPr>
          <p:cNvSpPr/>
          <p:nvPr/>
        </p:nvSpPr>
        <p:spPr>
          <a:xfrm>
            <a:off x="6245666" y="507774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2364D416-ECE2-4648-BC80-148BDB3AAD76}"/>
              </a:ext>
            </a:extLst>
          </p:cNvPr>
          <p:cNvSpPr/>
          <p:nvPr/>
        </p:nvSpPr>
        <p:spPr>
          <a:xfrm>
            <a:off x="5912434" y="5072439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AD5452-BC82-499F-96AE-036D80E96035}"/>
              </a:ext>
            </a:extLst>
          </p:cNvPr>
          <p:cNvSpPr txBox="1"/>
          <p:nvPr/>
        </p:nvSpPr>
        <p:spPr>
          <a:xfrm>
            <a:off x="7252329" y="3352531"/>
            <a:ext cx="35875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5 cộng 7 bằng 12, viết 2 nhớ 1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3 thêm 1 bằng 4, viết 4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79A95805-FFB4-458B-B079-1A0565445221}"/>
              </a:ext>
            </a:extLst>
          </p:cNvPr>
          <p:cNvSpPr/>
          <p:nvPr/>
        </p:nvSpPr>
        <p:spPr>
          <a:xfrm>
            <a:off x="7829426" y="5321607"/>
            <a:ext cx="2400300" cy="635000"/>
          </a:xfrm>
          <a:prstGeom prst="roundRect">
            <a:avLst>
              <a:gd name="adj" fmla="val 42000"/>
            </a:avLst>
          </a:prstGeom>
          <a:solidFill>
            <a:schemeClr val="bg1"/>
          </a:solidFill>
          <a:ln w="28575"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35 + 7 = </a:t>
            </a:r>
            <a:r>
              <a:rPr lang="vi-VN" sz="2800" dirty="0">
                <a:solidFill>
                  <a:srgbClr val="FF0000"/>
                </a:solidFill>
              </a:rPr>
              <a:t>42</a:t>
            </a:r>
            <a:endParaRPr lang="vi-VN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250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  <p:bldP spid="31" grpId="0" animBg="1"/>
      <p:bldP spid="32" grpId="0" animBg="1"/>
      <p:bldP spid="33" grpId="0" animBg="1"/>
      <p:bldP spid="34" grpId="0" animBg="1"/>
      <p:bldP spid="2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3" grpId="0" animBg="1"/>
      <p:bldP spid="50" grpId="0"/>
      <p:bldP spid="55" grpId="0"/>
      <p:bldP spid="56" grpId="0"/>
      <p:bldP spid="59" grpId="0"/>
      <p:bldP spid="60" grpId="0"/>
      <p:bldP spid="62" grpId="0" uiExpand="1" build="p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6032970C-D49E-47C6-91E3-9BDE4D11870B}"/>
              </a:ext>
            </a:extLst>
          </p:cNvPr>
          <p:cNvGrpSpPr/>
          <p:nvPr/>
        </p:nvGrpSpPr>
        <p:grpSpPr>
          <a:xfrm>
            <a:off x="2478156" y="1316462"/>
            <a:ext cx="8229600" cy="2199588"/>
            <a:chOff x="2478157" y="1382506"/>
            <a:chExt cx="8229600" cy="2199588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69A62C18-093E-413E-BA30-F407A2A5C89C}"/>
                </a:ext>
              </a:extLst>
            </p:cNvPr>
            <p:cNvSpPr/>
            <p:nvPr/>
          </p:nvSpPr>
          <p:spPr>
            <a:xfrm>
              <a:off x="2478157" y="1382506"/>
              <a:ext cx="8229600" cy="2199588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F6D84D8-E2AC-4C90-87B5-9C5B865C688A}"/>
                </a:ext>
              </a:extLst>
            </p:cNvPr>
            <p:cNvGrpSpPr/>
            <p:nvPr/>
          </p:nvGrpSpPr>
          <p:grpSpPr>
            <a:xfrm>
              <a:off x="2633967" y="1421167"/>
              <a:ext cx="837249" cy="1312215"/>
              <a:chOff x="2567706" y="1602691"/>
              <a:chExt cx="837249" cy="1312215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F117B46-2951-45B4-9DB5-963EA13D4494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28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3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A6292EF-4B4D-4CA5-8D7D-DFAB3B07B994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24AA7139-63C5-47BB-A405-5E3C93E3CA3B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5A41A14-17A4-45F7-ACA4-956FCC8FDF2C}"/>
                </a:ext>
              </a:extLst>
            </p:cNvPr>
            <p:cNvGrpSpPr/>
            <p:nvPr/>
          </p:nvGrpSpPr>
          <p:grpSpPr>
            <a:xfrm>
              <a:off x="4853706" y="1421167"/>
              <a:ext cx="837249" cy="1312215"/>
              <a:chOff x="2567706" y="1602691"/>
              <a:chExt cx="837249" cy="1312215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0265C56-C234-4805-81FD-3E4754774780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78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9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8C6FEDF-4EAD-4B4A-86D5-15DE5708B8FB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A19DAD6-0C95-4527-A601-AB9925063E1E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FA70FFB-74E6-4C42-8EB3-B15F8B3B9962}"/>
                </a:ext>
              </a:extLst>
            </p:cNvPr>
            <p:cNvGrpSpPr/>
            <p:nvPr/>
          </p:nvGrpSpPr>
          <p:grpSpPr>
            <a:xfrm>
              <a:off x="7073445" y="1421167"/>
              <a:ext cx="837249" cy="1312215"/>
              <a:chOff x="2567706" y="1602691"/>
              <a:chExt cx="837249" cy="1312215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D088B89-B45F-449C-97F6-36B15299D052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57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1AACB7A-E87F-4D3D-A4DD-CD1329532BE9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EB9179B9-EB76-4614-85B7-AE9A13864B4C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82FB160-1520-4F62-AF71-EB27814C6108}"/>
                </a:ext>
              </a:extLst>
            </p:cNvPr>
            <p:cNvGrpSpPr/>
            <p:nvPr/>
          </p:nvGrpSpPr>
          <p:grpSpPr>
            <a:xfrm>
              <a:off x="9293184" y="1421167"/>
              <a:ext cx="837249" cy="1312215"/>
              <a:chOff x="2567706" y="1602691"/>
              <a:chExt cx="837249" cy="131221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3004871-ADAB-4D0A-B01B-7A703509E64B}"/>
                  </a:ext>
                </a:extLst>
              </p:cNvPr>
              <p:cNvSpPr txBox="1"/>
              <p:nvPr/>
            </p:nvSpPr>
            <p:spPr>
              <a:xfrm>
                <a:off x="2819538" y="1602691"/>
                <a:ext cx="585417" cy="130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dirty="0"/>
                  <a:t>13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800" dirty="0"/>
                  <a:t>  7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0C2090E-4BDA-47B4-B9AD-889FC4C7F463}"/>
                  </a:ext>
                </a:extLst>
              </p:cNvPr>
              <p:cNvSpPr txBox="1"/>
              <p:nvPr/>
            </p:nvSpPr>
            <p:spPr>
              <a:xfrm>
                <a:off x="2567706" y="2070422"/>
                <a:ext cx="39466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800" dirty="0"/>
                  <a:t>+</a:t>
                </a:r>
              </a:p>
            </p:txBody>
          </p: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D3832187-C08B-428E-8263-9ABA2EBB352A}"/>
                  </a:ext>
                </a:extLst>
              </p:cNvPr>
              <p:cNvCxnSpPr/>
              <p:nvPr/>
            </p:nvCxnSpPr>
            <p:spPr>
              <a:xfrm>
                <a:off x="2658969" y="2914906"/>
                <a:ext cx="74598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464997"/>
            <a:ext cx="885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F372A6-1080-445D-9FE0-E8E41412EEC5}"/>
              </a:ext>
            </a:extLst>
          </p:cNvPr>
          <p:cNvSpPr txBox="1"/>
          <p:nvPr/>
        </p:nvSpPr>
        <p:spPr>
          <a:xfrm>
            <a:off x="2831296" y="27319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119B56-D0C0-4349-A4B1-78FB22A64B90}"/>
              </a:ext>
            </a:extLst>
          </p:cNvPr>
          <p:cNvSpPr txBox="1"/>
          <p:nvPr/>
        </p:nvSpPr>
        <p:spPr>
          <a:xfrm>
            <a:off x="5051035" y="27319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87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D67F4E-2553-40ED-A5A0-549C4746691F}"/>
              </a:ext>
            </a:extLst>
          </p:cNvPr>
          <p:cNvSpPr txBox="1"/>
          <p:nvPr/>
        </p:nvSpPr>
        <p:spPr>
          <a:xfrm>
            <a:off x="7270774" y="273193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3A9A5F-1858-4E43-B9CA-2DE49C93E671}"/>
              </a:ext>
            </a:extLst>
          </p:cNvPr>
          <p:cNvSpPr txBox="1"/>
          <p:nvPr/>
        </p:nvSpPr>
        <p:spPr>
          <a:xfrm>
            <a:off x="9490513" y="273193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3BAEC0A-728B-419B-A246-319DBEA0C483}"/>
              </a:ext>
            </a:extLst>
          </p:cNvPr>
          <p:cNvSpPr/>
          <p:nvPr/>
        </p:nvSpPr>
        <p:spPr>
          <a:xfrm>
            <a:off x="964574" y="3541008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0F0ABB0-25E4-4BBE-93D8-144A8848751B}"/>
              </a:ext>
            </a:extLst>
          </p:cNvPr>
          <p:cNvSpPr txBox="1"/>
          <p:nvPr/>
        </p:nvSpPr>
        <p:spPr>
          <a:xfrm>
            <a:off x="1401896" y="3541008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824226" y="3918823"/>
            <a:ext cx="7425291" cy="658838"/>
            <a:chOff x="1824226" y="3918823"/>
            <a:chExt cx="7425291" cy="65883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1824226" y="3918826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+ 6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01137" y="3918825"/>
              <a:ext cx="1293944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 +  8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5978048" y="3918824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 + 2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054959" y="3918823"/>
              <a:ext cx="1194558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 + 9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3E843FC-FEA4-4920-8794-1CECC53A473E}"/>
              </a:ext>
            </a:extLst>
          </p:cNvPr>
          <p:cNvGrpSpPr/>
          <p:nvPr/>
        </p:nvGrpSpPr>
        <p:grpSpPr>
          <a:xfrm>
            <a:off x="1923773" y="4421466"/>
            <a:ext cx="837249" cy="1312215"/>
            <a:chOff x="1933616" y="4498692"/>
            <a:chExt cx="837249" cy="131221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E65129B-7FEC-4771-B773-D3E5118FE09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6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4DC7A6D-6497-4FE4-B801-7754E0F6918C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DFD27662-6378-4712-B559-0D2EE662313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A02F537-5E9B-46DC-911D-421C03342FCC}"/>
              </a:ext>
            </a:extLst>
          </p:cNvPr>
          <p:cNvGrpSpPr/>
          <p:nvPr/>
        </p:nvGrpSpPr>
        <p:grpSpPr>
          <a:xfrm>
            <a:off x="4006614" y="4414416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40353F3-38CA-4884-9797-06D513575702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47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35A991A-FFBC-42F3-98CE-8F28E3A7C04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C584229-F2D6-4872-AB0F-DC3FB94C39D3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9A6198-D524-4C61-9234-A00361B44319}"/>
              </a:ext>
            </a:extLst>
          </p:cNvPr>
          <p:cNvGrpSpPr/>
          <p:nvPr/>
        </p:nvGrpSpPr>
        <p:grpSpPr>
          <a:xfrm>
            <a:off x="6089455" y="4421466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3282818-12AA-478C-9B89-8B8DD0C7A5B5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89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C24C73D-AC53-44BB-9FAB-CD6648DFD8A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7B6C13E-3AF8-43C7-A61E-986C274A911B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527694-7480-44EE-AE97-C1D6990897F3}"/>
              </a:ext>
            </a:extLst>
          </p:cNvPr>
          <p:cNvGrpSpPr/>
          <p:nvPr/>
        </p:nvGrpSpPr>
        <p:grpSpPr>
          <a:xfrm>
            <a:off x="8172296" y="4414416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57DFEC3-50A3-46C7-BF5A-F53F39D24C7E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63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  9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21C8703-564D-4DB9-AA09-A54703CFFA95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3BE1E78-BF51-4A44-BC01-941E522216B9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355D2EB-2B08-4837-B688-548526876E80}"/>
              </a:ext>
            </a:extLst>
          </p:cNvPr>
          <p:cNvSpPr txBox="1"/>
          <p:nvPr/>
        </p:nvSpPr>
        <p:spPr>
          <a:xfrm>
            <a:off x="2121103" y="576255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F765C4E-0F2E-4917-AAE0-BA3781C943E6}"/>
              </a:ext>
            </a:extLst>
          </p:cNvPr>
          <p:cNvSpPr txBox="1"/>
          <p:nvPr/>
        </p:nvSpPr>
        <p:spPr>
          <a:xfrm>
            <a:off x="4203944" y="573168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5DA11E0-6AD8-4C03-A91D-0F76329DA32F}"/>
              </a:ext>
            </a:extLst>
          </p:cNvPr>
          <p:cNvSpPr txBox="1"/>
          <p:nvPr/>
        </p:nvSpPr>
        <p:spPr>
          <a:xfrm>
            <a:off x="6286785" y="576255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91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D5B7C1E-F19F-43F4-969D-2659B2DD78FA}"/>
              </a:ext>
            </a:extLst>
          </p:cNvPr>
          <p:cNvSpPr txBox="1"/>
          <p:nvPr/>
        </p:nvSpPr>
        <p:spPr>
          <a:xfrm>
            <a:off x="8369626" y="576255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9" grpId="0"/>
      <p:bldP spid="10" grpId="0"/>
      <p:bldP spid="11" grpId="0"/>
      <p:bldP spid="12" grpId="0"/>
      <p:bldP spid="33" grpId="0" animBg="1"/>
      <p:bldP spid="34" grpId="0"/>
      <p:bldP spid="57" grpId="0"/>
      <p:bldP spid="58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974183" y="13633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11738" y="1363397"/>
            <a:ext cx="3987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Mỗi chum đựng số lít nước là kết quả của phép tính ghi trên chum. Hỏi chum nào đựng nhiều nước nhất?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7A61E9-401A-4545-9F25-DF26DF3945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1650"/>
          <a:stretch/>
        </p:blipFill>
        <p:spPr>
          <a:xfrm>
            <a:off x="5877109" y="301797"/>
            <a:ext cx="4943554" cy="32010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520034-BFFB-4E48-8B4C-2C79F01902B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8760" r="66128" b="23202"/>
          <a:stretch/>
        </p:blipFill>
        <p:spPr>
          <a:xfrm>
            <a:off x="1699869" y="3000215"/>
            <a:ext cx="1274943" cy="1686085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D5561E30-5BFF-4763-848C-C7F6359A2E8F}"/>
              </a:ext>
            </a:extLst>
          </p:cNvPr>
          <p:cNvSpPr/>
          <p:nvPr/>
        </p:nvSpPr>
        <p:spPr>
          <a:xfrm>
            <a:off x="1195345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59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830F96F-A1D6-41A5-8EFB-4E2B08B78942}"/>
              </a:ext>
            </a:extLst>
          </p:cNvPr>
          <p:cNvSpPr txBox="1"/>
          <p:nvPr/>
        </p:nvSpPr>
        <p:spPr>
          <a:xfrm>
            <a:off x="2804142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68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EDF4C23F-BB2F-425C-8B81-7CC1A0F120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5203" t="1738" r="30925" b="22979"/>
          <a:stretch/>
        </p:blipFill>
        <p:spPr>
          <a:xfrm>
            <a:off x="4775337" y="2791965"/>
            <a:ext cx="1274943" cy="1865647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42D1968C-C485-4972-A99C-6196D5FE4CC7}"/>
              </a:ext>
            </a:extLst>
          </p:cNvPr>
          <p:cNvSpPr/>
          <p:nvPr/>
        </p:nvSpPr>
        <p:spPr>
          <a:xfrm>
            <a:off x="4270813" y="4612857"/>
            <a:ext cx="2558714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61</a:t>
            </a:r>
            <a:r>
              <a:rPr lang="vi-VN" sz="2800" i="1" dirty="0"/>
              <a:t>l + 9l </a:t>
            </a:r>
            <a:r>
              <a:rPr lang="vi-VN" sz="2800" dirty="0"/>
              <a:t>= 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812AEDA-E284-4E25-804F-A24C4DADB5C2}"/>
              </a:ext>
            </a:extLst>
          </p:cNvPr>
          <p:cNvSpPr txBox="1"/>
          <p:nvPr/>
        </p:nvSpPr>
        <p:spPr>
          <a:xfrm>
            <a:off x="5879610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70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6A6E9D7F-01B8-4976-8537-854B70837CB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8839" t="7246" r="1298" b="24716"/>
          <a:stretch/>
        </p:blipFill>
        <p:spPr>
          <a:xfrm>
            <a:off x="8086725" y="3000215"/>
            <a:ext cx="1124047" cy="1686085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0CBF2176-3329-4FCE-A421-86F55A6E9A11}"/>
              </a:ext>
            </a:extLst>
          </p:cNvPr>
          <p:cNvSpPr/>
          <p:nvPr/>
        </p:nvSpPr>
        <p:spPr>
          <a:xfrm>
            <a:off x="7407197" y="4612857"/>
            <a:ext cx="2459328" cy="66909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57</a:t>
            </a:r>
            <a:r>
              <a:rPr lang="vi-VN" sz="2800" i="1" dirty="0"/>
              <a:t>l + 4l </a:t>
            </a:r>
            <a:r>
              <a:rPr lang="vi-VN" sz="2800" dirty="0"/>
              <a:t>=       </a:t>
            </a:r>
            <a:r>
              <a:rPr lang="vi-VN" sz="2800" i="1" dirty="0"/>
              <a:t> </a:t>
            </a:r>
            <a:endParaRPr lang="vi-VN" sz="2800" dirty="0">
              <a:latin typeface="Corbel" panose="020B0503020204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26C709C-8F38-4F6E-8C74-1084D7B8D828}"/>
              </a:ext>
            </a:extLst>
          </p:cNvPr>
          <p:cNvSpPr txBox="1"/>
          <p:nvPr/>
        </p:nvSpPr>
        <p:spPr>
          <a:xfrm>
            <a:off x="9015994" y="4697176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61</a:t>
            </a:r>
            <a:r>
              <a:rPr lang="vi-VN" sz="3200" b="1" i="1" dirty="0">
                <a:solidFill>
                  <a:srgbClr val="FF0000"/>
                </a:solidFill>
              </a:rPr>
              <a:t>l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ECE2CB15-12E1-442F-97B5-958F6AE177ED}"/>
              </a:ext>
            </a:extLst>
          </p:cNvPr>
          <p:cNvSpPr/>
          <p:nvPr/>
        </p:nvSpPr>
        <p:spPr>
          <a:xfrm>
            <a:off x="1572687" y="5593116"/>
            <a:ext cx="1103095" cy="4064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C26559F-49DE-40DD-A16A-46868294C6F9}"/>
              </a:ext>
            </a:extLst>
          </p:cNvPr>
          <p:cNvSpPr txBox="1"/>
          <p:nvPr/>
        </p:nvSpPr>
        <p:spPr>
          <a:xfrm>
            <a:off x="2804142" y="5534706"/>
            <a:ext cx="7631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>
                <a:solidFill>
                  <a:srgbClr val="FF0000"/>
                </a:solidFill>
              </a:rPr>
              <a:t>Vậy chum B đựng nhiều nước nhất.</a:t>
            </a:r>
          </a:p>
        </p:txBody>
      </p:sp>
    </p:spTree>
    <p:extLst>
      <p:ext uri="{BB962C8B-B14F-4D97-AF65-F5344CB8AC3E}">
        <p14:creationId xmlns:p14="http://schemas.microsoft.com/office/powerpoint/2010/main" val="128847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1" grpId="0" animBg="1"/>
      <p:bldP spid="62" grpId="0"/>
      <p:bldP spid="64" grpId="0" animBg="1"/>
      <p:bldP spid="65" grpId="0"/>
      <p:bldP spid="67" grpId="0" animBg="1"/>
      <p:bldP spid="68" grpId="0"/>
      <p:bldP spid="6" grpId="0" animBg="1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122D62D-D58E-41FD-90B8-EF4CCDFE92CA}"/>
              </a:ext>
            </a:extLst>
          </p:cNvPr>
          <p:cNvGrpSpPr/>
          <p:nvPr/>
        </p:nvGrpSpPr>
        <p:grpSpPr>
          <a:xfrm>
            <a:off x="923510" y="569843"/>
            <a:ext cx="10310547" cy="1781471"/>
            <a:chOff x="2643808" y="569843"/>
            <a:chExt cx="6904383" cy="1152939"/>
          </a:xfrm>
        </p:grpSpPr>
        <p:sp>
          <p:nvSpPr>
            <p:cNvPr id="2" name="Ribbon: Curved and Tilted Up 1">
              <a:extLst>
                <a:ext uri="{FF2B5EF4-FFF2-40B4-BE49-F238E27FC236}">
                  <a16:creationId xmlns:a16="http://schemas.microsoft.com/office/drawing/2014/main" id="{906F6539-CE92-4D21-83FA-AB281DCA4347}"/>
                </a:ext>
              </a:extLst>
            </p:cNvPr>
            <p:cNvSpPr/>
            <p:nvPr/>
          </p:nvSpPr>
          <p:spPr>
            <a:xfrm>
              <a:off x="2643808" y="569843"/>
              <a:ext cx="6904383" cy="1152939"/>
            </a:xfrm>
            <a:prstGeom prst="ellipseRibbon2">
              <a:avLst>
                <a:gd name="adj1" fmla="val 27299"/>
                <a:gd name="adj2" fmla="val 54607"/>
                <a:gd name="adj3" fmla="val 5603"/>
              </a:avLst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99BEDEA-F438-4597-B932-10090FAAAB99}"/>
                </a:ext>
              </a:extLst>
            </p:cNvPr>
            <p:cNvSpPr txBox="1"/>
            <p:nvPr/>
          </p:nvSpPr>
          <p:spPr>
            <a:xfrm>
              <a:off x="3958327" y="801147"/>
              <a:ext cx="4275343" cy="497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en-US" sz="44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Vận</a:t>
              </a:r>
              <a:r>
                <a:rPr lang="en-US" sz="44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dụng</a:t>
              </a:r>
              <a:r>
                <a:rPr lang="en-US" sz="44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, </a:t>
              </a:r>
              <a:r>
                <a:rPr lang="en-US" sz="44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trải</a:t>
              </a:r>
              <a:r>
                <a:rPr lang="en-US" sz="4400" b="1" dirty="0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400" b="1" dirty="0" err="1">
                  <a:solidFill>
                    <a:srgbClr val="FF0000"/>
                  </a:solidFill>
                  <a:latin typeface="Arial-SGK-TV" pitchFamily="2" charset="0"/>
                  <a:cs typeface="Arial-SGK-TV" pitchFamily="2" charset="0"/>
                </a:rPr>
                <a:t>nghiệm</a:t>
              </a:r>
              <a:endPara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D2D0AFB-4919-454D-B7F9-203D617D863F}"/>
              </a:ext>
            </a:extLst>
          </p:cNvPr>
          <p:cNvGrpSpPr/>
          <p:nvPr/>
        </p:nvGrpSpPr>
        <p:grpSpPr>
          <a:xfrm>
            <a:off x="874643" y="2054087"/>
            <a:ext cx="10257183" cy="4068417"/>
            <a:chOff x="874643" y="2054087"/>
            <a:chExt cx="10257183" cy="406841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CC8F626-B7D4-4173-A45E-4D0E5559532C}"/>
                </a:ext>
              </a:extLst>
            </p:cNvPr>
            <p:cNvSpPr txBox="1"/>
            <p:nvPr/>
          </p:nvSpPr>
          <p:spPr>
            <a:xfrm>
              <a:off x="1451701" y="2948325"/>
              <a:ext cx="9254159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en-US" sz="4000" dirty="0" err="1" smtClean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Khi</a:t>
              </a:r>
              <a:r>
                <a:rPr lang="en-US" sz="4000" dirty="0" smtClean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000" dirty="0" err="1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thực</a:t>
              </a:r>
              <a:r>
                <a:rPr lang="en-US" sz="4000" dirty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000" dirty="0" err="1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hiện</a:t>
              </a:r>
              <a:r>
                <a:rPr lang="en-US" sz="4000" dirty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000" dirty="0" err="1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phép</a:t>
              </a:r>
              <a:r>
                <a:rPr lang="en-US" sz="4000" dirty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000" dirty="0" err="1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cộng</a:t>
              </a:r>
              <a:r>
                <a:rPr lang="en-US" sz="4000" dirty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000" dirty="0" err="1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4000" dirty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000" dirty="0" err="1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nhớ</a:t>
              </a:r>
              <a:r>
                <a:rPr lang="en-US" sz="4000" dirty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000" dirty="0" err="1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số</a:t>
              </a:r>
              <a:r>
                <a:rPr lang="en-US" sz="4000" dirty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000" dirty="0" err="1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4000" dirty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 2 CS </a:t>
              </a:r>
              <a:r>
                <a:rPr lang="en-US" sz="4000" dirty="0" err="1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với</a:t>
              </a:r>
              <a:r>
                <a:rPr lang="en-US" sz="4000" dirty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000" dirty="0" err="1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số</a:t>
              </a:r>
              <a:r>
                <a:rPr lang="en-US" sz="4000" dirty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000" dirty="0" err="1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có</a:t>
              </a:r>
              <a:r>
                <a:rPr lang="en-US" sz="4000" dirty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 1 CS, </a:t>
              </a:r>
              <a:r>
                <a:rPr lang="en-US" sz="4000" dirty="0" err="1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em</a:t>
              </a:r>
              <a:r>
                <a:rPr lang="en-US" sz="4000" dirty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000" dirty="0" err="1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cần</a:t>
              </a:r>
              <a:r>
                <a:rPr lang="en-US" sz="4000" dirty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000" dirty="0" err="1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lưu</a:t>
              </a:r>
              <a:r>
                <a:rPr lang="en-US" sz="4000" dirty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 ý </a:t>
              </a:r>
              <a:r>
                <a:rPr lang="en-US" sz="4000" dirty="0" err="1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gì</a:t>
              </a:r>
              <a:r>
                <a:rPr lang="en-US" sz="4000" dirty="0" smtClean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?</a:t>
              </a:r>
            </a:p>
            <a:p>
              <a:pPr marL="285750" indent="-285750">
                <a:buFontTx/>
                <a:buChar char="-"/>
              </a:pPr>
              <a:r>
                <a:rPr lang="en-US" sz="4000" dirty="0" err="1" smtClean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Dặn</a:t>
              </a:r>
              <a:r>
                <a:rPr lang="en-US" sz="4000" dirty="0" smtClean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000" dirty="0" err="1" smtClean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dò</a:t>
              </a:r>
              <a:r>
                <a:rPr lang="en-US" sz="4000" dirty="0" smtClean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000" dirty="0" err="1" smtClean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chuẩn</a:t>
              </a:r>
              <a:r>
                <a:rPr lang="en-US" sz="4000" dirty="0" smtClean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000" dirty="0" err="1" smtClean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bị</a:t>
              </a:r>
              <a:r>
                <a:rPr lang="en-US" sz="4000" dirty="0" smtClean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000" dirty="0" err="1" smtClean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bài</a:t>
              </a:r>
              <a:r>
                <a:rPr lang="en-US" sz="4000" dirty="0" smtClean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 </a:t>
              </a:r>
              <a:r>
                <a:rPr lang="en-US" sz="4000" dirty="0" err="1" smtClean="0">
                  <a:solidFill>
                    <a:srgbClr val="00B0F0"/>
                  </a:solidFill>
                  <a:latin typeface="Arial-SGK-TV" pitchFamily="2" charset="0"/>
                  <a:cs typeface="Arial-SGK-TV" pitchFamily="2" charset="0"/>
                </a:rPr>
                <a:t>sau</a:t>
              </a:r>
              <a:endParaRPr lang="en-US" sz="4000" dirty="0">
                <a:solidFill>
                  <a:srgbClr val="00B0F0"/>
                </a:solidFill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030AFFB-D574-47A2-8F40-2363820F5DBF}"/>
                </a:ext>
              </a:extLst>
            </p:cNvPr>
            <p:cNvSpPr/>
            <p:nvPr/>
          </p:nvSpPr>
          <p:spPr>
            <a:xfrm>
              <a:off x="874643" y="2054087"/>
              <a:ext cx="10257183" cy="4068417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94643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319</Words>
  <Application>Microsoft Office PowerPoint</Application>
  <PresentationFormat>Widescreen</PresentationFormat>
  <Paragraphs>78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Arial</vt:lpstr>
      <vt:lpstr>Arial-SGK-TV</vt:lpstr>
      <vt:lpstr>Calibri</vt:lpstr>
      <vt:lpstr>Calibri Light</vt:lpstr>
      <vt:lpstr>Corbel</vt:lpstr>
      <vt:lpstr>等线</vt:lpstr>
      <vt:lpstr>Times New Roman</vt:lpstr>
      <vt:lpstr>UTM Cookies</vt:lpstr>
      <vt:lpstr>Office Theme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THUY LINH</cp:lastModifiedBy>
  <cp:revision>38</cp:revision>
  <dcterms:created xsi:type="dcterms:W3CDTF">2021-06-02T01:34:28Z</dcterms:created>
  <dcterms:modified xsi:type="dcterms:W3CDTF">2023-10-31T01:40:28Z</dcterms:modified>
</cp:coreProperties>
</file>