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4" r:id="rId3"/>
    <p:sldMasterId id="2147483710" r:id="rId4"/>
    <p:sldMasterId id="2147483712" r:id="rId5"/>
    <p:sldMasterId id="2147483724" r:id="rId6"/>
    <p:sldMasterId id="2147483736" r:id="rId7"/>
  </p:sldMasterIdLst>
  <p:notesMasterIdLst>
    <p:notesMasterId r:id="rId23"/>
  </p:notesMasterIdLst>
  <p:sldIdLst>
    <p:sldId id="290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6" r:id="rId16"/>
    <p:sldId id="276" r:id="rId17"/>
    <p:sldId id="280" r:id="rId18"/>
    <p:sldId id="292" r:id="rId19"/>
    <p:sldId id="281" r:id="rId20"/>
    <p:sldId id="282" r:id="rId21"/>
    <p:sldId id="29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486" autoAdjust="0"/>
  </p:normalViewPr>
  <p:slideViewPr>
    <p:cSldViewPr snapToGrid="0">
      <p:cViewPr varScale="1">
        <p:scale>
          <a:sx n="83" d="100"/>
          <a:sy n="83" d="100"/>
        </p:scale>
        <p:origin x="64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36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249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61C7F-BA56-40F7-B525-7948905FE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EE0A-9862-4A3F-8E42-7BF3D43336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864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61C7F-BA56-40F7-B525-7948905FE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EE0A-9862-4A3F-8E42-7BF3D43336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5061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61C7F-BA56-40F7-B525-7948905FE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EE0A-9862-4A3F-8E42-7BF3D43336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052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61C7F-BA56-40F7-B525-7948905FE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EE0A-9862-4A3F-8E42-7BF3D43336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908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61C7F-BA56-40F7-B525-7948905FE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EE0A-9862-4A3F-8E42-7BF3D43336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7812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61C7F-BA56-40F7-B525-7948905FE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EE0A-9862-4A3F-8E42-7BF3D43336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759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61C7F-BA56-40F7-B525-7948905FE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EE0A-9862-4A3F-8E42-7BF3D43336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0834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61C7F-BA56-40F7-B525-7948905FE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EE0A-9862-4A3F-8E42-7BF3D43336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379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61C7F-BA56-40F7-B525-7948905FE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EE0A-9862-4A3F-8E42-7BF3D43336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6817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61C7F-BA56-40F7-B525-7948905FE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EE0A-9862-4A3F-8E42-7BF3D43336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927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61C7F-BA56-40F7-B525-7948905FE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EE0A-9862-4A3F-8E42-7BF3D43336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472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73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61C7F-BA56-40F7-B525-7948905FEF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EE0A-9862-4A3F-8E42-7BF3D43336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77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microsoft.com/office/2007/relationships/hdphoto" Target="../media/hdphoto2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microsoft.com/office/2007/relationships/hdphoto" Target="../media/hdphoto21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2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microsoft.com/office/2007/relationships/hdphoto" Target="../media/hdphoto5.wdp"/><Relationship Id="rId19" Type="http://schemas.openxmlformats.org/officeDocument/2006/relationships/image" Target="../media/image7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9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6.wdp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13.png"/><Relationship Id="rId17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24.png"/><Relationship Id="rId20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microsoft.com/office/2007/relationships/hdphoto" Target="../media/hdphoto12.wdp"/><Relationship Id="rId5" Type="http://schemas.openxmlformats.org/officeDocument/2006/relationships/image" Target="../media/image20.png"/><Relationship Id="rId15" Type="http://schemas.microsoft.com/office/2007/relationships/hdphoto" Target="../media/hdphoto13.wdp"/><Relationship Id="rId10" Type="http://schemas.openxmlformats.org/officeDocument/2006/relationships/image" Target="../media/image22.png"/><Relationship Id="rId19" Type="http://schemas.microsoft.com/office/2007/relationships/hdphoto" Target="../media/hdphoto15.wdp"/><Relationship Id="rId4" Type="http://schemas.openxmlformats.org/officeDocument/2006/relationships/notesSlide" Target="../notesSlides/notesSlide2.xml"/><Relationship Id="rId9" Type="http://schemas.microsoft.com/office/2007/relationships/hdphoto" Target="../media/hdphoto11.wdp"/><Relationship Id="rId14" Type="http://schemas.openxmlformats.org/officeDocument/2006/relationships/image" Target="../media/image23.png"/><Relationship Id="rId2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10" Type="http://schemas.openxmlformats.org/officeDocument/2006/relationships/image" Target="../media/image26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6.wdp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28.png"/><Relationship Id="rId17" Type="http://schemas.microsoft.com/office/2007/relationships/hdphoto" Target="../media/hdphoto17.wdp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27.jpeg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microsoft.com/office/2007/relationships/hdphoto" Target="../media/hdphoto18.wdp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13.png"/><Relationship Id="rId2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11" Type="http://schemas.microsoft.com/office/2007/relationships/hdphoto" Target="../media/hdphoto20.wdp"/><Relationship Id="rId5" Type="http://schemas.openxmlformats.org/officeDocument/2006/relationships/image" Target="../media/image32.jpe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4.xml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TIẾNG VIỆT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Gọi bạn</a:t>
            </a:r>
          </a:p>
        </p:txBody>
      </p:sp>
    </p:spTree>
    <p:extLst>
      <p:ext uri="{BB962C8B-B14F-4D97-AF65-F5344CB8AC3E}">
        <p14:creationId xmlns:p14="http://schemas.microsoft.com/office/powerpoint/2010/main" val="1542914050"/>
      </p:ext>
    </p:extLst>
  </p:cSld>
  <p:clrMapOvr>
    <a:masterClrMapping/>
  </p:clrMapOvr>
  <p:transition advClick="0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62885" y="515155"/>
            <a:ext cx="2240923" cy="875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618187" y="886387"/>
            <a:ext cx="10457644" cy="5296403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76200">
            <a:solidFill>
              <a:srgbClr val="9DE4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3189840" y="356851"/>
            <a:ext cx="5314337" cy="687841"/>
          </a:xfrm>
          <a:prstGeom prst="rect">
            <a:avLst/>
          </a:prstGeom>
          <a:solidFill>
            <a:schemeClr val="bg1">
              <a:alpha val="91000"/>
            </a:schemeClr>
          </a:solidFill>
          <a:ln w="57150">
            <a:gradFill>
              <a:gsLst>
                <a:gs pos="0">
                  <a:srgbClr val="9DE4E8"/>
                </a:gs>
                <a:gs pos="41000">
                  <a:srgbClr val="AFD7EB"/>
                </a:gs>
                <a:gs pos="27000">
                  <a:srgbClr val="9DE4E8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YÊU CẦU CẦN 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66282" y="1486921"/>
            <a:ext cx="1010954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- </a:t>
            </a:r>
            <a:r>
              <a:rPr lang="vi-VN" sz="3600" dirty="0" smtClean="0">
                <a:latin typeface="Arial-SGK-TV" pitchFamily="2" charset="0"/>
                <a:cs typeface="Arial-SGK-TV" pitchFamily="2" charset="0"/>
              </a:rPr>
              <a:t>Nắm 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được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cỡ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chữ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nét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quy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trình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viết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 chữ hoa 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H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 (cỡ vừa và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cỡ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)</a:t>
            </a:r>
          </a:p>
          <a:p>
            <a:r>
              <a:rPr lang="en-US" sz="3600" dirty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Nêu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ý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nghĩa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nội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dung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ứng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dụng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i="1" dirty="0">
                <a:latin typeface="Arial-SGK-TV" pitchFamily="2" charset="0"/>
                <a:cs typeface="Arial-SGK-TV" pitchFamily="2" charset="0"/>
              </a:rPr>
              <a:t>Học th</a:t>
            </a:r>
            <a:r>
              <a:rPr lang="en-US" sz="3600" i="1" dirty="0">
                <a:latin typeface="Arial-SGK-TV" pitchFamily="2" charset="0"/>
                <a:cs typeface="Arial-SGK-TV" pitchFamily="2" charset="0"/>
              </a:rPr>
              <a:t>ầ</a:t>
            </a:r>
            <a:r>
              <a:rPr lang="vi-VN" sz="3600" i="1" dirty="0">
                <a:latin typeface="Arial-SGK-TV" pitchFamily="2" charset="0"/>
                <a:cs typeface="Arial-SGK-TV" pitchFamily="2" charset="0"/>
              </a:rPr>
              <a:t>y không tày học bạn.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 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V</a:t>
            </a:r>
            <a:r>
              <a:rPr lang="vi-VN" sz="3600" dirty="0" smtClean="0">
                <a:latin typeface="Arial-SGK-TV" pitchFamily="2" charset="0"/>
                <a:cs typeface="Arial-SGK-TV" pitchFamily="2" charset="0"/>
              </a:rPr>
              <a:t>iết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dirty="0" smtClean="0">
                <a:latin typeface="Arial-SGK-TV" pitchFamily="2" charset="0"/>
                <a:cs typeface="Arial-SGK-TV" pitchFamily="2" charset="0"/>
              </a:rPr>
              <a:t>chữ 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hoa 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H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 (cỡ vừa và nhỏ); viết câu ứng dụng </a:t>
            </a:r>
            <a:r>
              <a:rPr lang="vi-VN" sz="3600" i="1" dirty="0">
                <a:latin typeface="Arial-SGK-TV" pitchFamily="2" charset="0"/>
                <a:cs typeface="Arial-SGK-TV" pitchFamily="2" charset="0"/>
              </a:rPr>
              <a:t>Học th</a:t>
            </a:r>
            <a:r>
              <a:rPr lang="en-US" sz="3600" i="1" dirty="0">
                <a:latin typeface="Arial-SGK-TV" pitchFamily="2" charset="0"/>
                <a:cs typeface="Arial-SGK-TV" pitchFamily="2" charset="0"/>
              </a:rPr>
              <a:t>ầ</a:t>
            </a:r>
            <a:r>
              <a:rPr lang="vi-VN" sz="3600" i="1" dirty="0">
                <a:latin typeface="Arial-SGK-TV" pitchFamily="2" charset="0"/>
                <a:cs typeface="Arial-SGK-TV" pitchFamily="2" charset="0"/>
              </a:rPr>
              <a:t>y không tày học bạn.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 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37D6D3E3-75BA-4A54-9434-96FB2881D1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846" y="5741647"/>
            <a:ext cx="3120106" cy="763940"/>
          </a:xfrm>
          <a:prstGeom prst="rect">
            <a:avLst/>
          </a:prstGeom>
        </p:spPr>
      </p:pic>
      <p:pic>
        <p:nvPicPr>
          <p:cNvPr id="10" name="Picture 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8AF0A0FA-81EF-4516-B7FE-AAA1FE0AEC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426" y="4670217"/>
            <a:ext cx="982164" cy="1133641"/>
          </a:xfrm>
          <a:prstGeom prst="rect">
            <a:avLst/>
          </a:prstGeom>
        </p:spPr>
      </p:pic>
      <p:pic>
        <p:nvPicPr>
          <p:cNvPr id="11" name="Picture 2" descr="Hình ảnh Cuốn Sách Học Bút Chì PNG , Sách, Bốn Quyển Sách, Một Cái Bút PNG  miễn phí tải tập tin PSDComment và V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4" y="119646"/>
            <a:ext cx="1442135" cy="144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Biểu Tượng đồ Dùng Học Tập PNG Miễn Phí Tải Về - Lovepi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3253" y1="40818" x2="73253" y2="15868"/>
                        <a14:foregroundMark x1="64471" y1="13473" x2="65269" y2="22056"/>
                        <a14:foregroundMark x1="75948" y1="12375" x2="75948" y2="12375"/>
                        <a14:foregroundMark x1="76747" y1="18263" x2="78842" y2="38723"/>
                        <a14:foregroundMark x1="78244" y1="13074" x2="77545" y2="42415"/>
                        <a14:foregroundMark x1="74850" y1="15968" x2="75848" y2="13673"/>
                        <a14:foregroundMark x1="79641" y1="26946" x2="78244" y2="28543"/>
                        <a14:foregroundMark x1="80639" y1="23253" x2="79641" y2="23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09" t="7520" r="5541" b="54756"/>
          <a:stretch/>
        </p:blipFill>
        <p:spPr bwMode="auto">
          <a:xfrm>
            <a:off x="8177040" y="5480345"/>
            <a:ext cx="1031354" cy="102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Kích Thước Thước Vẽ Tay đồ Dùng Học Tập Trường Bắt đầu Phim Hoạt  Hình Biểu Tượng Giấy Máy Bay Bóng đá PNG , Nguồn Cung Cấp Hàng Ngày, Trườ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4688" y1="15469" x2="22188" y2="32656"/>
                        <a14:foregroundMark x1="21250" y1="44844" x2="24375" y2="52344"/>
                        <a14:foregroundMark x1="54688" y1="40156" x2="45000" y2="53906"/>
                        <a14:foregroundMark x1="80000" y1="44219" x2="77188" y2="52656"/>
                        <a14:foregroundMark x1="81563" y1="16094" x2="75938" y2="29844"/>
                        <a14:foregroundMark x1="22188" y1="68906" x2="18438" y2="82031"/>
                        <a14:foregroundMark x1="48125" y1="69219" x2="50938" y2="82969"/>
                        <a14:foregroundMark x1="79375" y1="68594" x2="77500" y2="7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48" t="13052" r="7289" b="62260"/>
          <a:stretch/>
        </p:blipFill>
        <p:spPr bwMode="auto">
          <a:xfrm rot="1738466">
            <a:off x="9722850" y="258532"/>
            <a:ext cx="1619250" cy="150495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ình ảnh Kích Thước Thước Vẽ Tay đồ Dùng Học Tập Trường Bắt đầu Phim Hoạt  Hình Biểu Tượng Giấy Máy Bay Bóng đá PNG , Nguồn Cung Cấp Hàng Ngày, Trườ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938">
                        <a14:foregroundMark x1="14688" y1="15469" x2="22188" y2="32656"/>
                        <a14:foregroundMark x1="21250" y1="44844" x2="24375" y2="52344"/>
                        <a14:foregroundMark x1="54688" y1="40156" x2="45000" y2="53906"/>
                        <a14:foregroundMark x1="80000" y1="44219" x2="77188" y2="52656"/>
                        <a14:foregroundMark x1="81563" y1="16094" x2="75938" y2="29844"/>
                        <a14:foregroundMark x1="22188" y1="68906" x2="18438" y2="82031"/>
                        <a14:foregroundMark x1="48125" y1="69219" x2="50938" y2="82969"/>
                        <a14:foregroundMark x1="79375" y1="68594" x2="77500" y2="78906"/>
                        <a14:foregroundMark x1="71250" y1="48906" x2="84688" y2="38906"/>
                        <a14:foregroundMark x1="87813" y1="39844" x2="90625" y2="50156"/>
                        <a14:foregroundMark x1="71875" y1="55781" x2="90938" y2="51406"/>
                        <a14:foregroundMark x1="16563" y1="49219" x2="25000" y2="48281"/>
                        <a14:foregroundMark x1="12500" y1="50781" x2="29375" y2="54219"/>
                        <a14:foregroundMark x1="30312" y1="53906" x2="31563" y2="50156"/>
                        <a14:foregroundMark x1="12188" y1="50156" x2="16250" y2="52344"/>
                        <a14:foregroundMark x1="52812" y1="39531" x2="59688" y2="48281"/>
                        <a14:foregroundMark x1="59062" y1="49219" x2="47188" y2="5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35240" r="8227" b="43198"/>
          <a:stretch/>
        </p:blipFill>
        <p:spPr bwMode="auto">
          <a:xfrm>
            <a:off x="1148403" y="5119194"/>
            <a:ext cx="5161200" cy="121264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55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1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2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u H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8950" y="92075"/>
            <a:ext cx="6934835" cy="6085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3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81191" y="3008052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 thầy không tày học bạn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09750" y="920981"/>
            <a:ext cx="7849523" cy="104636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Vận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dụng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trải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nghiệm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2328" y="2429164"/>
            <a:ext cx="7878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Viết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tên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riêng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chữ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hoa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- </a:t>
            </a: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Dặn HS chuẩn bị bài </a:t>
            </a: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sau.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78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 algn="ctr">
              <a:buAutoNum type="arabicPeriod"/>
            </a:pPr>
            <a:r>
              <a:rPr lang="en-US" sz="3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 và khởi động: </a:t>
            </a:r>
          </a:p>
          <a:p>
            <a:pPr lvl="0" algn="ctr"/>
            <a:r>
              <a:rPr lang="en-US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57020" y="640842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>
                <a:ln/>
                <a:solidFill>
                  <a:schemeClr val="bg1"/>
                </a:solidFill>
                <a:effectLst/>
                <a:latin typeface="Arial-SGK-TV" pitchFamily="2" charset="0"/>
                <a:cs typeface="Arial-SGK-TV" pitchFamily="2" charset="0"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" action="ppaction://noaction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" action="ppaction://noaction"/>
          </p:cNvPr>
          <p:cNvSpPr/>
          <p:nvPr/>
        </p:nvSpPr>
        <p:spPr>
          <a:xfrm>
            <a:off x="11277600" y="6449505"/>
            <a:ext cx="9144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cái tivi</a:t>
            </a:r>
            <a:endParaRPr lang="vi-VN" sz="3200" dirty="0">
              <a:solidFill>
                <a:prstClr val="black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cái đồng hồ</a:t>
            </a:r>
            <a:endParaRPr lang="vi-VN" sz="3200" dirty="0">
              <a:solidFill>
                <a:prstClr val="black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cái máy tính</a:t>
            </a:r>
            <a:endParaRPr lang="vi-VN" sz="3200" dirty="0">
              <a:solidFill>
                <a:prstClr val="black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cái quạt</a:t>
            </a:r>
            <a:endParaRPr lang="vi-VN" sz="3200" dirty="0">
              <a:solidFill>
                <a:prstClr val="black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" action="ppaction://noaction"/>
          </p:cNvPr>
          <p:cNvSpPr/>
          <p:nvPr/>
        </p:nvSpPr>
        <p:spPr>
          <a:xfrm rot="10605222" flipH="1">
            <a:off x="11273779" y="6092987"/>
            <a:ext cx="897416" cy="7602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Cái gì nằm ở trong nhà, Nhìn lên mặt nó biết ngay giờ nào - Là cái gì?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" action="ppaction://noaction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nextslide"/>
          </p:cNvPr>
          <p:cNvSpPr/>
          <p:nvPr/>
        </p:nvSpPr>
        <p:spPr>
          <a:xfrm>
            <a:off x="11201400" y="6172200"/>
            <a:ext cx="990600" cy="613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Chuyện cây đỗ</a:t>
            </a:r>
            <a:endParaRPr lang="vi-VN" sz="3200" dirty="0">
              <a:solidFill>
                <a:prstClr val="black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Chuyện bó đũa</a:t>
            </a:r>
            <a:endParaRPr lang="vi-VN" sz="3200" dirty="0">
              <a:solidFill>
                <a:prstClr val="black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 đỗ con</a:t>
            </a:r>
            <a:endParaRPr lang="vi-VN" sz="3200" dirty="0">
              <a:solidFill>
                <a:prstClr val="black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Sự tích cây đỗ</a:t>
            </a:r>
            <a:endParaRPr lang="vi-VN" sz="3200" dirty="0">
              <a:solidFill>
                <a:prstClr val="black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" action="ppaction://hlinkshowjump?jump=nextslide"/>
          </p:cNvPr>
          <p:cNvSpPr/>
          <p:nvPr/>
        </p:nvSpPr>
        <p:spPr>
          <a:xfrm rot="10605222" flipH="1">
            <a:off x="11279722" y="6302473"/>
            <a:ext cx="862712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Đây là hình ảnh của câu chuyện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9745" y="4260850"/>
            <a:ext cx="3330575" cy="261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1125200" y="6163472"/>
            <a:ext cx="9926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2 anh em</a:t>
            </a:r>
            <a:endParaRPr lang="vi-VN" sz="6000" dirty="0">
              <a:solidFill>
                <a:prstClr val="black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4" name="Arrow: Right 23">
            <a:hlinkClick r:id="" action="ppaction://hlinkshowjump?jump=nextslide"/>
          </p:cNvPr>
          <p:cNvSpPr/>
          <p:nvPr/>
        </p:nvSpPr>
        <p:spPr>
          <a:xfrm rot="10605222" flipH="1">
            <a:off x="11206127" y="6273611"/>
            <a:ext cx="970114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 câu chuyện Câu chuyện bó đũa, gia đình đó có mấy anh em?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273</Words>
  <Application>Microsoft Office PowerPoint</Application>
  <PresentationFormat>Widescreen</PresentationFormat>
  <Paragraphs>43</Paragraphs>
  <Slides>15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Microsoft YaHei</vt:lpstr>
      <vt:lpstr>SimSun</vt:lpstr>
      <vt:lpstr>SimSun</vt:lpstr>
      <vt:lpstr>Arial</vt:lpstr>
      <vt:lpstr>Arial Rounded MT Bold</vt:lpstr>
      <vt:lpstr>Arial-Rounded</vt:lpstr>
      <vt:lpstr>Arial-SGK-TV</vt:lpstr>
      <vt:lpstr>Calibri</vt:lpstr>
      <vt:lpstr>Calibri Light</vt:lpstr>
      <vt:lpstr>等线</vt:lpstr>
      <vt:lpstr>HP001 4 hàng</vt:lpstr>
      <vt:lpstr>黑体</vt:lpstr>
      <vt:lpstr>Times New Roman</vt:lpstr>
      <vt:lpstr>Verdana</vt:lpstr>
      <vt:lpstr>1_Office Theme</vt:lpstr>
      <vt:lpstr>2_Office Theme</vt:lpstr>
      <vt:lpstr>4_Office Theme</vt:lpstr>
      <vt:lpstr>5_Office Theme</vt:lpstr>
      <vt:lpstr>2_Office 主题​​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THUY LINH</cp:lastModifiedBy>
  <cp:revision>22</cp:revision>
  <dcterms:created xsi:type="dcterms:W3CDTF">2021-05-26T04:27:49Z</dcterms:created>
  <dcterms:modified xsi:type="dcterms:W3CDTF">2023-10-31T01:37:33Z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