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322" r:id="rId2"/>
    <p:sldId id="320" r:id="rId3"/>
    <p:sldId id="340" r:id="rId4"/>
    <p:sldId id="261" r:id="rId5"/>
    <p:sldId id="349" r:id="rId6"/>
    <p:sldId id="345" r:id="rId7"/>
    <p:sldId id="325" r:id="rId8"/>
    <p:sldId id="323" r:id="rId9"/>
    <p:sldId id="346" r:id="rId10"/>
    <p:sldId id="327" r:id="rId11"/>
    <p:sldId id="328" r:id="rId12"/>
    <p:sldId id="347" r:id="rId13"/>
    <p:sldId id="330" r:id="rId14"/>
    <p:sldId id="350" r:id="rId15"/>
  </p:sldIdLst>
  <p:sldSz cx="6858000" cy="5143500"/>
  <p:notesSz cx="6858000" cy="9144000"/>
  <p:embeddedFontLst>
    <p:embeddedFont>
      <p:font typeface="Kalam" panose="020B0604020202020204" charset="0"/>
      <p:regular r:id="rId17"/>
      <p:bold r:id="rId18"/>
    </p:embeddedFont>
    <p:embeddedFont>
      <p:font typeface="Montserrat"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B7D574"/>
    <a:srgbClr val="BEE7FB"/>
    <a:srgbClr val="000000"/>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15"/>
  </p:normalViewPr>
  <p:slideViewPr>
    <p:cSldViewPr snapToGrid="0">
      <p:cViewPr varScale="1">
        <p:scale>
          <a:sx n="106" d="100"/>
          <a:sy n="106"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70500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Khi chia tay sóc, kiến cảm thấy thế nào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2773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Sóc đồng ý với kiến điều gì ?</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092911"/>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Khi chia tay sóc, kiến ất buồn.</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503841" y="3011136"/>
            <a:ext cx="6119826" cy="455189"/>
          </a:xfrm>
          <a:prstGeom prst="rect">
            <a:avLst/>
          </a:prstGeom>
          <a:noFill/>
        </p:spPr>
        <p:txBody>
          <a:bodyPr wrap="square" rtlCol="0">
            <a:spAutoFit/>
          </a:bodyPr>
          <a:lstStyle/>
          <a:p>
            <a:pPr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Sóc thường xuyên nhớ đến kiến.</a:t>
            </a:r>
          </a:p>
        </p:txBody>
      </p:sp>
      <p:pic>
        <p:nvPicPr>
          <p:cNvPr id="8" name="Picture 7">
            <a:extLst>
              <a:ext uri="{FF2B5EF4-FFF2-40B4-BE49-F238E27FC236}">
                <a16:creationId xmlns:a16="http://schemas.microsoft.com/office/drawing/2014/main" id="{68A333E3-44FB-7B4D-8AF5-248984A46FA9}"/>
              </a:ext>
            </a:extLst>
          </p:cNvPr>
          <p:cNvPicPr>
            <a:picLocks noChangeAspect="1"/>
          </p:cNvPicPr>
          <p:nvPr/>
        </p:nvPicPr>
        <p:blipFill rotWithShape="1">
          <a:blip r:embed="rId2"/>
          <a:srcRect l="26577" r="5150"/>
          <a:stretch/>
        </p:blipFill>
        <p:spPr>
          <a:xfrm>
            <a:off x="345232" y="327271"/>
            <a:ext cx="1333605" cy="1309439"/>
          </a:xfrm>
          <a:prstGeom prst="ellipse">
            <a:avLst/>
          </a:prstGeom>
        </p:spPr>
      </p:pic>
      <p:sp>
        <p:nvSpPr>
          <p:cNvPr id="9" name="TextBox 8">
            <a:extLst>
              <a:ext uri="{FF2B5EF4-FFF2-40B4-BE49-F238E27FC236}">
                <a16:creationId xmlns:a16="http://schemas.microsoft.com/office/drawing/2014/main" id="{D51366E9-76F1-BE4F-AC88-58C919E4135C}"/>
              </a:ext>
            </a:extLst>
          </p:cNvPr>
          <p:cNvSpPr txBox="1"/>
          <p:nvPr/>
        </p:nvSpPr>
        <p:spPr>
          <a:xfrm>
            <a:off x="503841" y="3581349"/>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Vì sao kiến phải viết lại nhiều lần lá thư gửi sóc ?</a:t>
            </a:r>
          </a:p>
        </p:txBody>
      </p:sp>
      <p:sp>
        <p:nvSpPr>
          <p:cNvPr id="10" name="TextBox 9">
            <a:extLst>
              <a:ext uri="{FF2B5EF4-FFF2-40B4-BE49-F238E27FC236}">
                <a16:creationId xmlns:a16="http://schemas.microsoft.com/office/drawing/2014/main" id="{6C3C6907-BDB0-6242-9851-B22C190818BA}"/>
              </a:ext>
            </a:extLst>
          </p:cNvPr>
          <p:cNvSpPr txBox="1"/>
          <p:nvPr/>
        </p:nvSpPr>
        <p:spPr>
          <a:xfrm>
            <a:off x="503841" y="3964749"/>
            <a:ext cx="5704454" cy="864467"/>
          </a:xfrm>
          <a:prstGeom prst="rect">
            <a:avLst/>
          </a:prstGeom>
          <a:noFill/>
        </p:spPr>
        <p:txBody>
          <a:bodyPr wrap="square" rtlCol="0">
            <a:spAutoFit/>
          </a:bodyPr>
          <a:lstStyle/>
          <a:p>
            <a:pPr marL="315913" indent="-315913"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Vì kiến không biết làm sao cho sóc biết nó rất      nhớ bạn.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1120386" y="1413646"/>
            <a:ext cx="5947038"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Tình bạn giữa hai bạn rất thân thiết, gắn bó.</a:t>
            </a:r>
          </a:p>
        </p:txBody>
      </p:sp>
      <p:sp>
        <p:nvSpPr>
          <p:cNvPr id="3" name="TextBox 2">
            <a:extLst>
              <a:ext uri="{FF2B5EF4-FFF2-40B4-BE49-F238E27FC236}">
                <a16:creationId xmlns:a16="http://schemas.microsoft.com/office/drawing/2014/main" id="{816071DC-B131-2D45-8C63-61A27880C1EE}"/>
              </a:ext>
            </a:extLst>
          </p:cNvPr>
          <p:cNvSpPr txBox="1"/>
          <p:nvPr/>
        </p:nvSpPr>
        <p:spPr>
          <a:xfrm>
            <a:off x="1120386" y="604803"/>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Việc kiến và sóc viết thư cho nhau thể hiện tình bạn như thế nào?</a:t>
            </a:r>
          </a:p>
        </p:txBody>
      </p:sp>
      <p:sp>
        <p:nvSpPr>
          <p:cNvPr id="7" name="TextBox 6">
            <a:extLst>
              <a:ext uri="{FF2B5EF4-FFF2-40B4-BE49-F238E27FC236}">
                <a16:creationId xmlns:a16="http://schemas.microsoft.com/office/drawing/2014/main" id="{D882932C-C682-1944-A126-1AAC4927D4E7}"/>
              </a:ext>
            </a:extLst>
          </p:cNvPr>
          <p:cNvSpPr txBox="1"/>
          <p:nvPr/>
        </p:nvSpPr>
        <p:spPr>
          <a:xfrm>
            <a:off x="716437" y="2892748"/>
            <a:ext cx="5760620" cy="778675"/>
          </a:xfrm>
          <a:prstGeom prst="rect">
            <a:avLst/>
          </a:prstGeom>
          <a:noFill/>
        </p:spPr>
        <p:txBody>
          <a:bodyPr wrap="square" rtlCol="0">
            <a:spAutoFit/>
          </a:bodyPr>
          <a:lstStyle/>
          <a:p>
            <a:pPr marL="400050" indent="-354013"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Theo em, hai bạn sẽ cảm thấy thế nào nếu không nhận được thư của nhau? </a:t>
            </a:r>
          </a:p>
        </p:txBody>
      </p:sp>
      <p:pic>
        <p:nvPicPr>
          <p:cNvPr id="9" name="Picture 2">
            <a:extLst>
              <a:ext uri="{FF2B5EF4-FFF2-40B4-BE49-F238E27FC236}">
                <a16:creationId xmlns:a16="http://schemas.microsoft.com/office/drawing/2014/main" id="{33007037-F69A-9240-ACE4-1AD2F1E19E2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537392"/>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E6E584-4A89-4B46-855F-501F607370A8}"/>
              </a:ext>
            </a:extLst>
          </p:cNvPr>
          <p:cNvSpPr txBox="1"/>
          <p:nvPr/>
        </p:nvSpPr>
        <p:spPr>
          <a:xfrm>
            <a:off x="1120386" y="1975616"/>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Em thường làm gì để thể hiện tình cảm thân thiết với bạn mình?</a:t>
            </a:r>
          </a:p>
        </p:txBody>
      </p:sp>
      <p:pic>
        <p:nvPicPr>
          <p:cNvPr id="11" name="Picture 2">
            <a:extLst>
              <a:ext uri="{FF2B5EF4-FFF2-40B4-BE49-F238E27FC236}">
                <a16:creationId xmlns:a16="http://schemas.microsoft.com/office/drawing/2014/main" id="{E4BF4894-6A01-0940-8BF3-B34877F03EB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1934600"/>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2FAC38-FE5C-F240-BFAD-09C37493AA83}"/>
              </a:ext>
            </a:extLst>
          </p:cNvPr>
          <p:cNvSpPr txBox="1"/>
          <p:nvPr/>
        </p:nvSpPr>
        <p:spPr>
          <a:xfrm>
            <a:off x="1120386" y="3873634"/>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Tưởng tượng 1 năm sau, kiến và sóc gặp lại. Theo em hai bạn sẽ nói gì với nhau? </a:t>
            </a:r>
          </a:p>
        </p:txBody>
      </p:sp>
      <p:pic>
        <p:nvPicPr>
          <p:cNvPr id="13" name="Picture 2">
            <a:extLst>
              <a:ext uri="{FF2B5EF4-FFF2-40B4-BE49-F238E27FC236}">
                <a16:creationId xmlns:a16="http://schemas.microsoft.com/office/drawing/2014/main" id="{4E6BD70C-BCF6-F945-99F6-C410821FC76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3811387"/>
            <a:ext cx="663531"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390906" cy="555217"/>
            <a:chOff x="635794" y="386605"/>
            <a:chExt cx="2390906"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568418" y="244050"/>
            <a:ext cx="1688841"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379855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15657" y="953660"/>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Đóng vai sóc và kiến để nói và đáp lời chào lúc chia tay.</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1428276"/>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Em sẽ nói v</a:t>
            </a:r>
            <a:r>
              <a:rPr lang="en-US" sz="1500" dirty="0" err="1">
                <a:latin typeface="UTM Avo" panose="02040603050506020204" pitchFamily="18" charset="0"/>
              </a:rPr>
              <a:t>ới</a:t>
            </a:r>
            <a:r>
              <a:rPr lang="vi-VN" sz="1500" dirty="0">
                <a:latin typeface="UTM Avo" panose="02040603050506020204" pitchFamily="18" charset="0"/>
              </a:rPr>
              <a:t> bạn thế nào khi:</a:t>
            </a:r>
          </a:p>
          <a:p>
            <a:pPr lvl="0" algn="just">
              <a:lnSpc>
                <a:spcPct val="150000"/>
              </a:lnSpc>
            </a:pPr>
            <a:r>
              <a:rPr lang="vi-VN" sz="1500" dirty="0">
                <a:latin typeface="UTM Avo" panose="02040603050506020204" pitchFamily="18" charset="0"/>
              </a:rPr>
              <a:t>    - Bạn chuyển đến một ngôi trường khác.</a:t>
            </a:r>
          </a:p>
          <a:p>
            <a:pPr lvl="0" algn="just">
              <a:lnSpc>
                <a:spcPct val="150000"/>
              </a:lnSpc>
            </a:pPr>
            <a:r>
              <a:rPr lang="vi-VN" sz="1500" dirty="0">
                <a:latin typeface="UTM Avo" panose="02040603050506020204" pitchFamily="18" charset="0"/>
              </a:rPr>
              <a:t>    - Tan học, em về trước còn bạn ở lại chờ bố mẹ đón.</a:t>
            </a:r>
          </a:p>
          <a:p>
            <a:pPr lvl="0" algn="just">
              <a:lnSpc>
                <a:spcPct val="150000"/>
              </a:lnSpc>
            </a:pPr>
            <a:endParaRPr lang="vi-VN" sz="1500" dirty="0">
              <a:latin typeface="UTM Avo" panose="02040603050506020204" pitchFamily="18" charset="0"/>
            </a:endParaRPr>
          </a:p>
        </p:txBody>
      </p:sp>
      <p:pic>
        <p:nvPicPr>
          <p:cNvPr id="13" name="Picture 12">
            <a:extLst>
              <a:ext uri="{FF2B5EF4-FFF2-40B4-BE49-F238E27FC236}">
                <a16:creationId xmlns:a16="http://schemas.microsoft.com/office/drawing/2014/main" id="{E611B125-99E1-864D-9E5C-B1B6EAF0A702}"/>
              </a:ext>
            </a:extLst>
          </p:cNvPr>
          <p:cNvPicPr>
            <a:picLocks noChangeAspect="1"/>
          </p:cNvPicPr>
          <p:nvPr/>
        </p:nvPicPr>
        <p:blipFill rotWithShape="1">
          <a:blip r:embed="rId4"/>
          <a:srcRect r="1683"/>
          <a:stretch/>
        </p:blipFill>
        <p:spPr>
          <a:xfrm>
            <a:off x="1218102" y="1385848"/>
            <a:ext cx="4362271" cy="2025763"/>
          </a:xfrm>
          <a:prstGeom prst="round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546653"/>
            <a:ext cx="6858000" cy="385762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61991" y="1599602"/>
            <a:ext cx="629539" cy="121356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030"/>
          <a:stretch>
            <a:fillRect/>
          </a:stretch>
        </p:blipFill>
        <p:spPr>
          <a:xfrm>
            <a:off x="-183978" y="3555774"/>
            <a:ext cx="1166151" cy="95106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979" y="863392"/>
            <a:ext cx="722531" cy="1240396"/>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88961" y="642952"/>
            <a:ext cx="477196" cy="875588"/>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85304" y="3748995"/>
            <a:ext cx="353346" cy="552103"/>
          </a:xfrm>
          <a:prstGeom prst="rect">
            <a:avLst/>
          </a:prstGeom>
        </p:spPr>
      </p:pic>
      <p:sp>
        <p:nvSpPr>
          <p:cNvPr id="22" name="TextBox 6">
            <a:extLst>
              <a:ext uri="{FF2B5EF4-FFF2-40B4-BE49-F238E27FC236}">
                <a16:creationId xmlns:a16="http://schemas.microsoft.com/office/drawing/2014/main" id="{4854140C-8911-498D-B483-DC052C1EB2D0}"/>
              </a:ext>
            </a:extLst>
          </p:cNvPr>
          <p:cNvSpPr txBox="1"/>
          <p:nvPr/>
        </p:nvSpPr>
        <p:spPr>
          <a:xfrm>
            <a:off x="1006388" y="885838"/>
            <a:ext cx="4794403" cy="37253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120"/>
              </a:lnSpc>
            </a:pPr>
            <a:r>
              <a:rPr lang="en-US" sz="2475" b="1">
                <a:solidFill>
                  <a:srgbClr val="6B3F6E"/>
                </a:solidFill>
                <a:latin typeface="Times New Roman" pitchFamily="18" charset="0"/>
                <a:cs typeface="Times New Roman" pitchFamily="18" charset="0"/>
              </a:rPr>
              <a:t>YÊU CẦU CẦN ĐẠT</a:t>
            </a:r>
            <a:endParaRPr lang="en-US" sz="2475" b="1" dirty="0">
              <a:solidFill>
                <a:srgbClr val="6B3F6E"/>
              </a:solidFill>
              <a:latin typeface="Times New Roman" pitchFamily="18" charset="0"/>
              <a:cs typeface="Times New Roman" pitchFamily="18" charset="0"/>
            </a:endParaRPr>
          </a:p>
        </p:txBody>
      </p:sp>
      <p:grpSp>
        <p:nvGrpSpPr>
          <p:cNvPr id="3" name="Group 2"/>
          <p:cNvGrpSpPr/>
          <p:nvPr/>
        </p:nvGrpSpPr>
        <p:grpSpPr>
          <a:xfrm>
            <a:off x="1023609" y="2201697"/>
            <a:ext cx="4794403" cy="849801"/>
            <a:chOff x="2777019" y="6016649"/>
            <a:chExt cx="12785074" cy="2266135"/>
          </a:xfrm>
        </p:grpSpPr>
        <p:grpSp>
          <p:nvGrpSpPr>
            <p:cNvPr id="26" name="Group 12">
              <a:extLst>
                <a:ext uri="{FF2B5EF4-FFF2-40B4-BE49-F238E27FC236}">
                  <a16:creationId xmlns:a16="http://schemas.microsoft.com/office/drawing/2014/main" id="{CB9413FF-F6E6-4B13-938A-9701486A9A72}"/>
                </a:ext>
              </a:extLst>
            </p:cNvPr>
            <p:cNvGrpSpPr/>
            <p:nvPr/>
          </p:nvGrpSpPr>
          <p:grpSpPr>
            <a:xfrm>
              <a:off x="2777019" y="6016649"/>
              <a:ext cx="12785074" cy="2266135"/>
              <a:chOff x="0" y="0"/>
              <a:chExt cx="3423190" cy="864401"/>
            </a:xfrm>
            <a:solidFill>
              <a:schemeClr val="accent6">
                <a:lumMod val="60000"/>
                <a:lumOff val="40000"/>
              </a:schemeClr>
            </a:solidFill>
          </p:grpSpPr>
          <p:sp>
            <p:nvSpPr>
              <p:cNvPr id="27" name="Freeform 13">
                <a:extLst>
                  <a:ext uri="{FF2B5EF4-FFF2-40B4-BE49-F238E27FC236}">
                    <a16:creationId xmlns:a16="http://schemas.microsoft.com/office/drawing/2014/main" id="{F17BFC2F-68F0-4BE8-BED7-AD0EFDF0BA3B}"/>
                  </a:ext>
                </a:extLst>
              </p:cNvPr>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28" name="Freeform 14">
                <a:extLst>
                  <a:ext uri="{FF2B5EF4-FFF2-40B4-BE49-F238E27FC236}">
                    <a16:creationId xmlns:a16="http://schemas.microsoft.com/office/drawing/2014/main" id="{93AFF01E-2E26-4F58-AC17-A57673AC26BB}"/>
                  </a:ext>
                </a:extLst>
              </p:cNvPr>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3" name="TextBox 23">
              <a:extLst>
                <a:ext uri="{FF2B5EF4-FFF2-40B4-BE49-F238E27FC236}">
                  <a16:creationId xmlns:a16="http://schemas.microsoft.com/office/drawing/2014/main" id="{F4C655EE-4921-4042-9884-78DEE17F8A24}"/>
                </a:ext>
              </a:extLst>
            </p:cNvPr>
            <p:cNvSpPr txBox="1"/>
            <p:nvPr/>
          </p:nvSpPr>
          <p:spPr>
            <a:xfrm>
              <a:off x="3082904" y="6272841"/>
              <a:ext cx="12233298" cy="1661994"/>
            </a:xfrm>
            <a:prstGeom prst="rect">
              <a:avLst/>
            </a:prstGeom>
          </p:spPr>
          <p:txBody>
            <a:bodyPr wrap="square" lIns="0" tIns="0" rIns="0" bIns="0" rtlCol="0" anchor="ctr">
              <a:spAutoFit/>
            </a:bodyPr>
            <a:lstStyle/>
            <a:p>
              <a:pPr algn="just">
                <a:spcBef>
                  <a:spcPct val="0"/>
                </a:spcBef>
              </a:pPr>
              <a:r>
                <a:rPr lang="en-US" sz="2025" b="1">
                  <a:latin typeface="Times New Roman" pitchFamily="18" charset="0"/>
                  <a:cs typeface="Times New Roman" pitchFamily="18" charset="0"/>
                </a:rPr>
                <a:t>2. Trả lời được các câu hỏi liên quan đến nội dung bài.</a:t>
              </a:r>
              <a:endParaRPr lang="en-US" sz="2025" b="1" dirty="0">
                <a:latin typeface="Times New Roman" pitchFamily="18" charset="0"/>
                <a:cs typeface="Times New Roman" pitchFamily="18" charset="0"/>
              </a:endParaRPr>
            </a:p>
          </p:txBody>
        </p:sp>
      </p:grpSp>
      <p:grpSp>
        <p:nvGrpSpPr>
          <p:cNvPr id="5" name="Group 4"/>
          <p:cNvGrpSpPr/>
          <p:nvPr/>
        </p:nvGrpSpPr>
        <p:grpSpPr>
          <a:xfrm>
            <a:off x="1023987" y="3153601"/>
            <a:ext cx="4900507" cy="1266325"/>
            <a:chOff x="2739073" y="4083508"/>
            <a:chExt cx="12785074" cy="2202992"/>
          </a:xfrm>
        </p:grpSpPr>
        <p:grpSp>
          <p:nvGrpSpPr>
            <p:cNvPr id="23" name="Group 12">
              <a:extLst>
                <a:ext uri="{FF2B5EF4-FFF2-40B4-BE49-F238E27FC236}">
                  <a16:creationId xmlns:a16="http://schemas.microsoft.com/office/drawing/2014/main" id="{1DE2F8F4-6C49-4E97-A4C5-DC6B9EE27008}"/>
                </a:ext>
              </a:extLst>
            </p:cNvPr>
            <p:cNvGrpSpPr/>
            <p:nvPr/>
          </p:nvGrpSpPr>
          <p:grpSpPr>
            <a:xfrm>
              <a:off x="2739073" y="4083508"/>
              <a:ext cx="12785074" cy="2202992"/>
              <a:chOff x="0" y="0"/>
              <a:chExt cx="3423190" cy="864401"/>
            </a:xfrm>
            <a:solidFill>
              <a:schemeClr val="accent6">
                <a:lumMod val="60000"/>
                <a:lumOff val="40000"/>
              </a:schemeClr>
            </a:solidFill>
          </p:grpSpPr>
          <p:sp>
            <p:nvSpPr>
              <p:cNvPr id="24" name="Freeform 13">
                <a:extLst>
                  <a:ext uri="{FF2B5EF4-FFF2-40B4-BE49-F238E27FC236}">
                    <a16:creationId xmlns:a16="http://schemas.microsoft.com/office/drawing/2014/main" id="{210DFD58-78E2-4E15-929E-F0C59D165E7A}"/>
                  </a:ext>
                </a:extLst>
              </p:cNvPr>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25" name="Freeform 14">
                <a:extLst>
                  <a:ext uri="{FF2B5EF4-FFF2-40B4-BE49-F238E27FC236}">
                    <a16:creationId xmlns:a16="http://schemas.microsoft.com/office/drawing/2014/main" id="{EE33C14D-C68F-423A-8562-6A1048086BE7}"/>
                  </a:ext>
                </a:extLst>
              </p:cNvPr>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4" name="TextBox 23">
              <a:extLst>
                <a:ext uri="{FF2B5EF4-FFF2-40B4-BE49-F238E27FC236}">
                  <a16:creationId xmlns:a16="http://schemas.microsoft.com/office/drawing/2014/main" id="{E39A0779-DED4-4798-8440-8CEEB6075AD6}"/>
                </a:ext>
              </a:extLst>
            </p:cNvPr>
            <p:cNvSpPr txBox="1"/>
            <p:nvPr/>
          </p:nvSpPr>
          <p:spPr>
            <a:xfrm>
              <a:off x="3037349" y="4848239"/>
              <a:ext cx="12087389" cy="542124"/>
            </a:xfrm>
            <a:prstGeom prst="rect">
              <a:avLst/>
            </a:prstGeom>
          </p:spPr>
          <p:txBody>
            <a:bodyPr wrap="square" lIns="0" tIns="0" rIns="0" bIns="0" rtlCol="0" anchor="ctr">
              <a:spAutoFit/>
            </a:bodyPr>
            <a:lstStyle/>
            <a:p>
              <a:pPr algn="just">
                <a:spcBef>
                  <a:spcPct val="0"/>
                </a:spcBef>
              </a:pPr>
              <a:r>
                <a:rPr lang="en-US" sz="2025" b="1" dirty="0">
                  <a:latin typeface="Times New Roman" pitchFamily="18" charset="0"/>
                  <a:cs typeface="Times New Roman" pitchFamily="18" charset="0"/>
                </a:rPr>
                <a:t>3. </a:t>
              </a:r>
              <a:r>
                <a:rPr lang="en-US" sz="2025" b="1" dirty="0" err="1">
                  <a:latin typeface="Times New Roman" pitchFamily="18" charset="0"/>
                  <a:cs typeface="Times New Roman" pitchFamily="18" charset="0"/>
                </a:rPr>
                <a:t>Hiểu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nội</a:t>
              </a:r>
              <a:r>
                <a:rPr lang="en-US" sz="2025" b="1" dirty="0">
                  <a:latin typeface="Times New Roman" pitchFamily="18" charset="0"/>
                  <a:cs typeface="Times New Roman" pitchFamily="18" charset="0"/>
                </a:rPr>
                <a:t> dung </a:t>
              </a:r>
              <a:r>
                <a:rPr lang="en-US" sz="2025" b="1" dirty="0" err="1">
                  <a:latin typeface="Times New Roman" pitchFamily="18" charset="0"/>
                  <a:cs typeface="Times New Roman" pitchFamily="18" charset="0"/>
                </a:rPr>
                <a:t>của</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bài</a:t>
              </a:r>
              <a:r>
                <a:rPr lang="en-US" sz="2025" b="1" dirty="0">
                  <a:latin typeface="Times New Roman" pitchFamily="18" charset="0"/>
                  <a:cs typeface="Times New Roman" pitchFamily="18" charset="0"/>
                </a:rPr>
                <a:t>.</a:t>
              </a:r>
            </a:p>
          </p:txBody>
        </p:sp>
      </p:grpSp>
      <p:grpSp>
        <p:nvGrpSpPr>
          <p:cNvPr id="6" name="Group 5">
            <a:extLst>
              <a:ext uri="{FF2B5EF4-FFF2-40B4-BE49-F238E27FC236}">
                <a16:creationId xmlns:a16="http://schemas.microsoft.com/office/drawing/2014/main" id="{7990F230-B952-45B6-B329-FF30C38D5BA5}"/>
              </a:ext>
            </a:extLst>
          </p:cNvPr>
          <p:cNvGrpSpPr/>
          <p:nvPr/>
        </p:nvGrpSpPr>
        <p:grpSpPr>
          <a:xfrm>
            <a:off x="1028945" y="1249325"/>
            <a:ext cx="4794403" cy="934871"/>
            <a:chOff x="1829235" y="1167961"/>
            <a:chExt cx="8523383" cy="1661993"/>
          </a:xfrm>
        </p:grpSpPr>
        <p:grpSp>
          <p:nvGrpSpPr>
            <p:cNvPr id="12" name="Group 12"/>
            <p:cNvGrpSpPr/>
            <p:nvPr/>
          </p:nvGrpSpPr>
          <p:grpSpPr>
            <a:xfrm>
              <a:off x="1829235" y="1433577"/>
              <a:ext cx="8523383" cy="1167275"/>
              <a:chOff x="0" y="0"/>
              <a:chExt cx="3423190" cy="864401"/>
            </a:xfrm>
            <a:solidFill>
              <a:schemeClr val="accent6">
                <a:lumMod val="60000"/>
                <a:lumOff val="40000"/>
              </a:schemeClr>
            </a:solidFill>
          </p:grpSpPr>
          <p:sp>
            <p:nvSpPr>
              <p:cNvPr id="13" name="Freeform 13"/>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14" name="Freeform 14"/>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5" name="TextBox 23">
              <a:extLst>
                <a:ext uri="{FF2B5EF4-FFF2-40B4-BE49-F238E27FC236}">
                  <a16:creationId xmlns:a16="http://schemas.microsoft.com/office/drawing/2014/main" id="{219AABA5-4994-48C2-AC7B-100B86A7E5F8}"/>
                </a:ext>
              </a:extLst>
            </p:cNvPr>
            <p:cNvSpPr txBox="1"/>
            <p:nvPr/>
          </p:nvSpPr>
          <p:spPr>
            <a:xfrm>
              <a:off x="2064558" y="1167961"/>
              <a:ext cx="8217273" cy="1661993"/>
            </a:xfrm>
            <a:prstGeom prst="rect">
              <a:avLst/>
            </a:prstGeom>
          </p:spPr>
          <p:txBody>
            <a:bodyPr wrap="square" lIns="0" tIns="0" rIns="0" bIns="0" rtlCol="0" anchor="ctr">
              <a:spAutoFit/>
            </a:bodyPr>
            <a:lstStyle/>
            <a:p>
              <a:pPr algn="just">
                <a:spcBef>
                  <a:spcPct val="0"/>
                </a:spcBef>
              </a:pPr>
              <a:r>
                <a:rPr lang="en-US" sz="2025" b="1" dirty="0">
                  <a:latin typeface="Times New Roman" pitchFamily="18" charset="0"/>
                  <a:cs typeface="Times New Roman" pitchFamily="18" charset="0"/>
                </a:rPr>
                <a:t>1. </a:t>
              </a:r>
              <a:r>
                <a:rPr lang="en-US" sz="2025" b="1" dirty="0" err="1">
                  <a:latin typeface="Times New Roman" pitchFamily="18" charset="0"/>
                  <a:cs typeface="Times New Roman" pitchFamily="18" charset="0"/>
                </a:rPr>
                <a:t>Đọc</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đúng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rõ</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ràng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bài</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văn</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Biết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ngắt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hơi</a:t>
              </a:r>
              <a:r>
                <a:rPr lang="en-US" sz="2025" b="1" dirty="0">
                  <a:latin typeface="Times New Roman" pitchFamily="18" charset="0"/>
                  <a:cs typeface="Times New Roman" pitchFamily="18" charset="0"/>
                </a:rPr>
                <a:t> ở </a:t>
              </a:r>
              <a:r>
                <a:rPr lang="en-US" sz="2025" b="1" dirty="0" err="1">
                  <a:latin typeface="Times New Roman" pitchFamily="18" charset="0"/>
                  <a:cs typeface="Times New Roman" pitchFamily="18" charset="0"/>
                </a:rPr>
                <a:t>chỗ</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có</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dấu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câu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ngắt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hơi</a:t>
              </a:r>
              <a:r>
                <a:rPr lang="en-US" sz="2025" b="1" dirty="0">
                  <a:latin typeface="Times New Roman" pitchFamily="18" charset="0"/>
                  <a:cs typeface="Times New Roman" pitchFamily="18" charset="0"/>
                </a:rPr>
                <a:t> ở </a:t>
              </a:r>
              <a:r>
                <a:rPr lang="en-US" sz="2025" b="1" dirty="0" err="1">
                  <a:latin typeface="Times New Roman" pitchFamily="18" charset="0"/>
                  <a:cs typeface="Times New Roman" pitchFamily="18" charset="0"/>
                </a:rPr>
                <a:t>những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câu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dài</a:t>
              </a:r>
              <a:r>
                <a:rPr lang="en-US" sz="2025" b="1" dirty="0">
                  <a:latin typeface="Times New Roman" pitchFamily="18" charset="0"/>
                  <a:cs typeface="Times New Roman" pitchFamily="18" charset="0"/>
                </a:rPr>
                <a:t>.</a:t>
              </a:r>
            </a:p>
          </p:txBody>
        </p:sp>
      </p:grpSp>
    </p:spTree>
    <p:extLst>
      <p:ext uri="{BB962C8B-B14F-4D97-AF65-F5344CB8AC3E}">
        <p14:creationId xmlns:p14="http://schemas.microsoft.com/office/powerpoint/2010/main" val="95539541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81184" y="670417"/>
            <a:ext cx="1649063" cy="621527"/>
            <a:chOff x="289862" y="629196"/>
            <a:chExt cx="1649063" cy="621527"/>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6" name="TextBox 5">
              <a:extLst>
                <a:ext uri="{FF2B5EF4-FFF2-40B4-BE49-F238E27FC236}">
                  <a16:creationId xmlns:a16="http://schemas.microsoft.com/office/drawing/2014/main" id="{31A601FE-6892-4EC6-ACDD-75D395FCC956}"/>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500" y="1409737"/>
            <a:ext cx="4752815"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Khi cùng chơi với bạn, em cảm thấy thế nào?</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022B8FCE-5B14-8E41-9C20-CDC1695B5CA6}"/>
              </a:ext>
            </a:extLst>
          </p:cNvPr>
          <p:cNvPicPr>
            <a:picLocks noChangeAspect="1"/>
          </p:cNvPicPr>
          <p:nvPr/>
        </p:nvPicPr>
        <p:blipFill rotWithShape="1">
          <a:blip r:embed="rId4"/>
          <a:srcRect r="1683"/>
          <a:stretch/>
        </p:blipFill>
        <p:spPr>
          <a:xfrm>
            <a:off x="166255" y="1908985"/>
            <a:ext cx="6530109" cy="3032469"/>
          </a:xfrm>
          <a:prstGeom prst="roundRect">
            <a:avLst/>
          </a:prstGeom>
        </p:spPr>
      </p:pic>
      <p:sp>
        <p:nvSpPr>
          <p:cNvPr id="13" name="TextBox 12">
            <a:extLst>
              <a:ext uri="{FF2B5EF4-FFF2-40B4-BE49-F238E27FC236}">
                <a16:creationId xmlns:a16="http://schemas.microsoft.com/office/drawing/2014/main" id="{0697A019-A5C4-F14D-8BEB-AF6B8777EB8C}"/>
              </a:ext>
            </a:extLst>
          </p:cNvPr>
          <p:cNvSpPr txBox="1"/>
          <p:nvPr/>
        </p:nvSpPr>
        <p:spPr>
          <a:xfrm>
            <a:off x="1552802" y="1409737"/>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Khi xa bạn, em cảm thấy thế nào ? </a:t>
            </a:r>
            <a:endParaRPr lang="en-US" sz="1500" b="1" dirty="0">
              <a:latin typeface="UTM Avo"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4B6BC05-1299-8B4F-8A8B-5434F24BAEE5}"/>
              </a:ext>
            </a:extLst>
          </p:cNvPr>
          <p:cNvGrpSpPr/>
          <p:nvPr/>
        </p:nvGrpSpPr>
        <p:grpSpPr>
          <a:xfrm>
            <a:off x="281184" y="670417"/>
            <a:ext cx="1649063" cy="621527"/>
            <a:chOff x="289862" y="629196"/>
            <a:chExt cx="1649063" cy="621527"/>
          </a:xfrm>
        </p:grpSpPr>
        <p:sp>
          <p:nvSpPr>
            <p:cNvPr id="12" name="TextBox 11">
              <a:extLst>
                <a:ext uri="{FF2B5EF4-FFF2-40B4-BE49-F238E27FC236}">
                  <a16:creationId xmlns:a16="http://schemas.microsoft.com/office/drawing/2014/main" id="{AE4AC66A-8AB2-1F40-9FFC-41E7E4DAB597}"/>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3" name="TextBox 12">
              <a:extLst>
                <a:ext uri="{FF2B5EF4-FFF2-40B4-BE49-F238E27FC236}">
                  <a16:creationId xmlns:a16="http://schemas.microsoft.com/office/drawing/2014/main" id="{89B4FD8C-B9BA-514C-B7E2-374114039CE1}"/>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4" name="TextBox 13">
            <a:extLst>
              <a:ext uri="{FF2B5EF4-FFF2-40B4-BE49-F238E27FC236}">
                <a16:creationId xmlns:a16="http://schemas.microsoft.com/office/drawing/2014/main" id="{91FD5AD7-AB01-A945-AFB1-BB271C67D07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546653"/>
            <a:ext cx="6858000" cy="385762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61991" y="1599602"/>
            <a:ext cx="629539" cy="121356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030"/>
          <a:stretch>
            <a:fillRect/>
          </a:stretch>
        </p:blipFill>
        <p:spPr>
          <a:xfrm>
            <a:off x="-183978" y="3555774"/>
            <a:ext cx="1166151" cy="95106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979" y="863392"/>
            <a:ext cx="722531" cy="1240396"/>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88961" y="642952"/>
            <a:ext cx="477196" cy="875588"/>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85304" y="3748995"/>
            <a:ext cx="353346" cy="552103"/>
          </a:xfrm>
          <a:prstGeom prst="rect">
            <a:avLst/>
          </a:prstGeom>
        </p:spPr>
      </p:pic>
      <p:sp>
        <p:nvSpPr>
          <p:cNvPr id="22" name="TextBox 6">
            <a:extLst>
              <a:ext uri="{FF2B5EF4-FFF2-40B4-BE49-F238E27FC236}">
                <a16:creationId xmlns:a16="http://schemas.microsoft.com/office/drawing/2014/main" id="{4854140C-8911-498D-B483-DC052C1EB2D0}"/>
              </a:ext>
            </a:extLst>
          </p:cNvPr>
          <p:cNvSpPr txBox="1"/>
          <p:nvPr/>
        </p:nvSpPr>
        <p:spPr>
          <a:xfrm>
            <a:off x="1006388" y="885838"/>
            <a:ext cx="4794403" cy="37253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120"/>
              </a:lnSpc>
            </a:pPr>
            <a:r>
              <a:rPr lang="en-US" sz="2475" b="1">
                <a:solidFill>
                  <a:srgbClr val="6B3F6E"/>
                </a:solidFill>
                <a:latin typeface="Times New Roman" pitchFamily="18" charset="0"/>
                <a:cs typeface="Times New Roman" pitchFamily="18" charset="0"/>
              </a:rPr>
              <a:t>YÊU CẦU CẦN ĐẠT</a:t>
            </a:r>
            <a:endParaRPr lang="en-US" sz="2475" b="1" dirty="0">
              <a:solidFill>
                <a:srgbClr val="6B3F6E"/>
              </a:solidFill>
              <a:latin typeface="Times New Roman" pitchFamily="18" charset="0"/>
              <a:cs typeface="Times New Roman" pitchFamily="18" charset="0"/>
            </a:endParaRPr>
          </a:p>
        </p:txBody>
      </p:sp>
      <p:grpSp>
        <p:nvGrpSpPr>
          <p:cNvPr id="3" name="Group 2"/>
          <p:cNvGrpSpPr/>
          <p:nvPr/>
        </p:nvGrpSpPr>
        <p:grpSpPr>
          <a:xfrm>
            <a:off x="1023609" y="2201697"/>
            <a:ext cx="4794403" cy="849801"/>
            <a:chOff x="2777019" y="6016649"/>
            <a:chExt cx="12785074" cy="2266135"/>
          </a:xfrm>
        </p:grpSpPr>
        <p:grpSp>
          <p:nvGrpSpPr>
            <p:cNvPr id="26" name="Group 12">
              <a:extLst>
                <a:ext uri="{FF2B5EF4-FFF2-40B4-BE49-F238E27FC236}">
                  <a16:creationId xmlns:a16="http://schemas.microsoft.com/office/drawing/2014/main" id="{CB9413FF-F6E6-4B13-938A-9701486A9A72}"/>
                </a:ext>
              </a:extLst>
            </p:cNvPr>
            <p:cNvGrpSpPr/>
            <p:nvPr/>
          </p:nvGrpSpPr>
          <p:grpSpPr>
            <a:xfrm>
              <a:off x="2777019" y="6016649"/>
              <a:ext cx="12785074" cy="2266135"/>
              <a:chOff x="0" y="0"/>
              <a:chExt cx="3423190" cy="864401"/>
            </a:xfrm>
            <a:solidFill>
              <a:schemeClr val="accent6">
                <a:lumMod val="60000"/>
                <a:lumOff val="40000"/>
              </a:schemeClr>
            </a:solidFill>
          </p:grpSpPr>
          <p:sp>
            <p:nvSpPr>
              <p:cNvPr id="27" name="Freeform 13">
                <a:extLst>
                  <a:ext uri="{FF2B5EF4-FFF2-40B4-BE49-F238E27FC236}">
                    <a16:creationId xmlns:a16="http://schemas.microsoft.com/office/drawing/2014/main" id="{F17BFC2F-68F0-4BE8-BED7-AD0EFDF0BA3B}"/>
                  </a:ext>
                </a:extLst>
              </p:cNvPr>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28" name="Freeform 14">
                <a:extLst>
                  <a:ext uri="{FF2B5EF4-FFF2-40B4-BE49-F238E27FC236}">
                    <a16:creationId xmlns:a16="http://schemas.microsoft.com/office/drawing/2014/main" id="{93AFF01E-2E26-4F58-AC17-A57673AC26BB}"/>
                  </a:ext>
                </a:extLst>
              </p:cNvPr>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3" name="TextBox 23">
              <a:extLst>
                <a:ext uri="{FF2B5EF4-FFF2-40B4-BE49-F238E27FC236}">
                  <a16:creationId xmlns:a16="http://schemas.microsoft.com/office/drawing/2014/main" id="{F4C655EE-4921-4042-9884-78DEE17F8A24}"/>
                </a:ext>
              </a:extLst>
            </p:cNvPr>
            <p:cNvSpPr txBox="1"/>
            <p:nvPr/>
          </p:nvSpPr>
          <p:spPr>
            <a:xfrm>
              <a:off x="3082904" y="6272841"/>
              <a:ext cx="12233298" cy="1661994"/>
            </a:xfrm>
            <a:prstGeom prst="rect">
              <a:avLst/>
            </a:prstGeom>
          </p:spPr>
          <p:txBody>
            <a:bodyPr wrap="square" lIns="0" tIns="0" rIns="0" bIns="0" rtlCol="0" anchor="ctr">
              <a:spAutoFit/>
            </a:bodyPr>
            <a:lstStyle/>
            <a:p>
              <a:pPr algn="just">
                <a:spcBef>
                  <a:spcPct val="0"/>
                </a:spcBef>
              </a:pPr>
              <a:r>
                <a:rPr lang="en-US" sz="2025" b="1">
                  <a:latin typeface="Times New Roman" pitchFamily="18" charset="0"/>
                  <a:cs typeface="Times New Roman" pitchFamily="18" charset="0"/>
                </a:rPr>
                <a:t>2. Trả lời được các câu hỏi liên quan đến nội dung bài.</a:t>
              </a:r>
              <a:endParaRPr lang="en-US" sz="2025" b="1" dirty="0">
                <a:latin typeface="Times New Roman" pitchFamily="18" charset="0"/>
                <a:cs typeface="Times New Roman" pitchFamily="18" charset="0"/>
              </a:endParaRPr>
            </a:p>
          </p:txBody>
        </p:sp>
      </p:grpSp>
      <p:grpSp>
        <p:nvGrpSpPr>
          <p:cNvPr id="5" name="Group 4"/>
          <p:cNvGrpSpPr/>
          <p:nvPr/>
        </p:nvGrpSpPr>
        <p:grpSpPr>
          <a:xfrm>
            <a:off x="1023987" y="3153601"/>
            <a:ext cx="4900507" cy="1266325"/>
            <a:chOff x="2739073" y="4083508"/>
            <a:chExt cx="12785074" cy="2202992"/>
          </a:xfrm>
        </p:grpSpPr>
        <p:grpSp>
          <p:nvGrpSpPr>
            <p:cNvPr id="23" name="Group 12">
              <a:extLst>
                <a:ext uri="{FF2B5EF4-FFF2-40B4-BE49-F238E27FC236}">
                  <a16:creationId xmlns:a16="http://schemas.microsoft.com/office/drawing/2014/main" id="{1DE2F8F4-6C49-4E97-A4C5-DC6B9EE27008}"/>
                </a:ext>
              </a:extLst>
            </p:cNvPr>
            <p:cNvGrpSpPr/>
            <p:nvPr/>
          </p:nvGrpSpPr>
          <p:grpSpPr>
            <a:xfrm>
              <a:off x="2739073" y="4083508"/>
              <a:ext cx="12785074" cy="2202992"/>
              <a:chOff x="0" y="0"/>
              <a:chExt cx="3423190" cy="864401"/>
            </a:xfrm>
            <a:solidFill>
              <a:schemeClr val="accent6">
                <a:lumMod val="60000"/>
                <a:lumOff val="40000"/>
              </a:schemeClr>
            </a:solidFill>
          </p:grpSpPr>
          <p:sp>
            <p:nvSpPr>
              <p:cNvPr id="24" name="Freeform 13">
                <a:extLst>
                  <a:ext uri="{FF2B5EF4-FFF2-40B4-BE49-F238E27FC236}">
                    <a16:creationId xmlns:a16="http://schemas.microsoft.com/office/drawing/2014/main" id="{210DFD58-78E2-4E15-929E-F0C59D165E7A}"/>
                  </a:ext>
                </a:extLst>
              </p:cNvPr>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25" name="Freeform 14">
                <a:extLst>
                  <a:ext uri="{FF2B5EF4-FFF2-40B4-BE49-F238E27FC236}">
                    <a16:creationId xmlns:a16="http://schemas.microsoft.com/office/drawing/2014/main" id="{EE33C14D-C68F-423A-8562-6A1048086BE7}"/>
                  </a:ext>
                </a:extLst>
              </p:cNvPr>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4" name="TextBox 23">
              <a:extLst>
                <a:ext uri="{FF2B5EF4-FFF2-40B4-BE49-F238E27FC236}">
                  <a16:creationId xmlns:a16="http://schemas.microsoft.com/office/drawing/2014/main" id="{E39A0779-DED4-4798-8440-8CEEB6075AD6}"/>
                </a:ext>
              </a:extLst>
            </p:cNvPr>
            <p:cNvSpPr txBox="1"/>
            <p:nvPr/>
          </p:nvSpPr>
          <p:spPr>
            <a:xfrm>
              <a:off x="3037349" y="4848239"/>
              <a:ext cx="12087389" cy="542124"/>
            </a:xfrm>
            <a:prstGeom prst="rect">
              <a:avLst/>
            </a:prstGeom>
          </p:spPr>
          <p:txBody>
            <a:bodyPr wrap="square" lIns="0" tIns="0" rIns="0" bIns="0" rtlCol="0" anchor="ctr">
              <a:spAutoFit/>
            </a:bodyPr>
            <a:lstStyle/>
            <a:p>
              <a:pPr algn="just">
                <a:spcBef>
                  <a:spcPct val="0"/>
                </a:spcBef>
              </a:pPr>
              <a:r>
                <a:rPr lang="en-US" sz="2025" b="1" dirty="0">
                  <a:latin typeface="Times New Roman" pitchFamily="18" charset="0"/>
                  <a:cs typeface="Times New Roman" pitchFamily="18" charset="0"/>
                </a:rPr>
                <a:t>3. </a:t>
              </a:r>
              <a:r>
                <a:rPr lang="en-US" sz="2025" b="1" dirty="0" err="1">
                  <a:latin typeface="Times New Roman" pitchFamily="18" charset="0"/>
                  <a:cs typeface="Times New Roman" pitchFamily="18" charset="0"/>
                </a:rPr>
                <a:t>Hiểu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nội</a:t>
              </a:r>
              <a:r>
                <a:rPr lang="en-US" sz="2025" b="1" dirty="0">
                  <a:latin typeface="Times New Roman" pitchFamily="18" charset="0"/>
                  <a:cs typeface="Times New Roman" pitchFamily="18" charset="0"/>
                </a:rPr>
                <a:t> dung </a:t>
              </a:r>
              <a:r>
                <a:rPr lang="en-US" sz="2025" b="1" dirty="0" err="1">
                  <a:latin typeface="Times New Roman" pitchFamily="18" charset="0"/>
                  <a:cs typeface="Times New Roman" pitchFamily="18" charset="0"/>
                </a:rPr>
                <a:t>của</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bài</a:t>
              </a:r>
              <a:r>
                <a:rPr lang="en-US" sz="2025" b="1" dirty="0">
                  <a:latin typeface="Times New Roman" pitchFamily="18" charset="0"/>
                  <a:cs typeface="Times New Roman" pitchFamily="18" charset="0"/>
                </a:rPr>
                <a:t>.</a:t>
              </a:r>
            </a:p>
          </p:txBody>
        </p:sp>
      </p:grpSp>
      <p:grpSp>
        <p:nvGrpSpPr>
          <p:cNvPr id="6" name="Group 5">
            <a:extLst>
              <a:ext uri="{FF2B5EF4-FFF2-40B4-BE49-F238E27FC236}">
                <a16:creationId xmlns:a16="http://schemas.microsoft.com/office/drawing/2014/main" id="{7990F230-B952-45B6-B329-FF30C38D5BA5}"/>
              </a:ext>
            </a:extLst>
          </p:cNvPr>
          <p:cNvGrpSpPr/>
          <p:nvPr/>
        </p:nvGrpSpPr>
        <p:grpSpPr>
          <a:xfrm>
            <a:off x="1028945" y="1249325"/>
            <a:ext cx="4794403" cy="934871"/>
            <a:chOff x="1829235" y="1167961"/>
            <a:chExt cx="8523383" cy="1661993"/>
          </a:xfrm>
        </p:grpSpPr>
        <p:grpSp>
          <p:nvGrpSpPr>
            <p:cNvPr id="12" name="Group 12"/>
            <p:cNvGrpSpPr/>
            <p:nvPr/>
          </p:nvGrpSpPr>
          <p:grpSpPr>
            <a:xfrm>
              <a:off x="1829235" y="1433577"/>
              <a:ext cx="8523383" cy="1167275"/>
              <a:chOff x="0" y="0"/>
              <a:chExt cx="3423190" cy="864401"/>
            </a:xfrm>
            <a:solidFill>
              <a:schemeClr val="accent6">
                <a:lumMod val="60000"/>
                <a:lumOff val="40000"/>
              </a:schemeClr>
            </a:solidFill>
          </p:grpSpPr>
          <p:sp>
            <p:nvSpPr>
              <p:cNvPr id="13" name="Freeform 13"/>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grpFill/>
            </p:spPr>
          </p:sp>
          <p:sp>
            <p:nvSpPr>
              <p:cNvPr id="14" name="Freeform 14"/>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grpFill/>
            </p:spPr>
          </p:sp>
        </p:grpSp>
        <p:sp>
          <p:nvSpPr>
            <p:cNvPr id="35" name="TextBox 23">
              <a:extLst>
                <a:ext uri="{FF2B5EF4-FFF2-40B4-BE49-F238E27FC236}">
                  <a16:creationId xmlns:a16="http://schemas.microsoft.com/office/drawing/2014/main" id="{219AABA5-4994-48C2-AC7B-100B86A7E5F8}"/>
                </a:ext>
              </a:extLst>
            </p:cNvPr>
            <p:cNvSpPr txBox="1"/>
            <p:nvPr/>
          </p:nvSpPr>
          <p:spPr>
            <a:xfrm>
              <a:off x="2064558" y="1167961"/>
              <a:ext cx="8217273" cy="1661993"/>
            </a:xfrm>
            <a:prstGeom prst="rect">
              <a:avLst/>
            </a:prstGeom>
          </p:spPr>
          <p:txBody>
            <a:bodyPr wrap="square" lIns="0" tIns="0" rIns="0" bIns="0" rtlCol="0" anchor="ctr">
              <a:spAutoFit/>
            </a:bodyPr>
            <a:lstStyle/>
            <a:p>
              <a:pPr algn="just">
                <a:spcBef>
                  <a:spcPct val="0"/>
                </a:spcBef>
              </a:pPr>
              <a:r>
                <a:rPr lang="en-US" sz="2025" b="1" dirty="0">
                  <a:latin typeface="Times New Roman" pitchFamily="18" charset="0"/>
                  <a:cs typeface="Times New Roman" pitchFamily="18" charset="0"/>
                </a:rPr>
                <a:t>1. </a:t>
              </a:r>
              <a:r>
                <a:rPr lang="en-US" sz="2025" b="1" dirty="0" err="1">
                  <a:latin typeface="Times New Roman" pitchFamily="18" charset="0"/>
                  <a:cs typeface="Times New Roman" pitchFamily="18" charset="0"/>
                </a:rPr>
                <a:t>Đọc</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đúng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rõ</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ràng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bài</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văn</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Biết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ngắt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hơi</a:t>
              </a:r>
              <a:r>
                <a:rPr lang="en-US" sz="2025" b="1" dirty="0">
                  <a:latin typeface="Times New Roman" pitchFamily="18" charset="0"/>
                  <a:cs typeface="Times New Roman" pitchFamily="18" charset="0"/>
                </a:rPr>
                <a:t> ở </a:t>
              </a:r>
              <a:r>
                <a:rPr lang="en-US" sz="2025" b="1" dirty="0" err="1">
                  <a:latin typeface="Times New Roman" pitchFamily="18" charset="0"/>
                  <a:cs typeface="Times New Roman" pitchFamily="18" charset="0"/>
                </a:rPr>
                <a:t>chỗ</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có</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dấu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câu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ngắt</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hơi</a:t>
              </a:r>
              <a:r>
                <a:rPr lang="en-US" sz="2025" b="1" dirty="0">
                  <a:latin typeface="Times New Roman" pitchFamily="18" charset="0"/>
                  <a:cs typeface="Times New Roman" pitchFamily="18" charset="0"/>
                </a:rPr>
                <a:t> ở </a:t>
              </a:r>
              <a:r>
                <a:rPr lang="en-US" sz="2025" b="1" dirty="0" err="1">
                  <a:latin typeface="Times New Roman" pitchFamily="18" charset="0"/>
                  <a:cs typeface="Times New Roman" pitchFamily="18" charset="0"/>
                </a:rPr>
                <a:t>những</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câu</a:t>
              </a:r>
              <a:r>
                <a:rPr lang="en-US" sz="2025" b="1" dirty="0">
                  <a:latin typeface="Times New Roman" pitchFamily="18" charset="0"/>
                  <a:cs typeface="Times New Roman" pitchFamily="18" charset="0"/>
                </a:rPr>
                <a:t> </a:t>
              </a:r>
              <a:r>
                <a:rPr lang="en-US" sz="2025" b="1" dirty="0" err="1">
                  <a:latin typeface="Times New Roman" pitchFamily="18" charset="0"/>
                  <a:cs typeface="Times New Roman" pitchFamily="18" charset="0"/>
                </a:rPr>
                <a:t>dài</a:t>
              </a:r>
              <a:r>
                <a:rPr lang="en-US" sz="2025" b="1" dirty="0">
                  <a:latin typeface="Times New Roman" pitchFamily="18" charset="0"/>
                  <a:cs typeface="Times New Roman"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Tớ nhớ cậu</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Không lâu sau, sóc nhận được một lá thư do kiến gửi đến. Thư viết: “Sóc ơi, tớ cũng nhớ cậu!”.</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a:t>
            </a:r>
            <a:r>
              <a:rPr lang="vi-VN" sz="1300" b="1" dirty="0">
                <a:solidFill>
                  <a:srgbClr val="FF0000"/>
                </a:solidFill>
                <a:latin typeface="UTM Avo" panose="02040603050506020204" pitchFamily="18" charset="0"/>
              </a:rPr>
              <a:t>nắn nót </a:t>
            </a:r>
            <a:r>
              <a:rPr lang="vi-VN" sz="1300" dirty="0">
                <a:latin typeface="UTM Avo" panose="02040603050506020204" pitchFamily="18" charset="0"/>
              </a:rPr>
              <a:t>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1300" b="1" dirty="0">
                <a:solidFill>
                  <a:srgbClr val="FF0000"/>
                </a:solidFill>
                <a:latin typeface="UTM Avo" panose="02040603050506020204" pitchFamily="18" charset="0"/>
              </a:rPr>
              <a:t>cặm cụi </a:t>
            </a:r>
            <a:r>
              <a:rPr lang="vi-VN" sz="1300" dirty="0">
                <a:latin typeface="UTM Avo" panose="02040603050506020204" pitchFamily="18" charset="0"/>
              </a:rPr>
              <a:t>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spTree>
    <p:extLst>
      <p:ext uri="{BB962C8B-B14F-4D97-AF65-F5344CB8AC3E}">
        <p14:creationId xmlns:p14="http://schemas.microsoft.com/office/powerpoint/2010/main" val="419901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637328"/>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nắn nót</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83427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12075" y="1652397"/>
            <a:ext cx="4572957" cy="575992"/>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viết rất cẩn thận cho đẹp. </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2112075" y="2546330"/>
            <a:ext cx="4123245"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chăm chú, tập trung vào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432003"/>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cặm cụi</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6289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007995"/>
            <a:ext cx="252825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việc đang làm. </a:t>
            </a:r>
            <a:endParaRPr lang="en-VN" dirty="0"/>
          </a:p>
        </p:txBody>
      </p:sp>
      <p:pic>
        <p:nvPicPr>
          <p:cNvPr id="1026" name="Picture 2" descr="Học Sinh Thcs Chăm Chú Lắng Nghe Và Ghi Chép Bài Hình ảnh | Định dạng hình  ảnh PNG 401807209| vn.lovepik.com">
            <a:extLst>
              <a:ext uri="{FF2B5EF4-FFF2-40B4-BE49-F238E27FC236}">
                <a16:creationId xmlns:a16="http://schemas.microsoft.com/office/drawing/2014/main" id="{607F110B-47EC-C548-B5F6-A92578231D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3418682" y="3122322"/>
            <a:ext cx="2660352" cy="16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9D5193-3706-3142-A5E7-8A96398EB63E}"/>
              </a:ext>
            </a:extLst>
          </p:cNvPr>
          <p:cNvSpPr/>
          <p:nvPr/>
        </p:nvSpPr>
        <p:spPr>
          <a:xfrm>
            <a:off x="466701" y="2335899"/>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Cứ thế, cậu cặm cụi viết đi viết lại trong nhiều giờ liền.</a:t>
            </a:r>
            <a:endParaRPr lang="vi-VN" sz="2400" dirty="0"/>
          </a:p>
        </p:txBody>
      </p:sp>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Kiến không biết làm sao cho sóc biết mình rất nhớ bạn.</a:t>
            </a:r>
            <a:endParaRPr lang="vi-VN" sz="2400" dirty="0"/>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8448" y="13157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365070" y="134538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7919CD-4816-4F2E-BB42-70A80787DE0B}"/>
              </a:ext>
            </a:extLst>
          </p:cNvPr>
          <p:cNvCxnSpPr/>
          <p:nvPr/>
        </p:nvCxnSpPr>
        <p:spPr>
          <a:xfrm flipH="1">
            <a:off x="1969746" y="244684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4F8905D-3C73-9B44-9BCF-6EC4E389C8C5}"/>
              </a:ext>
            </a:extLst>
          </p:cNvPr>
          <p:cNvGrpSpPr/>
          <p:nvPr/>
        </p:nvGrpSpPr>
        <p:grpSpPr>
          <a:xfrm>
            <a:off x="3722078" y="2944299"/>
            <a:ext cx="230207" cy="470813"/>
            <a:chOff x="4944388" y="3399410"/>
            <a:chExt cx="230207" cy="470813"/>
          </a:xfrm>
        </p:grpSpPr>
        <p:cxnSp>
          <p:nvCxnSpPr>
            <p:cNvPr id="10" name="Straight Connector 9">
              <a:extLst>
                <a:ext uri="{FF2B5EF4-FFF2-40B4-BE49-F238E27FC236}">
                  <a16:creationId xmlns:a16="http://schemas.microsoft.com/office/drawing/2014/main" id="{44C9B04D-77F6-4ABC-A7F4-7426302A462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3CBC27-4077-460A-A843-2A2D268BAADA}"/>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B9A4ED0C-EBCE-3240-8EF3-71B41F2EAFA8}"/>
              </a:ext>
            </a:extLst>
          </p:cNvPr>
          <p:cNvSpPr/>
          <p:nvPr/>
        </p:nvSpPr>
        <p:spPr>
          <a:xfrm>
            <a:off x="471325" y="256562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3419247" y="1865086"/>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2139B814-1CFE-A041-AD6E-2F955D360301}"/>
              </a:ext>
            </a:extLst>
          </p:cNvPr>
          <p:cNvSpPr/>
          <p:nvPr/>
        </p:nvSpPr>
        <p:spPr>
          <a:xfrm>
            <a:off x="471862" y="369995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BF3452F2-1012-4B4F-9EAA-3F657DF66996}"/>
              </a:ext>
            </a:extLst>
          </p:cNvPr>
          <p:cNvSpPr/>
          <p:nvPr/>
        </p:nvSpPr>
        <p:spPr>
          <a:xfrm>
            <a:off x="508641" y="3493008"/>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Không lâu sau, sóc nhận được một lá thư do kiến gửi đến.</a:t>
            </a:r>
            <a:endParaRPr lang="vi-VN" sz="2400" dirty="0"/>
          </a:p>
        </p:txBody>
      </p:sp>
      <p:cxnSp>
        <p:nvCxnSpPr>
          <p:cNvPr id="21" name="Straight Connector 20">
            <a:extLst>
              <a:ext uri="{FF2B5EF4-FFF2-40B4-BE49-F238E27FC236}">
                <a16:creationId xmlns:a16="http://schemas.microsoft.com/office/drawing/2014/main" id="{4D4C816C-21B6-9B41-BEF1-C6436C604733}"/>
              </a:ext>
            </a:extLst>
          </p:cNvPr>
          <p:cNvCxnSpPr/>
          <p:nvPr/>
        </p:nvCxnSpPr>
        <p:spPr>
          <a:xfrm flipH="1">
            <a:off x="3017885" y="355245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492383-4164-ED46-A7F2-EE8A2C6DF184}"/>
              </a:ext>
            </a:extLst>
          </p:cNvPr>
          <p:cNvCxnSpPr/>
          <p:nvPr/>
        </p:nvCxnSpPr>
        <p:spPr>
          <a:xfrm flipH="1">
            <a:off x="1332154" y="412506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3812766" y="4105196"/>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1863589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1453</Words>
  <Application>Microsoft Office PowerPoint</Application>
  <PresentationFormat>Custom</PresentationFormat>
  <Paragraphs>75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Kalam</vt:lpstr>
      <vt:lpstr>UTM Cookies</vt:lpstr>
      <vt:lpstr>UTM Avo</vt:lpstr>
      <vt:lpstr>Times New Roman</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80</cp:revision>
  <dcterms:modified xsi:type="dcterms:W3CDTF">2023-10-30T14:35:00Z</dcterms:modified>
</cp:coreProperties>
</file>