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sldIdLst>
    <p:sldId id="421" r:id="rId2"/>
    <p:sldId id="423" r:id="rId3"/>
    <p:sldId id="396" r:id="rId4"/>
    <p:sldId id="452" r:id="rId5"/>
    <p:sldId id="428" r:id="rId6"/>
    <p:sldId id="397" r:id="rId7"/>
    <p:sldId id="435" r:id="rId8"/>
    <p:sldId id="436" r:id="rId9"/>
    <p:sldId id="400" r:id="rId10"/>
    <p:sldId id="439" r:id="rId11"/>
    <p:sldId id="438" r:id="rId12"/>
    <p:sldId id="437" r:id="rId13"/>
    <p:sldId id="440" r:id="rId14"/>
    <p:sldId id="433" r:id="rId15"/>
    <p:sldId id="441" r:id="rId16"/>
    <p:sldId id="399" r:id="rId17"/>
    <p:sldId id="402" r:id="rId18"/>
    <p:sldId id="442" r:id="rId19"/>
    <p:sldId id="429" r:id="rId20"/>
    <p:sldId id="408" r:id="rId21"/>
    <p:sldId id="43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F2C"/>
    <a:srgbClr val="5D8BB9"/>
    <a:srgbClr val="E35F56"/>
    <a:srgbClr val="FC8648"/>
    <a:srgbClr val="CD3A37"/>
    <a:srgbClr val="203965"/>
    <a:srgbClr val="F99102"/>
    <a:srgbClr val="FFC102"/>
    <a:srgbClr val="005A9A"/>
    <a:srgbClr val="A71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720" y="-15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05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938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5592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4603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968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  <p:sldLayoutId id="2147483675" r:id="rId4"/>
    <p:sldLayoutId id="2147483676" r:id="rId5"/>
    <p:sldLayoutId id="2147483670" r:id="rId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042204" y="4920038"/>
            <a:ext cx="8107591" cy="2217057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6808" y="3268808"/>
            <a:ext cx="6548833" cy="2178714"/>
          </a:xfrm>
          <a:prstGeom prst="rect">
            <a:avLst/>
          </a:prstGeom>
        </p:spPr>
      </p:pic>
      <p:sp>
        <p:nvSpPr>
          <p:cNvPr id="29" name="矩形: 圆角 25">
            <a:extLst>
              <a:ext uri="{FF2B5EF4-FFF2-40B4-BE49-F238E27FC236}">
                <a16:creationId xmlns=""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223657" y="2693286"/>
            <a:ext cx="3246073" cy="6629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 4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201" y="1679692"/>
            <a:ext cx="741696" cy="741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1326" y="1033361"/>
            <a:ext cx="7374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TRƯỜNG TIỂU HỌC LONG BIÊN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1" y="3941665"/>
            <a:ext cx="89038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giúp cho con người nghe được các tín hiệu đã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định: tiếng trống trường, tiếng còi xe,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 báo hiệu có đám cháy, báo hiệu cấp cứu…</a:t>
            </a:r>
            <a:r>
              <a:rPr lang="vi-VN" dirty="0">
                <a:solidFill>
                  <a:srgbClr val="002060"/>
                </a:solidFill>
                <a:latin typeface="OpenSans"/>
              </a:rPr>
              <a:t/>
            </a:r>
            <a:br>
              <a:rPr lang="vi-VN" dirty="0">
                <a:solidFill>
                  <a:srgbClr val="002060"/>
                </a:solidFill>
                <a:latin typeface="OpenSans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165" y="1612396"/>
            <a:ext cx="3378536" cy="189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083" y="1489075"/>
            <a:ext cx="2133600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3" y="1141563"/>
            <a:ext cx="4384190" cy="25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38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03" y="680731"/>
            <a:ext cx="4751772" cy="338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004394" y="4888637"/>
            <a:ext cx="1018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thanh giúp cho con người thư giãn, thêm yêu cuộc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sống: nghe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tiếng chim hót,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rơi, tiếng nhạc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3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14" y="1830820"/>
            <a:ext cx="5279609" cy="296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1556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6109" y="4036290"/>
            <a:ext cx="9199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vượt qua khó khăn này họ có thể 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 máy trợ thính, học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 hình miệng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algn="ctr"/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 ngữ kí 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hiệu.</a:t>
            </a:r>
            <a:endParaRPr lang="en-US" sz="4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1382529" y="388836"/>
            <a:ext cx="727706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528" y="953807"/>
            <a:ext cx="49414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2810067"/>
            <a:ext cx="3735864" cy="3752685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5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4037" y="741325"/>
            <a:ext cx="68811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5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077" y="2319796"/>
            <a:ext cx="57806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Âm nhạc giúp em thư giãn.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27204" y="3359659"/>
            <a:ext cx="123651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35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-ta, piano,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54" b="-15682"/>
          <a:stretch/>
        </p:blipFill>
        <p:spPr>
          <a:xfrm>
            <a:off x="7709837" y="2036790"/>
            <a:ext cx="4562374" cy="49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9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75">
            <a:extLst>
              <a:ext uri="{FF2B5EF4-FFF2-40B4-BE49-F238E27FC236}">
                <a16:creationId xmlns=""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3228975" y="1409700"/>
            <a:ext cx="797762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TÌM HIỂU CÁCH LÀM </a:t>
            </a:r>
            <a:endParaRPr kumimoji="0" lang="en-US" altLang="zh-CN" sz="6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字魂151号-联盟综艺体" panose="00000500000000000000" charset="-122"/>
              <a:cs typeface="字魂151号-联盟综艺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MỘT SỐ NHẠC CỤ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6" y="2549986"/>
            <a:ext cx="3820874" cy="3820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829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4">
            <a:extLst>
              <a:ext uri="{FF2B5EF4-FFF2-40B4-BE49-F238E27FC236}">
                <a16:creationId xmlns=""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4270717" y="623051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 có 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757383" y="1451017"/>
            <a:ext cx="10649526" cy="4569923"/>
            <a:chOff x="834044" y="1546167"/>
            <a:chExt cx="10523912" cy="4672662"/>
          </a:xfrm>
        </p:grpSpPr>
        <p:sp>
          <p:nvSpPr>
            <p:cNvPr id="6" name="Rectangle: Rounded Corners 3">
              <a:extLst>
                <a:ext uri="{FF2B5EF4-FFF2-40B4-BE49-F238E27FC236}">
                  <a16:creationId xmlns=""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16190" y="1619934"/>
              <a:ext cx="10323110" cy="42798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8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 con vật có thể “nói chuyện” với nhau bằng những âm thanh riêng. Một số loài vật như cá voi, dơi,... </a:t>
              </a:r>
              <a:r>
                <a:rPr lang="vi-VN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p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hát ra âm thanh mà tai người không nghe thấy.</a:t>
              </a:r>
            </a:p>
            <a:p>
              <a:pPr algn="just" rtl="0"/>
              <a:r>
                <a:rPr lang="en-US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      </a:t>
              </a:r>
              <a:r>
                <a:rPr lang="vi-VN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Một số loài vật có thể “nói chuyện” với nhau qua khoảng cách lớn, như cá voi có thể nghe tiếng “gọi”của nhau cách xa hàng trăm ki-lô-mét.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8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19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1909" y="3697625"/>
            <a:ext cx="3737213" cy="336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1" y="1750787"/>
            <a:ext cx="3579125" cy="3356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0575" y="905592"/>
            <a:ext cx="68611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-ta,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942832" y="2445795"/>
            <a:ext cx="67880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 thông tin về một số nhạc cụ qua </a:t>
            </a:r>
            <a:endParaRPr lang="vi-VN" sz="2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in-tơ-nét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sách, báo và nêu: Tên nhạc cụ; Cách làm phát ra âm thanh;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 phát ra âm thanh.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9833" y="4386107"/>
            <a:ext cx="6254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03577"/>
              </p:ext>
            </p:extLst>
          </p:nvPr>
        </p:nvGraphicFramePr>
        <p:xfrm>
          <a:off x="4276436" y="1600279"/>
          <a:ext cx="7204365" cy="3631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181">
                  <a:extLst>
                    <a:ext uri="{9D8B030D-6E8A-4147-A177-3AD203B41FA5}">
                      <a16:colId xmlns="" xmlns:a16="http://schemas.microsoft.com/office/drawing/2014/main" val="2731908464"/>
                    </a:ext>
                  </a:extLst>
                </a:gridCol>
                <a:gridCol w="2231791">
                  <a:extLst>
                    <a:ext uri="{9D8B030D-6E8A-4147-A177-3AD203B41FA5}">
                      <a16:colId xmlns="" xmlns:a16="http://schemas.microsoft.com/office/drawing/2014/main" val="759199783"/>
                    </a:ext>
                  </a:extLst>
                </a:gridCol>
                <a:gridCol w="2402393">
                  <a:extLst>
                    <a:ext uri="{9D8B030D-6E8A-4147-A177-3AD203B41FA5}">
                      <a16:colId xmlns="" xmlns:a16="http://schemas.microsoft.com/office/drawing/2014/main" val="4065812340"/>
                    </a:ext>
                  </a:extLst>
                </a:gridCol>
              </a:tblGrid>
              <a:tr h="87354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nhạc cụ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làm phát ra 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 phát ra 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76845595"/>
                  </a:ext>
                </a:extLst>
              </a:tr>
              <a:tr h="892158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17924884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vi-VN" sz="2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pt-BR" sz="2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àn </a:t>
                      </a: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 ta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18585549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0645191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Kèn lá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8537859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" y="3465513"/>
            <a:ext cx="4714986" cy="291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121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584407"/>
              </p:ext>
            </p:extLst>
          </p:nvPr>
        </p:nvGraphicFramePr>
        <p:xfrm>
          <a:off x="1065645" y="943451"/>
          <a:ext cx="7564582" cy="4242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0473">
                  <a:extLst>
                    <a:ext uri="{9D8B030D-6E8A-4147-A177-3AD203B41FA5}">
                      <a16:colId xmlns="" xmlns:a16="http://schemas.microsoft.com/office/drawing/2014/main" val="2731908464"/>
                    </a:ext>
                  </a:extLst>
                </a:gridCol>
                <a:gridCol w="2991597">
                  <a:extLst>
                    <a:ext uri="{9D8B030D-6E8A-4147-A177-3AD203B41FA5}">
                      <a16:colId xmlns="" xmlns:a16="http://schemas.microsoft.com/office/drawing/2014/main" val="759199783"/>
                    </a:ext>
                  </a:extLst>
                </a:gridCol>
                <a:gridCol w="2522512">
                  <a:extLst>
                    <a:ext uri="{9D8B030D-6E8A-4147-A177-3AD203B41FA5}">
                      <a16:colId xmlns="" xmlns:a16="http://schemas.microsoft.com/office/drawing/2014/main" val="4065812340"/>
                    </a:ext>
                  </a:extLst>
                </a:gridCol>
              </a:tblGrid>
              <a:tr h="1075666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nhạc cụ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làm phát </a:t>
                      </a: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endParaRPr lang="vi-VN" sz="24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 </a:t>
                      </a: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phátra </a:t>
                      </a: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76845595"/>
                  </a:ext>
                </a:extLst>
              </a:tr>
              <a:tr h="1075666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Sáo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miệng thổi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khí bên trong thân sáo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17924884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Đàn Ghi ta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tay đánh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dây đàn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18585549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tay đánh</a:t>
                      </a:r>
                      <a:endParaRPr lang="en-US" sz="2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 trống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0645191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Kèn lá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miệng thổi</a:t>
                      </a:r>
                      <a:endParaRPr lang="en-US" sz="2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đầu lá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8537859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9" y="3429000"/>
            <a:ext cx="2884546" cy="2941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5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45" y="-833505"/>
            <a:ext cx="9475232" cy="85209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3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916" y="1911347"/>
            <a:ext cx="814496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46767" y="912968"/>
            <a:ext cx="88984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chai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chai.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01" y="2599266"/>
            <a:ext cx="7451798" cy="2777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1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PA-文本框 54">
            <a:extLst>
              <a:ext uri="{FF2B5EF4-FFF2-40B4-BE49-F238E27FC236}">
                <a16:creationId xmlns="" xmlns:a16="http://schemas.microsoft.com/office/drawing/2014/main" id="{C74BB920-E7C9-4782-8C2B-633065A47A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64703" y="1415485"/>
            <a:ext cx="8030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-300" normalizeH="0" baseline="0" noProof="0" smtClean="0">
                <a:ln w="190500">
                  <a:solidFill>
                    <a:prstClr val="white"/>
                  </a:solidFill>
                </a:ln>
                <a:solidFill>
                  <a:srgbClr val="FF7800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讲个故事给你听</a:t>
            </a:r>
            <a:endParaRPr kumimoji="0" lang="zh-CN" altLang="en-US" sz="8800" b="0" i="0" u="none" strike="noStrike" kern="1200" cap="none" spc="-300" normalizeH="0" baseline="0" noProof="0" dirty="0">
              <a:ln w="190500">
                <a:solidFill>
                  <a:prstClr val="white"/>
                </a:solidFill>
              </a:ln>
              <a:solidFill>
                <a:srgbClr val="FF7800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4" name="文本框 75">
            <a:extLst>
              <a:ext uri="{FF2B5EF4-FFF2-40B4-BE49-F238E27FC236}">
                <a16:creationId xmlns=""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035440" y="1217836"/>
            <a:ext cx="7361382" cy="31700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/>
          <a:stretch/>
        </p:blipFill>
        <p:spPr>
          <a:xfrm>
            <a:off x="1190173" y="4064000"/>
            <a:ext cx="3123014" cy="2282823"/>
          </a:xfrm>
          <a:prstGeom prst="rect">
            <a:avLst/>
          </a:prstGeom>
        </p:spPr>
      </p:pic>
      <p:sp>
        <p:nvSpPr>
          <p:cNvPr id="8" name="矩形: 圆角 4">
            <a:extLst>
              <a:ext uri="{FF2B5EF4-FFF2-40B4-BE49-F238E27FC236}">
                <a16:creationId xmlns=""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84063" y="1614302"/>
            <a:ext cx="9308051" cy="1477818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em, vì sao em nghe được</a:t>
            </a:r>
            <a:r>
              <a:rPr lang="en-US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mọi</a:t>
            </a:r>
            <a:r>
              <a:rPr lang="en-US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người</a:t>
            </a:r>
            <a:r>
              <a:rPr lang="en-US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nói</a:t>
            </a:r>
            <a:r>
              <a:rPr lang="en-US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hát</a:t>
            </a:r>
            <a:r>
              <a:rPr lang="vi-VN" sz="3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I. YÊU CẦU CẦN ĐẠT</a:t>
            </a:r>
            <a:endParaRPr lang="en-US"/>
          </a:p>
          <a:p>
            <a:r>
              <a:rPr lang="en-US"/>
              <a:t>* Năng lực đặc thù:</a:t>
            </a:r>
          </a:p>
          <a:p>
            <a:r>
              <a:rPr lang="en-US"/>
              <a:t>- Trình bày được lợi ích của âm thanh trong cuộc sống</a:t>
            </a:r>
          </a:p>
          <a:p>
            <a:r>
              <a:rPr lang="en-US"/>
              <a:t>- Thu thập, so sánh và trình bày được mức độ đơn giản thông tin về một số nhạc cụ thường gặp ( Một số bộ phận chính, cách làm ra âm thanh)</a:t>
            </a:r>
          </a:p>
          <a:p>
            <a:r>
              <a:rPr lang="en-US"/>
              <a:t>* Năng lực chung: năng lực tư duy, giải quyết vấn đề, giao tiếp hợp tác.</a:t>
            </a:r>
          </a:p>
          <a:p>
            <a:r>
              <a:rPr lang="en-US"/>
              <a:t>* Phẩm chất: Trách nhiệm, chăm chỉ, nhân ái</a:t>
            </a:r>
          </a:p>
          <a:p>
            <a:r>
              <a:rPr lang="en-US" b="1"/>
              <a:t>II. ĐỒ DÙNG DẠY HỌC</a:t>
            </a:r>
            <a:endParaRPr lang="en-US"/>
          </a:p>
          <a:p>
            <a:r>
              <a:rPr lang="en-US"/>
              <a:t>- GV: máy tính, ti vi, phiếu học tập </a:t>
            </a:r>
          </a:p>
          <a:p>
            <a:r>
              <a:rPr lang="en-US"/>
              <a:t>- HS: sgk, vở ghi.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04" y="-1"/>
            <a:ext cx="12193057" cy="2066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39" y="-1"/>
            <a:ext cx="5648969" cy="1361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8765" y="1054738"/>
            <a:ext cx="100611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hại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ồn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ồn.</a:t>
            </a:r>
            <a:endParaRPr lang="en-US" sz="2800" dirty="0" smtClean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thập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so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sánh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mức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(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trật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ồn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duy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quyết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vấn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Trách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nhiệm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ái.</a:t>
            </a:r>
            <a:endParaRPr lang="en-US" sz="2800" dirty="0" smtClean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1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49" y="-634857"/>
            <a:ext cx="10284191" cy="8435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0" y="2559804"/>
            <a:ext cx="3806599" cy="3806599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=""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559339" y="1372181"/>
            <a:ext cx="9013535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1: </a:t>
            </a:r>
          </a:p>
          <a:p>
            <a:pPr algn="ctr"/>
            <a:r>
              <a:rPr lang="vi-VN" altLang="zh-CN" sz="54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VAI TRÒ CỦA ÂM THANH </a:t>
            </a:r>
          </a:p>
          <a:p>
            <a:pPr algn="ctr"/>
            <a:r>
              <a:rPr lang="vi-VN" altLang="zh-CN" sz="54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TRONG CUỘC SỐNG</a:t>
            </a:r>
            <a:endParaRPr lang="zh-CN" altLang="en-US" sz="5400" dirty="0">
              <a:solidFill>
                <a:srgbClr val="FF0000"/>
              </a:solidFill>
              <a:latin typeface="UTM Showcard" panose="02040603050506020204" pitchFamily="18" charset="0"/>
              <a:ea typeface="字魂151号-联盟综艺体" panose="00000500000000000000" charset="-122"/>
              <a:cs typeface="字魂151号-联盟综艺体" panose="000005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56" y="2344544"/>
            <a:ext cx="9309453" cy="3224984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=""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926479" y="775854"/>
            <a:ext cx="10339042" cy="1477818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Yê</a:t>
            </a:r>
            <a:r>
              <a:rPr lang="pt-BR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pt-BR" sz="3800" dirty="0">
                <a:latin typeface="Cambria" panose="02040503050406030204" pitchFamily="18" charset="0"/>
                <a:ea typeface="Cambria" panose="02040503050406030204" pitchFamily="18" charset="0"/>
              </a:rPr>
              <a:t>cầu HS quan sát hình 1 theo cặp đôi và cho biết những lợi ích của âm thanh với con người</a:t>
            </a:r>
            <a:r>
              <a:rPr lang="pt-BR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0358" y="5064822"/>
            <a:ext cx="258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nhạc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1666" y="5535755"/>
            <a:ext cx="258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giảng bài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9528" y="5337234"/>
            <a:ext cx="306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tín hiệu khi tham gia giao thông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426" y="1043660"/>
            <a:ext cx="98451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84" y="3598205"/>
            <a:ext cx="6942098" cy="26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3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="" xmlns:a16="http://schemas.microsoft.com/office/drawing/2014/main" id="{1202DAEA-10B3-473B-B21F-4F3C5BBCD244}"/>
              </a:ext>
            </a:extLst>
          </p:cNvPr>
          <p:cNvSpPr/>
          <p:nvPr/>
        </p:nvSpPr>
        <p:spPr>
          <a:xfrm rot="15557474">
            <a:off x="6400936" y="663657"/>
            <a:ext cx="3532767" cy="6064079"/>
          </a:xfrm>
          <a:custGeom>
            <a:avLst/>
            <a:gdLst>
              <a:gd name="connsiteX0" fmla="*/ 3545020 w 3645886"/>
              <a:gd name="connsiteY0" fmla="*/ 3922028 h 6767405"/>
              <a:gd name="connsiteX1" fmla="*/ 1226485 w 3645886"/>
              <a:gd name="connsiteY1" fmla="*/ 6750388 h 6767405"/>
              <a:gd name="connsiteX2" fmla="*/ 100866 w 3645886"/>
              <a:gd name="connsiteY2" fmla="*/ 3270703 h 6767405"/>
              <a:gd name="connsiteX3" fmla="*/ 1354706 w 3645886"/>
              <a:gd name="connsiteY3" fmla="*/ 798920 h 6767405"/>
              <a:gd name="connsiteX4" fmla="*/ 1396509 w 3645886"/>
              <a:gd name="connsiteY4" fmla="*/ 767024 h 6767405"/>
              <a:gd name="connsiteX5" fmla="*/ 1559211 w 3645886"/>
              <a:gd name="connsiteY5" fmla="*/ 0 h 6767405"/>
              <a:gd name="connsiteX6" fmla="*/ 1681357 w 3645886"/>
              <a:gd name="connsiteY6" fmla="*/ 575832 h 6767405"/>
              <a:gd name="connsiteX7" fmla="*/ 1702219 w 3645886"/>
              <a:gd name="connsiteY7" fmla="*/ 563440 h 6767405"/>
              <a:gd name="connsiteX8" fmla="*/ 2419402 w 3645886"/>
              <a:gd name="connsiteY8" fmla="*/ 442343 h 6767405"/>
              <a:gd name="connsiteX9" fmla="*/ 3545020 w 3645886"/>
              <a:gd name="connsiteY9" fmla="*/ 3922028 h 676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886" h="6767405">
                <a:moveTo>
                  <a:pt x="3545020" y="3922028"/>
                </a:moveTo>
                <a:cubicBezTo>
                  <a:pt x="3215605" y="5663947"/>
                  <a:pt x="2177562" y="6930246"/>
                  <a:pt x="1226485" y="6750388"/>
                </a:cubicBezTo>
                <a:cubicBezTo>
                  <a:pt x="275408" y="6570529"/>
                  <a:pt x="-228549" y="5012621"/>
                  <a:pt x="100866" y="3270703"/>
                </a:cubicBezTo>
                <a:cubicBezTo>
                  <a:pt x="306750" y="2182004"/>
                  <a:pt x="789443" y="1279093"/>
                  <a:pt x="1354706" y="798920"/>
                </a:cubicBezTo>
                <a:lnTo>
                  <a:pt x="1396509" y="767024"/>
                </a:lnTo>
                <a:lnTo>
                  <a:pt x="1559211" y="0"/>
                </a:lnTo>
                <a:lnTo>
                  <a:pt x="1681357" y="575832"/>
                </a:lnTo>
                <a:lnTo>
                  <a:pt x="1702219" y="563440"/>
                </a:lnTo>
                <a:cubicBezTo>
                  <a:pt x="1938428" y="442799"/>
                  <a:pt x="2181632" y="397379"/>
                  <a:pt x="2419402" y="442343"/>
                </a:cubicBezTo>
                <a:cubicBezTo>
                  <a:pt x="3370479" y="622202"/>
                  <a:pt x="3874435" y="2180110"/>
                  <a:pt x="3545020" y="3922028"/>
                </a:cubicBezTo>
                <a:close/>
              </a:path>
            </a:pathLst>
          </a:custGeom>
          <a:noFill/>
          <a:ln>
            <a:solidFill>
              <a:srgbClr val="E35F5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96" y="1640114"/>
            <a:ext cx="4445006" cy="4445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83502" y="2732075"/>
            <a:ext cx="5945188" cy="154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  <a:tabLst>
                <a:tab pos="255270" algn="l"/>
              </a:tabLst>
            </a:pPr>
            <a:r>
              <a:rPr lang="vi-VN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vi-VN" sz="37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  <a:tabLst>
                <a:tab pos="255270" algn="l"/>
              </a:tabLst>
            </a:pP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thanh.</a:t>
            </a:r>
            <a:endParaRPr lang="en-US" sz="3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87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744</Words>
  <Application>Microsoft Office PowerPoint</Application>
  <PresentationFormat>Custom</PresentationFormat>
  <Paragraphs>75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2023-11-01T10:30:05Z</dcterms:modified>
</cp:coreProperties>
</file>