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1" r:id="rId1"/>
  </p:sldMasterIdLst>
  <p:sldIdLst>
    <p:sldId id="307" r:id="rId2"/>
    <p:sldId id="306" r:id="rId3"/>
    <p:sldId id="316" r:id="rId4"/>
    <p:sldId id="308" r:id="rId5"/>
    <p:sldId id="310" r:id="rId6"/>
    <p:sldId id="311" r:id="rId7"/>
    <p:sldId id="317" r:id="rId8"/>
    <p:sldId id="312" r:id="rId9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5CA23-45C0-410A-B310-76E71CDBF0E1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D538A-52A0-4A7A-8FB3-64A8001C8B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102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5CA23-45C0-410A-B310-76E71CDBF0E1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D538A-52A0-4A7A-8FB3-64A8001C8B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939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5CA23-45C0-410A-B310-76E71CDBF0E1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D538A-52A0-4A7A-8FB3-64A8001C8B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299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5CA23-45C0-410A-B310-76E71CDBF0E1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D538A-52A0-4A7A-8FB3-64A8001C8B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80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5CA23-45C0-410A-B310-76E71CDBF0E1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D538A-52A0-4A7A-8FB3-64A8001C8B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555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5CA23-45C0-410A-B310-76E71CDBF0E1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D538A-52A0-4A7A-8FB3-64A8001C8B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889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5CA23-45C0-410A-B310-76E71CDBF0E1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D538A-52A0-4A7A-8FB3-64A8001C8B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307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5CA23-45C0-410A-B310-76E71CDBF0E1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D538A-52A0-4A7A-8FB3-64A8001C8B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640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5CA23-45C0-410A-B310-76E71CDBF0E1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D538A-52A0-4A7A-8FB3-64A8001C8B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50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5CA23-45C0-410A-B310-76E71CDBF0E1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D538A-52A0-4A7A-8FB3-64A8001C8B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978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5CA23-45C0-410A-B310-76E71CDBF0E1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D538A-52A0-4A7A-8FB3-64A8001C8B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227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5CA23-45C0-410A-B310-76E71CDBF0E1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D538A-52A0-4A7A-8FB3-64A8001C8B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12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" y="0"/>
            <a:ext cx="12048564" cy="66541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2800" b="1" dirty="0">
                <a:latin typeface="HP001 4 hàng" panose="020B0603050302020204" pitchFamily="34" charset="0"/>
                <a:ea typeface="HP001 5H" panose="020B0603050302020204" pitchFamily="34" charset="-127"/>
                <a:cs typeface="Times New Roman" panose="02020603050405020304" pitchFamily="18" charset="0"/>
              </a:rPr>
              <a:t>                   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Thứ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Hai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ngày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 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tháng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9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năm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2023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1103630" algn="l"/>
                <a:tab pos="3465195" algn="ctr"/>
              </a:tabLst>
            </a:pP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		               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Khoa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học</a:t>
            </a:r>
            <a:endParaRPr 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4 hàng" panose="020B0603050302020204" pitchFamily="34" charset="0"/>
              <a:ea typeface="HP001 5Ha" panose="020B0603050302020204" pitchFamily="34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1103630" algn="l"/>
                <a:tab pos="3465195" algn="ctr"/>
              </a:tabLst>
            </a:pPr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               </a:t>
            </a:r>
            <a:r>
              <a:rPr lang="en-US" sz="3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Sự</a:t>
            </a:r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ô </a:t>
            </a:r>
            <a:r>
              <a:rPr lang="en-US" sz="3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nhiễm</a:t>
            </a:r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và</a:t>
            </a:r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bảo</a:t>
            </a:r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vệ</a:t>
            </a:r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nguồn</a:t>
            </a:r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n</a:t>
            </a:r>
            <a:r>
              <a:rPr lang="vi-VN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ư</a:t>
            </a:r>
            <a:r>
              <a:rPr lang="en-US" sz="3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ớc</a:t>
            </a:r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1103630" algn="l"/>
                <a:tab pos="3465195" algn="ctr"/>
              </a:tabLst>
            </a:pPr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               </a:t>
            </a:r>
            <a:r>
              <a:rPr lang="en-US" sz="3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Một</a:t>
            </a:r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số</a:t>
            </a:r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cách</a:t>
            </a:r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làm</a:t>
            </a:r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sạch</a:t>
            </a:r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n</a:t>
            </a:r>
            <a:r>
              <a:rPr lang="vi-VN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ước</a:t>
            </a:r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(</a:t>
            </a:r>
            <a:r>
              <a:rPr lang="en-US" sz="3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tiết</a:t>
            </a:r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1)</a:t>
            </a:r>
          </a:p>
          <a:p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1.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Nguyên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nhân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gây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ô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nhiễm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nguồn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n</a:t>
            </a:r>
            <a:r>
              <a:rPr lang="vi-VN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ư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ớc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:</a:t>
            </a:r>
          </a:p>
          <a:p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-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Dấu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hiệu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: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Sgk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tr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13</a:t>
            </a:r>
          </a:p>
          <a:p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-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Nguyên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nhân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: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xả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rác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bừa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bãi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,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sử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dụng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phân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hóa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học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và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thuốc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trừ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sâu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,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nước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thải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nhà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máy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chưa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qua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xử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lí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,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vỡ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ống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n</a:t>
            </a:r>
            <a:r>
              <a:rPr lang="vi-VN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ước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,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tràn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dầu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trên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biển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,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lũ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lụt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…</a:t>
            </a:r>
          </a:p>
          <a:p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2.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Bảo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vệ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nguồn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n</a:t>
            </a:r>
            <a:r>
              <a:rPr lang="vi-VN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ư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ớc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:</a:t>
            </a:r>
          </a:p>
          <a:p>
            <a:r>
              <a:rPr lang="en-US" sz="3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-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Giữ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vệ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sinh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xung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quanh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nguồn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nước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.</a:t>
            </a:r>
          </a:p>
          <a:p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-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Làm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nhà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vệ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sinh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xa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nguồn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nước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.</a:t>
            </a:r>
          </a:p>
          <a:p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-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Xử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lí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,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bảo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vệ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hệ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thống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thoát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nước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.</a:t>
            </a:r>
          </a:p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Báo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ng</a:t>
            </a:r>
            <a:r>
              <a:rPr lang="vi-VN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ười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trách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nhiệm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nếu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hỏng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đường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ống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dẫn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n</a:t>
            </a:r>
            <a:r>
              <a:rPr lang="vi-VN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ước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….                       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4 hàng" panose="020B0603050302020204" pitchFamily="34" charset="0"/>
              <a:ea typeface="HP001 5Ha" panose="020B0603050302020204" pitchFamily="34" charset="-127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9282" y="457200"/>
            <a:ext cx="1156448" cy="43088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2200" b="1" dirty="0"/>
              <a:t>TUẦN 3</a:t>
            </a:r>
          </a:p>
        </p:txBody>
      </p:sp>
    </p:spTree>
    <p:extLst>
      <p:ext uri="{BB962C8B-B14F-4D97-AF65-F5344CB8AC3E}">
        <p14:creationId xmlns:p14="http://schemas.microsoft.com/office/powerpoint/2010/main" val="499069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Arrow Connector 8"/>
          <p:cNvCxnSpPr/>
          <p:nvPr/>
        </p:nvCxnSpPr>
        <p:spPr>
          <a:xfrm flipH="1">
            <a:off x="2571262" y="4234487"/>
            <a:ext cx="1946030" cy="4938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317964" y="322729"/>
            <a:ext cx="11461660" cy="69660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Thứ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Ba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ngày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19 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tháng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9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năm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2023</a:t>
            </a:r>
          </a:p>
          <a:p>
            <a:pPr algn="ctr">
              <a:spcAft>
                <a:spcPts val="800"/>
              </a:spcAft>
            </a:pP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Lịch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sử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Địa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lí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a" panose="020B0603050302020204" pitchFamily="34" charset="-127"/>
              <a:ea typeface="HP001 5Ha" panose="020B0603050302020204" pitchFamily="34" charset="-127"/>
              <a:cs typeface="Times New Roman" panose="02020603050405020304" pitchFamily="18" charset="0"/>
            </a:endParaRPr>
          </a:p>
          <a:p>
            <a:pPr algn="ctr">
              <a:spcAft>
                <a:spcPts val="800"/>
              </a:spcAft>
            </a:pP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3.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Lịch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sử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văn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hóa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truyền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thống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</a:p>
          <a:p>
            <a:pPr algn="ctr">
              <a:spcAft>
                <a:spcPts val="800"/>
              </a:spcAft>
            </a:pP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Hà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Nội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(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1)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a" panose="020B0603050302020204" pitchFamily="34" charset="-127"/>
              <a:ea typeface="HP001 5Ha" panose="020B0603050302020204" pitchFamily="34" charset="-127"/>
              <a:cs typeface="Times New Roman" panose="02020603050405020304" pitchFamily="18" charset="0"/>
            </a:endParaRPr>
          </a:p>
          <a:p>
            <a:pPr marL="514350" indent="-514350">
              <a:spcAft>
                <a:spcPts val="800"/>
              </a:spcAft>
              <a:buAutoNum type="arabicPeriod"/>
            </a:pP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Văn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hóa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truyền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thống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:</a:t>
            </a:r>
          </a:p>
          <a:p>
            <a:pPr>
              <a:spcAft>
                <a:spcPts val="800"/>
              </a:spcAft>
            </a:pP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a" panose="020B0603050302020204" pitchFamily="34" charset="-127"/>
              <a:ea typeface="HP001 5Ha" panose="020B06030503020202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a" panose="020B0603050302020204" pitchFamily="34" charset="-127"/>
              <a:ea typeface="HP001 5Ha" panose="020B06030503020202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</a:p>
          <a:p>
            <a:pPr>
              <a:spcAft>
                <a:spcPts val="800"/>
              </a:spcAft>
            </a:pP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a" panose="020B0603050302020204" pitchFamily="34" charset="-127"/>
              <a:ea typeface="HP001 5Ha" panose="020B06030503020202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Hà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Nội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s</a:t>
            </a:r>
            <a:r>
              <a:rPr lang="vi-VN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ự </a:t>
            </a:r>
            <a:r>
              <a:rPr lang="nl-NL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đa dạng, phong phú, độc đáo về ẩm thực, trang phục, phong tục tập quán, nhà ở... </a:t>
            </a:r>
          </a:p>
          <a:p>
            <a:pPr>
              <a:spcAft>
                <a:spcPts val="800"/>
              </a:spcAft>
            </a:pPr>
            <a:endParaRPr lang="en-US" sz="2800" b="1" dirty="0" err="1">
              <a:latin typeface="Times New Roman" panose="02020603050405020304" pitchFamily="18" charset="0"/>
              <a:ea typeface="HP001 5H" panose="020B0603050302020204" pitchFamily="34" charset="-127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17292" y="3403490"/>
            <a:ext cx="2180493" cy="83099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Văn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hoá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truyền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thống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43338" y="4864926"/>
            <a:ext cx="937846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ở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97000" y="4864926"/>
            <a:ext cx="1703754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phục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93113" y="4864926"/>
            <a:ext cx="2680678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quán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08322" y="4864925"/>
            <a:ext cx="1297353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Ẩm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thực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4032738" y="4290646"/>
            <a:ext cx="851877" cy="5001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478585" y="4290646"/>
            <a:ext cx="70292" cy="5742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6697785" y="4234487"/>
            <a:ext cx="1320800" cy="5563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7176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5494" y="145840"/>
            <a:ext cx="11524130" cy="6329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en-US" sz="3200" b="1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Thứ</a:t>
            </a:r>
            <a:r>
              <a:rPr lang="en-US" sz="3200" b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Năm </a:t>
            </a:r>
            <a:r>
              <a:rPr lang="en-US" sz="3200" b="1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ngày</a:t>
            </a:r>
            <a:r>
              <a:rPr lang="en-US" sz="3200" b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 21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tháng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9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năm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2023</a:t>
            </a:r>
          </a:p>
          <a:p>
            <a:pPr algn="ctr">
              <a:spcAft>
                <a:spcPts val="800"/>
              </a:spcAft>
            </a:pP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Lịch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sử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Địa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lí</a:t>
            </a:r>
            <a:endParaRPr lang="en-US" sz="3200" b="1" dirty="0">
              <a:latin typeface="HP001 4 hàng" panose="020B0603050302020204" pitchFamily="34" charset="0"/>
              <a:ea typeface="HP001 5Ha" panose="020B0603050302020204" pitchFamily="34" charset="-127"/>
              <a:cs typeface="Times New Roman" panose="02020603050405020304" pitchFamily="18" charset="0"/>
            </a:endParaRPr>
          </a:p>
          <a:p>
            <a:pPr algn="ctr">
              <a:spcAft>
                <a:spcPts val="800"/>
              </a:spcAft>
            </a:pPr>
            <a:r>
              <a:rPr lang="en-US" sz="3200" b="1" dirty="0" err="1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3.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Lịch</a:t>
            </a:r>
            <a:r>
              <a:rPr lang="en-US" sz="3200" b="1" dirty="0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sử</a:t>
            </a:r>
            <a:r>
              <a:rPr lang="en-US" sz="3200" b="1" dirty="0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văn</a:t>
            </a:r>
            <a:r>
              <a:rPr lang="en-US" sz="3200" b="1" dirty="0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hóa</a:t>
            </a:r>
            <a:r>
              <a:rPr lang="en-US" sz="3200" b="1" dirty="0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truyền</a:t>
            </a:r>
            <a:r>
              <a:rPr lang="en-US" sz="3200" b="1" dirty="0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thống</a:t>
            </a:r>
            <a:r>
              <a:rPr lang="en-US" sz="3200" b="1" dirty="0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</a:p>
          <a:p>
            <a:pPr algn="ctr">
              <a:spcAft>
                <a:spcPts val="800"/>
              </a:spcAft>
            </a:pPr>
            <a:r>
              <a:rPr lang="en-US" sz="3200" b="1" dirty="0" err="1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Hà</a:t>
            </a:r>
            <a:r>
              <a:rPr lang="en-US" sz="3200" b="1" dirty="0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Nội</a:t>
            </a:r>
            <a:r>
              <a:rPr lang="en-US" sz="3200" b="1" dirty="0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(</a:t>
            </a:r>
            <a:r>
              <a:rPr lang="en-US" sz="3200" b="1" dirty="0" err="1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2)</a:t>
            </a:r>
          </a:p>
          <a:p>
            <a:pPr>
              <a:spcAft>
                <a:spcPts val="800"/>
              </a:spcAft>
            </a:pPr>
            <a:r>
              <a:rPr lang="en-US" sz="28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2. TH </a:t>
            </a:r>
            <a:r>
              <a:rPr lang="en-US" sz="28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về</a:t>
            </a:r>
            <a:r>
              <a:rPr lang="en-US" sz="28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lễ</a:t>
            </a:r>
            <a:r>
              <a:rPr lang="en-US" sz="28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hội</a:t>
            </a:r>
            <a:r>
              <a:rPr lang="en-US" sz="28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danh</a:t>
            </a:r>
            <a:r>
              <a:rPr lang="en-US" sz="28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: </a:t>
            </a:r>
          </a:p>
          <a:p>
            <a:pPr algn="ctr">
              <a:spcAft>
                <a:spcPts val="800"/>
              </a:spcAft>
            </a:pPr>
            <a:endParaRPr lang="en-US" sz="3200" b="1" dirty="0">
              <a:solidFill>
                <a:srgbClr val="FF0000"/>
              </a:solidFill>
              <a:latin typeface="HP001 4 hàng" panose="020B0603050302020204" pitchFamily="34" charset="0"/>
              <a:ea typeface="HP001 5Ha" panose="020B06030503020202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endParaRPr lang="en-US" sz="2400" b="1" dirty="0">
              <a:latin typeface="HP001 4 hàng" panose="020B0603050302020204" pitchFamily="34" charset="0"/>
              <a:ea typeface="HP001 5Ha" panose="020B06030503020202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24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</a:p>
          <a:p>
            <a:pPr>
              <a:spcAft>
                <a:spcPts val="800"/>
              </a:spcAft>
            </a:pPr>
            <a:endParaRPr lang="en-US" sz="2400" b="1" dirty="0">
              <a:latin typeface="HP001 4 hàng" panose="020B0603050302020204" pitchFamily="34" charset="0"/>
              <a:ea typeface="HP001 5Ha" panose="020B06030503020202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endParaRPr lang="en-US" sz="2400" b="1" dirty="0">
              <a:latin typeface="HP001 4 hàng" panose="020B0603050302020204" pitchFamily="34" charset="0"/>
              <a:ea typeface="HP001 5Ha" panose="020B06030503020202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endParaRPr lang="en-US" sz="2400" b="1" dirty="0">
              <a:latin typeface="HP001 4 hàng" panose="020B0603050302020204" pitchFamily="34" charset="0"/>
              <a:ea typeface="HP001 5Ha" panose="020B06030503020202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24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- </a:t>
            </a:r>
            <a:r>
              <a:rPr lang="en-US" sz="24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L</a:t>
            </a:r>
            <a:r>
              <a:rPr lang="en-US" sz="2400" b="1" dirty="0" err="1">
                <a:latin typeface="HP001 4 hàng" panose="020B0603050302020204" pitchFamily="34" charset="0"/>
                <a:ea typeface="HP001 5Ha" panose="020B0603050302020204" pitchFamily="34" charset="-127"/>
              </a:rPr>
              <a:t>ễ</a:t>
            </a:r>
            <a:r>
              <a:rPr lang="en-US" sz="2400" b="1" dirty="0">
                <a:latin typeface="HP001 4 hàng" panose="020B0603050302020204" pitchFamily="34" charset="0"/>
                <a:ea typeface="HP001 5Ha" panose="020B0603050302020204" pitchFamily="34" charset="-127"/>
              </a:rPr>
              <a:t> </a:t>
            </a:r>
            <a:r>
              <a:rPr lang="en-US" sz="2400" b="1" dirty="0" err="1">
                <a:latin typeface="HP001 4 hàng" panose="020B0603050302020204" pitchFamily="34" charset="0"/>
                <a:ea typeface="HP001 5Ha" panose="020B0603050302020204" pitchFamily="34" charset="-127"/>
              </a:rPr>
              <a:t>hội</a:t>
            </a:r>
            <a:r>
              <a:rPr lang="en-US" sz="2400" b="1" dirty="0">
                <a:latin typeface="HP001 4 hàng" panose="020B0603050302020204" pitchFamily="34" charset="0"/>
                <a:ea typeface="HP001 5Ha" panose="020B0603050302020204" pitchFamily="34" charset="-127"/>
              </a:rPr>
              <a:t> </a:t>
            </a:r>
            <a:r>
              <a:rPr lang="en-US" sz="2400" b="1" dirty="0" err="1">
                <a:latin typeface="HP001 4 hàng" panose="020B0603050302020204" pitchFamily="34" charset="0"/>
                <a:ea typeface="HP001 5Ha" panose="020B0603050302020204" pitchFamily="34" charset="-127"/>
              </a:rPr>
              <a:t>tuy</a:t>
            </a:r>
            <a:r>
              <a:rPr lang="en-US" sz="2400" b="1" dirty="0">
                <a:latin typeface="HP001 4 hàng" panose="020B0603050302020204" pitchFamily="34" charset="0"/>
                <a:ea typeface="HP001 5Ha" panose="020B0603050302020204" pitchFamily="34" charset="-127"/>
              </a:rPr>
              <a:t> </a:t>
            </a:r>
            <a:r>
              <a:rPr lang="en-US" sz="2400" b="1" dirty="0" err="1">
                <a:latin typeface="HP001 4 hàng" panose="020B0603050302020204" pitchFamily="34" charset="0"/>
                <a:ea typeface="HP001 5Ha" panose="020B0603050302020204" pitchFamily="34" charset="-127"/>
              </a:rPr>
              <a:t>có</a:t>
            </a:r>
            <a:r>
              <a:rPr lang="en-US" sz="2400" b="1" dirty="0">
                <a:latin typeface="HP001 4 hàng" panose="020B0603050302020204" pitchFamily="34" charset="0"/>
                <a:ea typeface="HP001 5Ha" panose="020B0603050302020204" pitchFamily="34" charset="-127"/>
              </a:rPr>
              <a:t> </a:t>
            </a:r>
            <a:r>
              <a:rPr lang="en-US" sz="2400" b="1" dirty="0" err="1">
                <a:latin typeface="HP001 4 hàng" panose="020B0603050302020204" pitchFamily="34" charset="0"/>
                <a:ea typeface="HP001 5Ha" panose="020B0603050302020204" pitchFamily="34" charset="-127"/>
              </a:rPr>
              <a:t>nét</a:t>
            </a:r>
            <a:r>
              <a:rPr lang="en-US" sz="2400" b="1" dirty="0">
                <a:latin typeface="HP001 4 hàng" panose="020B0603050302020204" pitchFamily="34" charset="0"/>
                <a:ea typeface="HP001 5Ha" panose="020B0603050302020204" pitchFamily="34" charset="-127"/>
              </a:rPr>
              <a:t> </a:t>
            </a:r>
            <a:r>
              <a:rPr lang="en-US" sz="2400" b="1" dirty="0" err="1">
                <a:latin typeface="HP001 4 hàng" panose="020B0603050302020204" pitchFamily="34" charset="0"/>
                <a:ea typeface="HP001 5Ha" panose="020B0603050302020204" pitchFamily="34" charset="-127"/>
              </a:rPr>
              <a:t>riêng</a:t>
            </a:r>
            <a:r>
              <a:rPr lang="en-US" sz="2400" b="1" dirty="0">
                <a:latin typeface="HP001 4 hàng" panose="020B0603050302020204" pitchFamily="34" charset="0"/>
                <a:ea typeface="HP001 5Ha" panose="020B0603050302020204" pitchFamily="34" charset="-127"/>
              </a:rPr>
              <a:t> </a:t>
            </a:r>
            <a:r>
              <a:rPr lang="en-US" sz="2400" b="1" dirty="0" err="1">
                <a:latin typeface="HP001 4 hàng" panose="020B0603050302020204" pitchFamily="34" charset="0"/>
                <a:ea typeface="HP001 5Ha" panose="020B0603050302020204" pitchFamily="34" charset="-127"/>
              </a:rPr>
              <a:t>biệt</a:t>
            </a:r>
            <a:r>
              <a:rPr lang="en-US" sz="2400" b="1" dirty="0">
                <a:latin typeface="HP001 4 hàng" panose="020B0603050302020204" pitchFamily="34" charset="0"/>
                <a:ea typeface="HP001 5Ha" panose="020B0603050302020204" pitchFamily="34" charset="-127"/>
              </a:rPr>
              <a:t> </a:t>
            </a:r>
            <a:r>
              <a:rPr lang="en-US" sz="2400" b="1" dirty="0" err="1">
                <a:latin typeface="HP001 4 hàng" panose="020B0603050302020204" pitchFamily="34" charset="0"/>
                <a:ea typeface="HP001 5Ha" panose="020B0603050302020204" pitchFamily="34" charset="-127"/>
              </a:rPr>
              <a:t>nhưng</a:t>
            </a:r>
            <a:r>
              <a:rPr lang="en-US" sz="2400" b="1" dirty="0">
                <a:latin typeface="HP001 4 hàng" panose="020B0603050302020204" pitchFamily="34" charset="0"/>
                <a:ea typeface="HP001 5Ha" panose="020B0603050302020204" pitchFamily="34" charset="-127"/>
              </a:rPr>
              <a:t> </a:t>
            </a:r>
            <a:r>
              <a:rPr lang="en-US" sz="2400" b="1" dirty="0" err="1">
                <a:latin typeface="HP001 4 hàng" panose="020B0603050302020204" pitchFamily="34" charset="0"/>
                <a:ea typeface="HP001 5Ha" panose="020B0603050302020204" pitchFamily="34" charset="-127"/>
              </a:rPr>
              <a:t>đều</a:t>
            </a:r>
            <a:r>
              <a:rPr lang="en-US" sz="2400" b="1" dirty="0">
                <a:latin typeface="HP001 4 hàng" panose="020B0603050302020204" pitchFamily="34" charset="0"/>
                <a:ea typeface="HP001 5Ha" panose="020B0603050302020204" pitchFamily="34" charset="-127"/>
              </a:rPr>
              <a:t> </a:t>
            </a:r>
            <a:r>
              <a:rPr lang="en-US" sz="2400" b="1" dirty="0" err="1">
                <a:latin typeface="HP001 4 hàng" panose="020B0603050302020204" pitchFamily="34" charset="0"/>
                <a:ea typeface="HP001 5Ha" panose="020B0603050302020204" pitchFamily="34" charset="-127"/>
              </a:rPr>
              <a:t>mang</a:t>
            </a:r>
            <a:r>
              <a:rPr lang="en-US" sz="2400" b="1" dirty="0">
                <a:latin typeface="HP001 4 hàng" panose="020B0603050302020204" pitchFamily="34" charset="0"/>
                <a:ea typeface="HP001 5Ha" panose="020B0603050302020204" pitchFamily="34" charset="-127"/>
              </a:rPr>
              <a:t> </a:t>
            </a:r>
            <a:r>
              <a:rPr lang="en-US" sz="2400" b="1" dirty="0" err="1">
                <a:latin typeface="HP001 4 hàng" panose="020B0603050302020204" pitchFamily="34" charset="0"/>
                <a:ea typeface="HP001 5Ha" panose="020B0603050302020204" pitchFamily="34" charset="-127"/>
              </a:rPr>
              <a:t>đậm</a:t>
            </a:r>
            <a:r>
              <a:rPr lang="en-US" sz="2400" b="1" dirty="0">
                <a:latin typeface="HP001 4 hàng" panose="020B0603050302020204" pitchFamily="34" charset="0"/>
                <a:ea typeface="HP001 5Ha" panose="020B0603050302020204" pitchFamily="34" charset="-127"/>
              </a:rPr>
              <a:t> </a:t>
            </a:r>
            <a:r>
              <a:rPr lang="en-US" sz="2400" b="1" dirty="0" err="1">
                <a:latin typeface="HP001 4 hàng" panose="020B0603050302020204" pitchFamily="34" charset="0"/>
                <a:ea typeface="HP001 5Ha" panose="020B0603050302020204" pitchFamily="34" charset="-127"/>
              </a:rPr>
              <a:t>bản</a:t>
            </a:r>
            <a:r>
              <a:rPr lang="en-US" sz="2400" b="1" dirty="0">
                <a:latin typeface="HP001 4 hàng" panose="020B0603050302020204" pitchFamily="34" charset="0"/>
                <a:ea typeface="HP001 5Ha" panose="020B0603050302020204" pitchFamily="34" charset="-127"/>
              </a:rPr>
              <a:t> </a:t>
            </a:r>
            <a:r>
              <a:rPr lang="en-US" sz="2400" b="1" dirty="0" err="1">
                <a:latin typeface="HP001 4 hàng" panose="020B0603050302020204" pitchFamily="34" charset="0"/>
                <a:ea typeface="HP001 5Ha" panose="020B0603050302020204" pitchFamily="34" charset="-127"/>
              </a:rPr>
              <a:t>sắc</a:t>
            </a:r>
            <a:r>
              <a:rPr lang="en-US" sz="2400" b="1" dirty="0">
                <a:latin typeface="HP001 4 hàng" panose="020B0603050302020204" pitchFamily="34" charset="0"/>
                <a:ea typeface="HP001 5Ha" panose="020B0603050302020204" pitchFamily="34" charset="-127"/>
              </a:rPr>
              <a:t> </a:t>
            </a:r>
            <a:r>
              <a:rPr lang="en-US" sz="2400" b="1" dirty="0" err="1">
                <a:latin typeface="HP001 4 hàng" panose="020B0603050302020204" pitchFamily="34" charset="0"/>
                <a:ea typeface="HP001 5Ha" panose="020B0603050302020204" pitchFamily="34" charset="-127"/>
              </a:rPr>
              <a:t>văn</a:t>
            </a:r>
            <a:r>
              <a:rPr lang="en-US" sz="2400" b="1" dirty="0">
                <a:latin typeface="HP001 4 hàng" panose="020B0603050302020204" pitchFamily="34" charset="0"/>
                <a:ea typeface="HP001 5Ha" panose="020B0603050302020204" pitchFamily="34" charset="-127"/>
              </a:rPr>
              <a:t> </a:t>
            </a:r>
            <a:r>
              <a:rPr lang="en-US" sz="2400" b="1" dirty="0" err="1">
                <a:latin typeface="HP001 4 hàng" panose="020B0603050302020204" pitchFamily="34" charset="0"/>
                <a:ea typeface="HP001 5Ha" panose="020B0603050302020204" pitchFamily="34" charset="-127"/>
              </a:rPr>
              <a:t>hoá</a:t>
            </a:r>
            <a:r>
              <a:rPr lang="en-US" sz="2400" b="1" dirty="0">
                <a:latin typeface="HP001 4 hàng" panose="020B0603050302020204" pitchFamily="34" charset="0"/>
                <a:ea typeface="HP001 5Ha" panose="020B0603050302020204" pitchFamily="34" charset="-127"/>
              </a:rPr>
              <a:t> </a:t>
            </a:r>
            <a:r>
              <a:rPr lang="en-US" sz="2400" b="1" dirty="0" err="1">
                <a:latin typeface="HP001 4 hàng" panose="020B0603050302020204" pitchFamily="34" charset="0"/>
                <a:ea typeface="HP001 5Ha" panose="020B0603050302020204" pitchFamily="34" charset="-127"/>
              </a:rPr>
              <a:t>dân</a:t>
            </a:r>
            <a:r>
              <a:rPr lang="en-US" sz="2400" b="1" dirty="0">
                <a:latin typeface="HP001 4 hàng" panose="020B0603050302020204" pitchFamily="34" charset="0"/>
                <a:ea typeface="HP001 5Ha" panose="020B0603050302020204" pitchFamily="34" charset="-127"/>
              </a:rPr>
              <a:t> </a:t>
            </a:r>
            <a:r>
              <a:rPr lang="en-US" sz="2400" b="1" dirty="0" err="1">
                <a:latin typeface="HP001 4 hàng" panose="020B0603050302020204" pitchFamily="34" charset="0"/>
                <a:ea typeface="HP001 5Ha" panose="020B0603050302020204" pitchFamily="34" charset="-127"/>
              </a:rPr>
              <a:t>tộc</a:t>
            </a:r>
            <a:r>
              <a:rPr lang="en-US" sz="2400" b="1" dirty="0">
                <a:latin typeface="HP001 4 hàng" panose="020B0603050302020204" pitchFamily="34" charset="0"/>
                <a:ea typeface="HP001 5Ha" panose="020B0603050302020204" pitchFamily="34" charset="-127"/>
              </a:rPr>
              <a:t>.</a:t>
            </a:r>
            <a:endParaRPr lang="nl-NL" sz="2400" b="1" dirty="0">
              <a:latin typeface="HP001 4 hàng" panose="020B0603050302020204" pitchFamily="34" charset="0"/>
              <a:ea typeface="HP001 5Ha" panose="020B0603050302020204" pitchFamily="34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58276" y="3654997"/>
            <a:ext cx="2430585" cy="83099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Văn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hoá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truyền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thống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65748" y="3310809"/>
            <a:ext cx="1297353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Lễ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hội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83696" y="2950175"/>
            <a:ext cx="2266510" cy="40011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Hội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đền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Gióng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83696" y="3468255"/>
            <a:ext cx="2039873" cy="707886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Lễ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hỗi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đền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</a:p>
          <a:p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Hai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Bà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Tr</a:t>
            </a:r>
            <a:r>
              <a:rPr lang="vi-VN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ư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ng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25108" y="4873857"/>
            <a:ext cx="1813169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Danh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nhân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744676" y="4347926"/>
            <a:ext cx="2375877" cy="40011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Ngô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Quyền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744677" y="4910634"/>
            <a:ext cx="2375876" cy="40011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Lý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Th</a:t>
            </a:r>
            <a:r>
              <a:rPr lang="vi-VN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ường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Kiệt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744676" y="5449895"/>
            <a:ext cx="2375876" cy="40011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Chu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Văn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An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3688861" y="3541641"/>
            <a:ext cx="976887" cy="5288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3688861" y="4070495"/>
            <a:ext cx="836247" cy="8401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6017559" y="3150230"/>
            <a:ext cx="727117" cy="3377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6017559" y="3654997"/>
            <a:ext cx="727117" cy="1672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6381117" y="4650154"/>
            <a:ext cx="301037" cy="4545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6381117" y="5110689"/>
            <a:ext cx="30103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6381117" y="5205046"/>
            <a:ext cx="363559" cy="4449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9528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88825" y="321973"/>
            <a:ext cx="11420080" cy="6632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3200" b="1" dirty="0">
                <a:latin typeface="HP001 4 hàng" panose="020B0603050302020204" pitchFamily="34" charset="0"/>
                <a:ea typeface="HP001 5H" panose="020B0603050302020204" pitchFamily="34" charset="-127"/>
                <a:cs typeface="Times New Roman" panose="02020603050405020304" pitchFamily="18" charset="0"/>
              </a:rPr>
              <a:t>                    </a:t>
            </a:r>
            <a:r>
              <a:rPr lang="en-US" sz="3200" b="1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Thứ</a:t>
            </a:r>
            <a:r>
              <a:rPr lang="en-US" sz="3200" b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Tư </a:t>
            </a:r>
            <a:r>
              <a:rPr lang="en-US" sz="3200" b="1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ngày</a:t>
            </a:r>
            <a:r>
              <a:rPr lang="en-US" sz="3200" b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20 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tháng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9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năm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2023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1103630" algn="l"/>
                <a:tab pos="3465195" algn="ctr"/>
              </a:tabLst>
            </a:pP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		               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Khoa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học</a:t>
            </a:r>
            <a:endParaRPr lang="en-US" sz="3200" b="1" dirty="0">
              <a:latin typeface="HP001 4 hàng" panose="020B0603050302020204" pitchFamily="34" charset="0"/>
              <a:ea typeface="HP001 5Ha" panose="020B0603050302020204" pitchFamily="34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1103630" algn="l"/>
                <a:tab pos="3465195" algn="ctr"/>
              </a:tabLst>
            </a:pPr>
            <a:r>
              <a:rPr lang="en-US" sz="3200" b="1" dirty="0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               </a:t>
            </a:r>
            <a:r>
              <a:rPr lang="en-US" sz="3200" b="1" dirty="0" err="1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Sự</a:t>
            </a:r>
            <a:r>
              <a:rPr lang="en-US" sz="3200" b="1" dirty="0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ô </a:t>
            </a:r>
            <a:r>
              <a:rPr lang="en-US" sz="3200" b="1" dirty="0" err="1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nhiễm</a:t>
            </a:r>
            <a:r>
              <a:rPr lang="en-US" sz="3200" b="1" dirty="0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bảo</a:t>
            </a:r>
            <a:r>
              <a:rPr lang="en-US" sz="3200" b="1" dirty="0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vệ</a:t>
            </a:r>
            <a:r>
              <a:rPr lang="en-US" sz="3200" b="1" dirty="0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nguồn</a:t>
            </a:r>
            <a:r>
              <a:rPr lang="en-US" sz="3200" b="1" dirty="0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n</a:t>
            </a:r>
            <a:r>
              <a:rPr lang="vi-VN" sz="3200" b="1" dirty="0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ư</a:t>
            </a:r>
            <a:r>
              <a:rPr lang="en-US" sz="3200" b="1" dirty="0" err="1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ớc</a:t>
            </a:r>
            <a:r>
              <a:rPr lang="en-US" sz="3200" b="1" dirty="0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1103630" algn="l"/>
                <a:tab pos="3465195" algn="ctr"/>
              </a:tabLst>
            </a:pPr>
            <a:r>
              <a:rPr lang="en-US" sz="3200" b="1" dirty="0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               </a:t>
            </a:r>
            <a:r>
              <a:rPr lang="en-US" sz="3200" b="1" dirty="0" err="1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cách</a:t>
            </a:r>
            <a:r>
              <a:rPr lang="en-US" sz="3200" b="1" dirty="0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sạch</a:t>
            </a:r>
            <a:r>
              <a:rPr lang="en-US" sz="3200" b="1" dirty="0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n</a:t>
            </a:r>
            <a:r>
              <a:rPr lang="vi-VN" sz="3200" b="1" dirty="0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ước</a:t>
            </a:r>
            <a:r>
              <a:rPr lang="en-US" sz="3200" b="1" dirty="0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(</a:t>
            </a:r>
            <a:r>
              <a:rPr lang="en-US" sz="3200" b="1" dirty="0" err="1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solidFill>
                  <a:srgbClr val="FF0000"/>
                </a:solidFill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2)</a:t>
            </a:r>
          </a:p>
          <a:p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3.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Sử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dụng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kiệm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n</a:t>
            </a:r>
            <a:r>
              <a:rPr lang="vi-VN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ước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:</a:t>
            </a:r>
          </a:p>
          <a:p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- N</a:t>
            </a:r>
            <a:r>
              <a:rPr lang="vi-VN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ước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tài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nguyên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hạn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nên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phải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sử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dụng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kiệm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.             -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kiệm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n</a:t>
            </a:r>
            <a:r>
              <a:rPr lang="vi-VN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ước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còn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để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chia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sẻ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nhiều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ng</a:t>
            </a:r>
            <a:r>
              <a:rPr lang="vi-VN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ười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dùng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giảm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chi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phí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sinh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hoạt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gia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đình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.</a:t>
            </a:r>
          </a:p>
          <a:p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4.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cách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sạch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n</a:t>
            </a:r>
            <a:r>
              <a:rPr lang="vi-VN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ước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:</a:t>
            </a:r>
          </a:p>
          <a:p>
            <a:r>
              <a:rPr lang="en-US" sz="3200" b="1" i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-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Lọc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nước</a:t>
            </a:r>
            <a:endParaRPr lang="en-US" sz="3200" b="1" dirty="0">
              <a:latin typeface="HP001 4 hàng" panose="020B0603050302020204" pitchFamily="34" charset="0"/>
              <a:ea typeface="HP001 5Ha" panose="020B0603050302020204" pitchFamily="34" charset="-127"/>
              <a:cs typeface="Times New Roman" panose="02020603050405020304" pitchFamily="18" charset="0"/>
            </a:endParaRPr>
          </a:p>
          <a:p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-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Khử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trùng</a:t>
            </a:r>
            <a:endParaRPr lang="en-US" sz="3200" b="1" dirty="0">
              <a:latin typeface="HP001 4 hàng" panose="020B0603050302020204" pitchFamily="34" charset="0"/>
              <a:ea typeface="HP001 5Ha" panose="020B0603050302020204" pitchFamily="34" charset="-127"/>
              <a:cs typeface="Times New Roman" panose="02020603050405020304" pitchFamily="18" charset="0"/>
            </a:endParaRPr>
          </a:p>
          <a:p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-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Đun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sôi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nước</a:t>
            </a:r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…</a:t>
            </a:r>
          </a:p>
          <a:p>
            <a:r>
              <a:rPr lang="en-US" sz="3200" b="1" dirty="0">
                <a:latin typeface="HP001 4 hàng" panose="020B0603050302020204" pitchFamily="34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endParaRPr lang="en-US" sz="3200" dirty="0">
              <a:latin typeface="HP001 4 hàng" panose="020B0603050302020204" pitchFamily="34" charset="0"/>
              <a:ea typeface="HP001 5Ha" panose="020B0603050302020204" pitchFamily="34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8251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30306" y="21770"/>
            <a:ext cx="11645153" cy="68362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3200" b="1" dirty="0">
                <a:latin typeface="Times New Roman" panose="02020603050405020304" pitchFamily="18" charset="0"/>
                <a:ea typeface="HP001 5H" panose="020B0603050302020204" pitchFamily="34" charset="-127"/>
                <a:cs typeface="Times New Roman" panose="02020603050405020304" pitchFamily="18" charset="0"/>
              </a:rPr>
              <a:t>                    </a:t>
            </a:r>
            <a:r>
              <a:rPr lang="en-US" sz="3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Thứ</a:t>
            </a:r>
            <a:r>
              <a:rPr lang="en-US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Hai</a:t>
            </a:r>
            <a:r>
              <a:rPr lang="en-US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ngày</a:t>
            </a:r>
            <a:r>
              <a:rPr lang="en-US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25  </a:t>
            </a:r>
            <a:r>
              <a:rPr lang="en-US" sz="3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tháng</a:t>
            </a:r>
            <a:r>
              <a:rPr lang="en-US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9 </a:t>
            </a:r>
            <a:r>
              <a:rPr lang="en-US" sz="3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năm</a:t>
            </a:r>
            <a:r>
              <a:rPr lang="en-US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2023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1103630" algn="l"/>
                <a:tab pos="3465195" algn="ctr"/>
              </a:tabLst>
            </a:pPr>
            <a:r>
              <a:rPr lang="en-US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		                </a:t>
            </a:r>
            <a:r>
              <a:rPr lang="en-US" sz="3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Khoa</a:t>
            </a:r>
            <a:r>
              <a:rPr lang="en-US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học</a:t>
            </a:r>
            <a:endParaRPr lang="en-US" sz="3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a" panose="020B0603050302020204" pitchFamily="34" charset="-127"/>
              <a:ea typeface="HP001 5Ha" panose="020B0603050302020204" pitchFamily="34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1103630" algn="l"/>
                <a:tab pos="3465195" algn="ctr"/>
              </a:tabLst>
            </a:pPr>
            <a:r>
              <a:rPr lang="en-US" sz="3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              </a:t>
            </a:r>
            <a:r>
              <a:rPr lang="vi-VN" sz="3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  </a:t>
            </a:r>
            <a:r>
              <a:rPr lang="en-US" sz="3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Không</a:t>
            </a:r>
            <a:r>
              <a:rPr lang="en-US" sz="3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khí</a:t>
            </a:r>
            <a:r>
              <a:rPr lang="en-US" sz="3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có</a:t>
            </a:r>
            <a:r>
              <a:rPr lang="en-US" sz="3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ở </a:t>
            </a:r>
            <a:r>
              <a:rPr lang="en-US" sz="3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đâu</a:t>
            </a:r>
            <a:r>
              <a:rPr lang="en-US" sz="3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?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1103630" algn="l"/>
                <a:tab pos="3465195" algn="ctr"/>
              </a:tabLst>
            </a:pPr>
            <a:r>
              <a:rPr lang="vi-VN" sz="3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         </a:t>
            </a:r>
            <a:r>
              <a:rPr lang="en-US" sz="3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Tính</a:t>
            </a:r>
            <a:r>
              <a:rPr lang="en-US" sz="3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chất</a:t>
            </a:r>
            <a:r>
              <a:rPr lang="en-US" sz="3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và</a:t>
            </a:r>
            <a:r>
              <a:rPr lang="en-US" sz="3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vi-VN" sz="3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thành phần của không khí </a:t>
            </a:r>
            <a:r>
              <a:rPr lang="en-US" sz="3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(</a:t>
            </a:r>
            <a:r>
              <a:rPr lang="en-US" sz="3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tiết</a:t>
            </a:r>
            <a:r>
              <a:rPr lang="en-US" sz="3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1)</a:t>
            </a:r>
          </a:p>
          <a:p>
            <a:r>
              <a:rPr lang="en-US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1. </a:t>
            </a:r>
            <a:r>
              <a:rPr lang="en-US" sz="3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Không</a:t>
            </a:r>
            <a:r>
              <a:rPr lang="en-US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khí</a:t>
            </a:r>
            <a:r>
              <a:rPr lang="en-US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có</a:t>
            </a:r>
            <a:r>
              <a:rPr lang="en-US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ở </a:t>
            </a:r>
            <a:r>
              <a:rPr lang="en-US" sz="3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đâu</a:t>
            </a:r>
            <a:r>
              <a:rPr lang="en-US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?</a:t>
            </a:r>
          </a:p>
          <a:p>
            <a:r>
              <a:rPr lang="en-US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-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Không</a:t>
            </a:r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khí</a:t>
            </a:r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có</a:t>
            </a:r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xung</a:t>
            </a:r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quanh</a:t>
            </a:r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ta.</a:t>
            </a:r>
          </a:p>
          <a:p>
            <a:r>
              <a:rPr lang="en-US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-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Bên</a:t>
            </a:r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trong</a:t>
            </a:r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mọi</a:t>
            </a:r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vật</a:t>
            </a:r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,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mọi</a:t>
            </a:r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chỗ</a:t>
            </a:r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rỗng</a:t>
            </a:r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bên</a:t>
            </a:r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trong</a:t>
            </a:r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vật</a:t>
            </a:r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đều</a:t>
            </a:r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có</a:t>
            </a:r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không</a:t>
            </a:r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khí</a:t>
            </a:r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.</a:t>
            </a:r>
          </a:p>
          <a:p>
            <a:r>
              <a:rPr lang="en-US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2. </a:t>
            </a:r>
            <a:r>
              <a:rPr lang="en-US" sz="3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Không</a:t>
            </a:r>
            <a:r>
              <a:rPr lang="en-US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khí</a:t>
            </a:r>
            <a:r>
              <a:rPr lang="en-US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có</a:t>
            </a:r>
            <a:r>
              <a:rPr lang="en-US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vi-VN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những t</a:t>
            </a:r>
            <a:r>
              <a:rPr lang="en-US" sz="3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ính</a:t>
            </a:r>
            <a:r>
              <a:rPr lang="en-US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chất</a:t>
            </a:r>
            <a:r>
              <a:rPr lang="vi-VN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gì?</a:t>
            </a:r>
            <a:r>
              <a:rPr lang="en-US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</a:p>
          <a:p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-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Không</a:t>
            </a:r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khí</a:t>
            </a:r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trong</a:t>
            </a:r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suốt</a:t>
            </a:r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,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không</a:t>
            </a:r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màu</a:t>
            </a:r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,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không</a:t>
            </a:r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mùi</a:t>
            </a:r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,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không</a:t>
            </a:r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vị</a:t>
            </a:r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,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không</a:t>
            </a:r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có</a:t>
            </a:r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hình</a:t>
            </a:r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dạng</a:t>
            </a:r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nhất</a:t>
            </a:r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định</a:t>
            </a:r>
            <a:r>
              <a:rPr lang="vi-VN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mà có hình dạng của vật chứa nó.</a:t>
            </a:r>
            <a:endParaRPr lang="en-US" sz="3300" b="1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a" panose="020B0603050302020204" pitchFamily="34" charset="-127"/>
              <a:ea typeface="HP001 5Ha" panose="020B0603050302020204" pitchFamily="34" charset="-127"/>
              <a:cs typeface="Times New Roman" panose="02020603050405020304" pitchFamily="18" charset="0"/>
            </a:endParaRPr>
          </a:p>
          <a:p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-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Không</a:t>
            </a:r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khí</a:t>
            </a:r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có</a:t>
            </a:r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thể</a:t>
            </a:r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bị</a:t>
            </a:r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nén</a:t>
            </a:r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lại</a:t>
            </a:r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hoặc</a:t>
            </a:r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vi-VN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d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ãn</a:t>
            </a:r>
            <a:r>
              <a:rPr lang="en-US" sz="33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ra.</a:t>
            </a:r>
            <a:endParaRPr lang="en-US" sz="3300" b="1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a" panose="020B0603050302020204" pitchFamily="34" charset="-127"/>
              <a:ea typeface="HP001 5Ha" panose="020B0603050302020204" pitchFamily="34" charset="-127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5152" y="309283"/>
            <a:ext cx="1116107" cy="43088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2200" b="1" dirty="0"/>
              <a:t>TUẦN 4</a:t>
            </a:r>
          </a:p>
        </p:txBody>
      </p:sp>
    </p:spTree>
    <p:extLst>
      <p:ext uri="{BB962C8B-B14F-4D97-AF65-F5344CB8AC3E}">
        <p14:creationId xmlns:p14="http://schemas.microsoft.com/office/powerpoint/2010/main" val="39908322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7091" y="166254"/>
            <a:ext cx="11914909" cy="62889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Thứ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Ba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26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tháng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9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năm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2023</a:t>
            </a:r>
          </a:p>
          <a:p>
            <a:pPr algn="ctr">
              <a:spcAft>
                <a:spcPts val="800"/>
              </a:spcAft>
            </a:pP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Lịch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Địa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lí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a" panose="020B0603050302020204" pitchFamily="34" charset="-127"/>
              <a:ea typeface="HP001 5Ha" panose="020B0603050302020204" pitchFamily="34" charset="-127"/>
              <a:cs typeface="Times New Roman" panose="02020603050405020304" pitchFamily="18" charset="0"/>
            </a:endParaRPr>
          </a:p>
          <a:p>
            <a:pPr algn="ctr">
              <a:spcAft>
                <a:spcPts val="800"/>
              </a:spcAft>
            </a:pPr>
            <a:r>
              <a:rPr lang="en-US" sz="3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Bài</a:t>
            </a:r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vi-VN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4</a:t>
            </a:r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.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vi-VN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Thiên nhiên vùng trung d</a:t>
            </a:r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u </a:t>
            </a:r>
          </a:p>
          <a:p>
            <a:pPr algn="ctr">
              <a:spcAft>
                <a:spcPts val="800"/>
              </a:spcAft>
            </a:pPr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     </a:t>
            </a:r>
            <a:r>
              <a:rPr lang="vi-VN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và miền núi Bắc </a:t>
            </a:r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B</a:t>
            </a:r>
            <a:r>
              <a:rPr lang="vi-VN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ộ</a:t>
            </a:r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(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tiết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1)</a:t>
            </a:r>
            <a:endParaRPr lang="en-US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a" panose="020B0603050302020204" pitchFamily="34" charset="-127"/>
              <a:ea typeface="HP001 5Ha" panose="020B06030503020202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1.V</a:t>
            </a:r>
            <a:r>
              <a:rPr lang="nl-NL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ị trí địa lí:</a:t>
            </a:r>
          </a:p>
          <a:p>
            <a:pPr>
              <a:spcAft>
                <a:spcPts val="800"/>
              </a:spcAft>
            </a:pP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-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Là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vùng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lãnh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thổ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nằm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ở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phía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bắc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đất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n</a:t>
            </a:r>
            <a:r>
              <a:rPr lang="vi-VN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ướ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c.</a:t>
            </a:r>
          </a:p>
          <a:p>
            <a:pPr>
              <a:spcAft>
                <a:spcPts val="800"/>
              </a:spcAft>
            </a:pPr>
            <a:r>
              <a:rPr lang="nl-NL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- Điểm cực Bắc: xã Lũng Cú, huyện Đồng Văn, tỉnh Hà Giang. Phía đông nam là vùng biển giàu tiềm năng. </a:t>
            </a:r>
          </a:p>
          <a:p>
            <a:r>
              <a:rPr lang="vi-VN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2.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 Đ</a:t>
            </a:r>
            <a:r>
              <a:rPr lang="vi-VN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ặc điểm thiên nhiên: </a:t>
            </a:r>
            <a:endParaRPr 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a" panose="020B0603050302020204" pitchFamily="34" charset="-127"/>
              <a:ea typeface="HP001 5Ha" panose="020B0603050302020204" pitchFamily="34" charset="-127"/>
            </a:endParaRPr>
          </a:p>
          <a:p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a,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Địa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hình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:</a:t>
            </a:r>
            <a:r>
              <a:rPr lang="vi-VN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 chủ yếu là đồi núi, có nhiều dãy núi lớn, một số cao nguyên và vùng trung du. Đỉnh Phan-xi-păng là đỉnh núi cao nhất nước ta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 (3143m).</a:t>
            </a:r>
          </a:p>
        </p:txBody>
      </p:sp>
    </p:spTree>
    <p:extLst>
      <p:ext uri="{BB962C8B-B14F-4D97-AF65-F5344CB8AC3E}">
        <p14:creationId xmlns:p14="http://schemas.microsoft.com/office/powerpoint/2010/main" val="1784573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7918" y="2072738"/>
            <a:ext cx="12222562" cy="4257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2.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Đặc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điểm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thiên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nhiên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:</a:t>
            </a:r>
          </a:p>
          <a:p>
            <a:pPr>
              <a:spcAft>
                <a:spcPts val="800"/>
              </a:spcAft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b,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Khí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hậu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: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Nhiệt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đới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gió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mùa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ẩm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,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có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mùa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đông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lạnh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.</a:t>
            </a:r>
          </a:p>
          <a:p>
            <a:pPr>
              <a:spcAft>
                <a:spcPts val="800"/>
              </a:spcAft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c,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Sông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ngòi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:</a:t>
            </a:r>
          </a:p>
          <a:p>
            <a:pPr>
              <a:spcAft>
                <a:spcPts val="800"/>
              </a:spcAft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sông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lớn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sông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Hồng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sông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Đà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sông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Chảy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sông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Lô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…</a:t>
            </a:r>
          </a:p>
          <a:p>
            <a:pPr>
              <a:spcAft>
                <a:spcPts val="800"/>
              </a:spcAft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Sông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thác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ghềnh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khả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năng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phát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triển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thủy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điện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.</a:t>
            </a:r>
          </a:p>
          <a:p>
            <a:pPr>
              <a:spcAft>
                <a:spcPts val="800"/>
              </a:spcAft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d,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Khoáng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sản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:</a:t>
            </a:r>
          </a:p>
          <a:p>
            <a:pPr>
              <a:spcAft>
                <a:spcPts val="800"/>
              </a:spcAft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Tài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nguyên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khoáng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sản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phong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phú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: than,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sắt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, a-pa-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tít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,…</a:t>
            </a:r>
          </a:p>
          <a:p>
            <a:pPr>
              <a:spcAft>
                <a:spcPts val="800"/>
              </a:spcAft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Vùng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biển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phía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đông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nam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vịnh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đẹp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bãi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tôm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cá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lớn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306" y="-53788"/>
            <a:ext cx="10569388" cy="2293751"/>
          </a:xfrm>
        </p:spPr>
        <p:txBody>
          <a:bodyPr>
            <a:normAutofit/>
          </a:bodyPr>
          <a:lstStyle/>
          <a:p>
            <a:pPr algn="ctr">
              <a:spcAft>
                <a:spcPts val="800"/>
              </a:spcAft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       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Thứ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Sáu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ngày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  29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tháng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 9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năm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 2023</a:t>
            </a:r>
            <a:b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</a:b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        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Lịch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sử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Địa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lí</a:t>
            </a:r>
            <a:b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</a:b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 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4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.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Thiên nhiên vùng trung d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u </a:t>
            </a:r>
            <a:b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</a:b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     </a:t>
            </a:r>
            <a:r>
              <a:rPr lang="vi-V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và miền núi Bắc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B</a:t>
            </a:r>
            <a:r>
              <a:rPr lang="vi-V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ộ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(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2)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a" panose="020B0603050302020204" pitchFamily="34" charset="-127"/>
              <a:ea typeface="HP001 5Ha" panose="020B06030503020202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655766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38520" y="298000"/>
            <a:ext cx="11953480" cy="5787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3600" b="1" dirty="0">
                <a:latin typeface="Times New Roman" panose="02020603050405020304" pitchFamily="18" charset="0"/>
                <a:ea typeface="HP001 5H" panose="020B0603050302020204" pitchFamily="34" charset="-127"/>
                <a:cs typeface="Times New Roman" panose="02020603050405020304" pitchFamily="18" charset="0"/>
              </a:rPr>
              <a:t>                   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Thứ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Sáu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29 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tháng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9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2023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1103630" algn="l"/>
                <a:tab pos="3465195" algn="ctr"/>
              </a:tabLst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		               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Khoa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học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a" panose="020B0603050302020204" pitchFamily="34" charset="-127"/>
              <a:ea typeface="HP001 5Ha" panose="020B0603050302020204" pitchFamily="34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1103630" algn="l"/>
                <a:tab pos="3465195" algn="ctr"/>
              </a:tabLst>
            </a:pP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              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Không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khí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ở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đâu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?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1103630" algn="l"/>
                <a:tab pos="3465195" algn="ctr"/>
              </a:tabLst>
            </a:pPr>
            <a:r>
              <a:rPr lang="vi-VN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  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Tính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chất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vi-VN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thành phần của không khí 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(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tiết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2)</a:t>
            </a:r>
          </a:p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3. </a:t>
            </a:r>
            <a:r>
              <a:rPr lang="nl-NL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Không khí gồm những thành phần nào? </a:t>
            </a:r>
            <a:endParaRPr lang="vi-VN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a" panose="020B0603050302020204" pitchFamily="34" charset="-127"/>
              <a:ea typeface="HP001 5Ha" panose="020B0603050302020204" pitchFamily="34" charset="-127"/>
            </a:endParaRPr>
          </a:p>
          <a:p>
            <a:r>
              <a:rPr lang="vi-V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nl-NL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Thành phần của không khí gồm: ni-tơ, ô-xi, các-bô-níc, trong đó thành phần nhiều nhất là ni-tơ.</a:t>
            </a:r>
            <a:endParaRPr lang="vi-VN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a" panose="020B0603050302020204" pitchFamily="34" charset="-127"/>
              <a:ea typeface="HP001 5Ha" panose="020B0603050302020204" pitchFamily="34" charset="-127"/>
            </a:endParaRPr>
          </a:p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4. </a:t>
            </a:r>
            <a:r>
              <a:rPr lang="vi-V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Tìm hiểu một số thành phần khác của không khí: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a" panose="020B0603050302020204" pitchFamily="34" charset="-127"/>
              <a:ea typeface="HP001 5Ha" panose="020B0603050302020204" pitchFamily="34" charset="-127"/>
            </a:endParaRPr>
          </a:p>
          <a:p>
            <a:r>
              <a:rPr lang="vi-VN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Ngoài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thành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phần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của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không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khí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là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: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ni-tơ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, ô-xi, </a:t>
            </a:r>
            <a:r>
              <a:rPr lang="nl-NL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các-bô-níc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,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trong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không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khí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còn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có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hơi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nước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và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bụi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</a:rPr>
              <a:t>. 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a" panose="020B0603050302020204" pitchFamily="34" charset="-127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088275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101982850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2153</TotalTime>
  <Words>917</Words>
  <Application>Microsoft Office PowerPoint</Application>
  <PresentationFormat>Widescreen</PresentationFormat>
  <Paragraphs>97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HP001 4 hàng</vt:lpstr>
      <vt:lpstr>HP001 5Ha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 Thứ Sáu ngày  29 tháng 9 năm 2023          Lịch sử và Địa lí    Bài 4. Thiên nhiên vùng trung du        và miền núi Bắc Bộ (tiết 2)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10P260421</dc:creator>
  <cp:lastModifiedBy>admin</cp:lastModifiedBy>
  <cp:revision>104</cp:revision>
  <dcterms:created xsi:type="dcterms:W3CDTF">2021-09-13T07:11:52Z</dcterms:created>
  <dcterms:modified xsi:type="dcterms:W3CDTF">2023-09-28T10:12:38Z</dcterms:modified>
</cp:coreProperties>
</file>