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8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smtClean="0">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smtClean="0">
                <a:solidFill>
                  <a:srgbClr val="0070C0"/>
                </a:solidFill>
                <a:latin typeface="Cambria" panose="02040503050406030204" pitchFamily="18" charset="0"/>
                <a:ea typeface="Cambria" panose="02040503050406030204" pitchFamily="18" charset="0"/>
              </a:rPr>
              <a:t>yến, tạ, tấn</a:t>
            </a:r>
            <a:r>
              <a:rPr lang="en-US" sz="4000" b="1" smtClean="0">
                <a:latin typeface="Cambria" panose="02040503050406030204" pitchFamily="18" charset="0"/>
                <a:ea typeface="Cambria" panose="02040503050406030204" pitchFamily="18" charset="0"/>
              </a:rPr>
              <a:t>.</a:t>
            </a:r>
            <a:endParaRPr lang="en-US" sz="4000" b="1">
              <a:latin typeface="Cambria" panose="02040503050406030204" pitchFamily="18" charset="0"/>
              <a:ea typeface="Cambria" panose="02040503050406030204" pitchFamily="18" charset="0"/>
            </a:endParaRP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yến</a:t>
              </a:r>
              <a:r>
                <a:rPr lang="en-US" sz="4000" b="1" dirty="0" smtClean="0">
                  <a:solidFill>
                    <a:srgbClr val="C00000"/>
                  </a:solidFill>
                  <a:latin typeface="Cambria" panose="02040503050406030204" pitchFamily="18" charset="0"/>
                  <a:ea typeface="Cambria" panose="02040503050406030204" pitchFamily="18" charset="0"/>
                </a:rPr>
                <a:t> = 10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 = </a:t>
            </a:r>
            <a:r>
              <a:rPr lang="en-US" sz="4000" b="1" smtClean="0">
                <a:solidFill>
                  <a:srgbClr val="002060"/>
                </a:solidFill>
                <a:latin typeface="Cambria" panose="02040503050406030204" pitchFamily="18" charset="0"/>
                <a:ea typeface="Cambria" panose="02040503050406030204" pitchFamily="18" charset="0"/>
              </a:rPr>
              <a:t>5 yến</a:t>
            </a:r>
            <a:endParaRPr lang="en-US" sz="4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Con heo nặng </a:t>
            </a:r>
            <a:r>
              <a:rPr lang="en-US" sz="4000" b="1" smtClean="0">
                <a:solidFill>
                  <a:schemeClr val="accent6">
                    <a:lumMod val="75000"/>
                  </a:schemeClr>
                </a:solidFill>
                <a:latin typeface="Cambria" panose="02040503050406030204" pitchFamily="18" charset="0"/>
                <a:ea typeface="Cambria" panose="02040503050406030204" pitchFamily="18" charset="0"/>
              </a:rPr>
              <a:t>100 kg </a:t>
            </a:r>
            <a:r>
              <a:rPr lang="en-US" sz="4000" b="1" smtClean="0">
                <a:solidFill>
                  <a:srgbClr val="0070C0"/>
                </a:solidFill>
                <a:latin typeface="Cambria" panose="02040503050406030204" pitchFamily="18" charset="0"/>
                <a:ea typeface="Cambria" panose="02040503050406030204" pitchFamily="18" charset="0"/>
              </a:rPr>
              <a:t>= </a:t>
            </a:r>
            <a:r>
              <a:rPr lang="en-US" sz="4000" b="1" smtClean="0">
                <a:solidFill>
                  <a:srgbClr val="002060"/>
                </a:solidFill>
                <a:latin typeface="Cambria" panose="02040503050406030204" pitchFamily="18" charset="0"/>
                <a:ea typeface="Cambria" panose="02040503050406030204" pitchFamily="18" charset="0"/>
              </a:rPr>
              <a:t>10 yến = </a:t>
            </a:r>
            <a:r>
              <a:rPr lang="en-US" sz="4000" b="1" smtClean="0">
                <a:solidFill>
                  <a:srgbClr val="C00000"/>
                </a:solidFill>
                <a:latin typeface="Cambria" panose="02040503050406030204" pitchFamily="18" charset="0"/>
                <a:ea typeface="Cambria" panose="02040503050406030204" pitchFamily="18" charset="0"/>
              </a:rPr>
              <a:t>1 tạ</a:t>
            </a:r>
            <a:endParaRPr lang="en-US" sz="40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15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smtClean="0">
                <a:latin typeface="Cambria" panose="02040503050406030204" pitchFamily="18" charset="0"/>
                <a:ea typeface="Cambria" panose="02040503050406030204" pitchFamily="18" charset="0"/>
              </a:rPr>
              <a:t>Chọn số cân nặng thích hợp với mỗi con vật.</a:t>
            </a:r>
            <a:endParaRPr lang="en-US" sz="3900" b="1">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Số ?</a:t>
            </a:r>
            <a:endParaRPr lang="en-US" sz="4400" b="1">
              <a:latin typeface="Cambria" panose="02040503050406030204" pitchFamily="18" charset="0"/>
              <a:ea typeface="Cambria" panose="02040503050406030204" pitchFamily="18" charset="0"/>
            </a:endParaRP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Số ?</a:t>
            </a:r>
            <a:endParaRPr lang="en-US" sz="4400" b="1">
              <a:solidFill>
                <a:srgbClr val="002060"/>
              </a:solidFill>
              <a:latin typeface="Cambria" panose="02040503050406030204" pitchFamily="18" charset="0"/>
              <a:ea typeface="Cambria" panose="02040503050406030204" pitchFamily="18" charset="0"/>
            </a:endParaRP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a) 2 yến =         kg</a:t>
              </a:r>
              <a:endParaRPr lang="en-US" sz="4400" b="1">
                <a:latin typeface="Cambria" panose="02040503050406030204" pitchFamily="18" charset="0"/>
                <a:ea typeface="Cambria" panose="02040503050406030204" pitchFamily="18" charset="0"/>
              </a:endParaRP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20 kg =         yến</a:t>
              </a:r>
              <a:endParaRPr lang="en-US" sz="4400" b="1">
                <a:latin typeface="Cambria" panose="02040503050406030204" pitchFamily="18" charset="0"/>
                <a:ea typeface="Cambria" panose="02040503050406030204" pitchFamily="18" charset="0"/>
              </a:endParaRP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a:t>
              </a:r>
              <a:r>
                <a:rPr lang="en-US" sz="4400" b="1" smtClean="0">
                  <a:latin typeface="Cambria" panose="02040503050406030204" pitchFamily="18" charset="0"/>
                  <a:ea typeface="Cambria" panose="02040503050406030204" pitchFamily="18" charset="0"/>
                </a:rPr>
                <a:t>)   3 tạ =          kg</a:t>
              </a:r>
              <a:endParaRPr lang="en-US" sz="4400" b="1">
                <a:latin typeface="Cambria" panose="02040503050406030204" pitchFamily="18" charset="0"/>
                <a:ea typeface="Cambria" panose="02040503050406030204" pitchFamily="18" charset="0"/>
              </a:endParaRP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300 kg =         tạ</a:t>
              </a:r>
              <a:endParaRPr lang="en-US" sz="4400" b="1">
                <a:latin typeface="Cambria" panose="02040503050406030204" pitchFamily="18" charset="0"/>
                <a:ea typeface="Cambria" panose="02040503050406030204" pitchFamily="18" charset="0"/>
              </a:endParaRP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4 tạ  =          yến</a:t>
              </a:r>
              <a:endParaRPr lang="en-US" sz="4400" b="1">
                <a:latin typeface="Cambria" panose="02040503050406030204" pitchFamily="18" charset="0"/>
                <a:ea typeface="Cambria" panose="02040503050406030204" pitchFamily="18" charset="0"/>
              </a:endParaRP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40 yến =         tạ</a:t>
              </a:r>
              <a:endParaRPr lang="en-US" sz="4400" b="1">
                <a:latin typeface="Cambria" panose="02040503050406030204" pitchFamily="18" charset="0"/>
                <a:ea typeface="Cambria" panose="02040503050406030204" pitchFamily="18" charset="0"/>
              </a:endParaRP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c) 2 tấn  =             kg</a:t>
              </a:r>
              <a:endParaRPr lang="en-US" sz="4400" b="1">
                <a:latin typeface="Cambria" panose="02040503050406030204" pitchFamily="18" charset="0"/>
                <a:ea typeface="Cambria" panose="02040503050406030204" pitchFamily="18" charset="0"/>
              </a:endParaRP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2 000 kg =         tấn</a:t>
              </a:r>
              <a:endParaRPr lang="en-US" sz="4400" b="1">
                <a:latin typeface="Cambria" panose="02040503050406030204" pitchFamily="18" charset="0"/>
                <a:ea typeface="Cambria" panose="02040503050406030204" pitchFamily="18" charset="0"/>
              </a:endParaRP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3 tấn  =         tạ</a:t>
              </a:r>
              <a:endParaRPr lang="en-US" sz="4400" b="1">
                <a:latin typeface="Cambria" panose="02040503050406030204" pitchFamily="18" charset="0"/>
                <a:ea typeface="Cambria" panose="02040503050406030204" pitchFamily="18" charset="0"/>
              </a:endParaRP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 tạ =          tấn</a:t>
              </a:r>
              <a:endParaRPr lang="en-US" sz="4400" b="1">
                <a:latin typeface="Cambria" panose="02040503050406030204" pitchFamily="18" charset="0"/>
                <a:ea typeface="Cambria" panose="02040503050406030204" pitchFamily="18" charset="0"/>
              </a:endParaRP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20</a:t>
            </a:r>
            <a:endParaRPr lang="en-US" sz="4000">
              <a:solidFill>
                <a:srgbClr val="FF0000"/>
              </a:solidFill>
            </a:endParaRP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300</a:t>
            </a:r>
            <a:endParaRPr lang="en-US" sz="4000">
              <a:solidFill>
                <a:srgbClr val="FF0000"/>
              </a:solidFill>
            </a:endParaRP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40</a:t>
            </a:r>
            <a:endParaRPr lang="en-US" sz="4000">
              <a:solidFill>
                <a:srgbClr val="FF0000"/>
              </a:solidFill>
            </a:endParaRP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2 000</a:t>
            </a:r>
            <a:endParaRPr lang="en-US" sz="4000" dirty="0">
              <a:solidFill>
                <a:srgbClr val="FF0000"/>
              </a:solidFill>
            </a:endParaRP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a:t>
            </a:r>
            <a:endParaRPr lang="en-US" sz="4000">
              <a:solidFill>
                <a:srgbClr val="FF0000"/>
              </a:solidFill>
            </a:endParaRP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2268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27 tấn </a:t>
            </a:r>
            <a:endParaRPr lang="en-US" sz="4000" b="1">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53 tạ </a:t>
            </a:r>
            <a:endParaRPr lang="en-US" sz="4000" b="1">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96 yến</a:t>
            </a:r>
            <a:endParaRPr lang="en-US" sz="4000" b="1">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46 tấn</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smtClean="0">
                <a:solidFill>
                  <a:srgbClr val="002060"/>
                </a:solidFill>
                <a:latin typeface="Cambria" panose="02040503050406030204" pitchFamily="18" charset="0"/>
                <a:ea typeface="Cambria" panose="02040503050406030204" pitchFamily="18" charset="0"/>
              </a:rPr>
              <a:t>Chọn câu trả lời đúng. </a:t>
            </a:r>
            <a:endParaRPr lang="en-US" sz="4400" b="1" i="1">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endParaRPr lang="en-US" sz="3600" b="1">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r>
              <a:rPr lang="en-US" sz="2600" b="1" smtClean="0">
                <a:solidFill>
                  <a:srgbClr val="008080"/>
                </a:solidFill>
                <a:latin typeface="Cambria" panose="02040503050406030204" pitchFamily="18" charset="0"/>
                <a:ea typeface="Cambria" panose="02040503050406030204" pitchFamily="18" charset="0"/>
              </a:rPr>
              <a:t>.</a:t>
            </a:r>
            <a:endParaRPr lang="en-US" sz="2600" b="1">
              <a:solidFill>
                <a:srgbClr val="008080"/>
              </a:solidFill>
              <a:latin typeface="Cambria" panose="02040503050406030204" pitchFamily="18" charset="0"/>
              <a:ea typeface="Cambria" panose="02040503050406030204" pitchFamily="18" charset="0"/>
            </a:endParaRP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a:t>
            </a:r>
            <a:r>
              <a:rPr lang="en-US" sz="3600" b="1" smtClean="0">
                <a:solidFill>
                  <a:srgbClr val="008080"/>
                </a:solidFill>
                <a:latin typeface="Cambria" panose="02040503050406030204" pitchFamily="18" charset="0"/>
                <a:ea typeface="Cambria" panose="02040503050406030204" pitchFamily="18" charset="0"/>
              </a:rPr>
              <a:t>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smtClean="0">
                <a:solidFill>
                  <a:srgbClr val="C00000"/>
                </a:solidFill>
                <a:latin typeface="Cambria" panose="02040503050406030204" pitchFamily="18" charset="0"/>
                <a:ea typeface="Cambria" panose="02040503050406030204" pitchFamily="18" charset="0"/>
              </a:rPr>
              <a:t>Câu 1. </a:t>
            </a:r>
            <a:r>
              <a:rPr lang="en-US" sz="3600" b="1" smtClean="0">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a:t>
            </a:r>
            <a:r>
              <a:rPr lang="fr-FR" sz="4400" b="1" smtClean="0">
                <a:solidFill>
                  <a:srgbClr val="006699"/>
                </a:solidFill>
                <a:latin typeface="Cambria" panose="02040503050406030204" pitchFamily="18" charset="0"/>
                <a:ea typeface="Cambria" panose="02040503050406030204" pitchFamily="18" charset="0"/>
              </a:rPr>
              <a:t>689 </a:t>
            </a:r>
            <a:r>
              <a:rPr lang="fr-FR" sz="4400" b="1" smtClean="0">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smtClean="0">
                <a:solidFill>
                  <a:srgbClr val="C00000"/>
                </a:solidFill>
                <a:latin typeface="Cambria" panose="02040503050406030204" pitchFamily="18" charset="0"/>
                <a:ea typeface="Cambria" panose="02040503050406030204" pitchFamily="18" charset="0"/>
              </a:rPr>
              <a:t>Câu</a:t>
            </a:r>
            <a:r>
              <a:rPr lang="en-US" sz="4000" b="1" dirty="0" smtClean="0">
                <a:solidFill>
                  <a:srgbClr val="C00000"/>
                </a:solidFill>
                <a:latin typeface="Cambria" panose="02040503050406030204" pitchFamily="18" charset="0"/>
                <a:ea typeface="Cambria" panose="02040503050406030204" pitchFamily="18" charset="0"/>
              </a:rPr>
              <a:t> 3. </a:t>
            </a:r>
            <a:r>
              <a:rPr lang="en-US" sz="4000" b="1" dirty="0" err="1" smtClean="0">
                <a:latin typeface="Cambria" panose="02040503050406030204" pitchFamily="18" charset="0"/>
                <a:ea typeface="Cambria" panose="02040503050406030204" pitchFamily="18" charset="0"/>
              </a:rPr>
              <a:t>Từ</a:t>
            </a:r>
            <a:r>
              <a:rPr lang="en-US" sz="4000" b="1" dirty="0" smtClean="0">
                <a:latin typeface="Cambria" panose="02040503050406030204" pitchFamily="18" charset="0"/>
                <a:ea typeface="Cambria" panose="02040503050406030204" pitchFamily="18" charset="0"/>
              </a:rPr>
              <a:t> 100 </a:t>
            </a:r>
            <a:r>
              <a:rPr lang="en-US" sz="4000" b="1" dirty="0" err="1" smtClean="0">
                <a:latin typeface="Cambria" panose="02040503050406030204" pitchFamily="18" charset="0"/>
                <a:ea typeface="Cambria" panose="02040503050406030204" pitchFamily="18" charset="0"/>
              </a:rPr>
              <a:t>đến</a:t>
            </a:r>
            <a:r>
              <a:rPr lang="en-US" sz="4000" b="1" dirty="0" smtClean="0">
                <a:latin typeface="Cambria" panose="02040503050406030204" pitchFamily="18" charset="0"/>
                <a:ea typeface="Cambria" panose="02040503050406030204" pitchFamily="18" charset="0"/>
              </a:rPr>
              <a:t> 999 </a:t>
            </a:r>
            <a:r>
              <a:rPr lang="en-US" sz="4000" b="1" dirty="0" err="1" smtClean="0">
                <a:latin typeface="Cambria" panose="02040503050406030204" pitchFamily="18" charset="0"/>
                <a:ea typeface="Cambria" panose="02040503050406030204" pitchFamily="18" charset="0"/>
              </a:rPr>
              <a:t>có</a:t>
            </a:r>
            <a:r>
              <a:rPr lang="en-US" sz="4000" b="1" dirty="0" smtClean="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smtClean="0">
                  <a:solidFill>
                    <a:prstClr val="black"/>
                  </a:solidFill>
                  <a:latin typeface="Cambria" panose="02040503050406030204" pitchFamily="18" charset="0"/>
                </a:rPr>
                <a:t>900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889</a:t>
              </a:r>
              <a:r>
                <a:rPr kumimoji="0" lang="en-US" sz="4400" b="1" i="0" u="none" strike="noStrike" kern="0" cap="none" spc="0" normalizeH="0" noProof="0" smtClean="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của một người thì </a:t>
            </a:r>
            <a:r>
              <a:rPr lang="en-US" sz="4000" b="1">
                <a:solidFill>
                  <a:srgbClr val="006699"/>
                </a:solidFill>
                <a:latin typeface="Cambria" panose="02040503050406030204" pitchFamily="18" charset="0"/>
                <a:ea typeface="Cambria" panose="02040503050406030204" pitchFamily="18" charset="0"/>
              </a:rPr>
              <a:t>ta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dùng </a:t>
            </a:r>
            <a:r>
              <a:rPr lang="en-US" sz="4000" b="1">
                <a:solidFill>
                  <a:srgbClr val="006699"/>
                </a:solidFill>
                <a:latin typeface="Cambria" panose="02040503050406030204" pitchFamily="18" charset="0"/>
                <a:ea typeface="Cambria" panose="02040503050406030204" pitchFamily="18" charset="0"/>
              </a:rPr>
              <a:t>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smtClean="0">
                <a:solidFill>
                  <a:srgbClr val="FF0000"/>
                </a:solidFill>
                <a:latin typeface="Cambria" panose="02040503050406030204" pitchFamily="18" charset="0"/>
                <a:ea typeface="Cambria" panose="02040503050406030204" pitchFamily="18" charset="0"/>
              </a:rPr>
              <a:t>ki-lô-gam (kg)</a:t>
            </a:r>
            <a:endParaRPr lang="en-US" sz="54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369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endParaRPr lang="en-US" sz="3600" b="1" smtClean="0">
              <a:solidFill>
                <a:srgbClr val="008080"/>
              </a:solidFill>
              <a:latin typeface="Cambria" panose="02040503050406030204" pitchFamily="18" charset="0"/>
              <a:ea typeface="Cambria" panose="02040503050406030204" pitchFamily="18" charset="0"/>
            </a:endParaRPr>
          </a:p>
          <a:p>
            <a:pPr algn="ctr"/>
            <a:r>
              <a:rPr lang="en-US" sz="3600" b="1" smtClean="0">
                <a:solidFill>
                  <a:srgbClr val="008080"/>
                </a:solidFill>
                <a:latin typeface="Cambria" panose="02040503050406030204" pitchFamily="18" charset="0"/>
                <a:ea typeface="Cambria" panose="02040503050406030204" pitchFamily="18" charset="0"/>
              </a:rPr>
              <a:t>của </a:t>
            </a:r>
            <a:r>
              <a:rPr lang="en-US" sz="3600" b="1">
                <a:solidFill>
                  <a:srgbClr val="008080"/>
                </a:solidFill>
                <a:latin typeface="Cambria" panose="02040503050406030204" pitchFamily="18" charset="0"/>
                <a:ea typeface="Cambria" panose="02040503050406030204" pitchFamily="18" charset="0"/>
              </a:rPr>
              <a:t>những vật có khối lượng lớn gấp 10, 100, 1000 lần con người ta sẽ dùng </a:t>
            </a:r>
            <a:r>
              <a:rPr lang="en-US" sz="3600" b="1" smtClean="0">
                <a:solidFill>
                  <a:srgbClr val="008080"/>
                </a:solidFill>
                <a:latin typeface="Cambria" panose="02040503050406030204" pitchFamily="18" charset="0"/>
                <a:ea typeface="Cambria" panose="02040503050406030204" pitchFamily="18" charset="0"/>
              </a:rPr>
              <a:t>đơn </a:t>
            </a:r>
            <a:r>
              <a:rPr lang="en-US" sz="3600" b="1">
                <a:solidFill>
                  <a:srgbClr val="008080"/>
                </a:solidFill>
                <a:latin typeface="Cambria" panose="02040503050406030204" pitchFamily="18" charset="0"/>
                <a:ea typeface="Cambria" panose="02040503050406030204" pitchFamily="18" charset="0"/>
              </a:rPr>
              <a:t>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574</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#9Slide07 HoneyCream</vt:lpstr>
      <vt:lpstr>Arial</vt:lpstr>
      <vt:lpstr>Calibri</vt:lpstr>
      <vt:lpstr>Cambria</vt:lpstr>
      <vt:lpstr>思源黑体 CN Normal</vt:lpstr>
      <vt:lpstr>阿里巴巴普惠体 Medium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27</cp:revision>
  <dcterms:created xsi:type="dcterms:W3CDTF">2023-09-10T14:54:16Z</dcterms:created>
  <dcterms:modified xsi:type="dcterms:W3CDTF">2023-10-16T15:49:59Z</dcterms:modified>
</cp:coreProperties>
</file>