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60" r:id="rId4"/>
    <p:sldId id="259" r:id="rId5"/>
    <p:sldId id="261" r:id="rId6"/>
    <p:sldId id="263" r:id="rId7"/>
    <p:sldId id="262" r:id="rId8"/>
    <p:sldId id="266" r:id="rId9"/>
    <p:sldId id="267" r:id="rId10"/>
    <p:sldId id="268" r:id="rId11"/>
    <p:sldId id="269" r:id="rId12"/>
    <p:sldId id="270" r:id="rId13"/>
    <p:sldId id="264" r:id="rId14"/>
    <p:sldId id="271" r:id="rId15"/>
    <p:sldId id="272" r:id="rId16"/>
    <p:sldId id="273"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E6E6E6"/>
    <a:srgbClr val="FF9900"/>
    <a:srgbClr val="FF66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8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83CA-9750-4BF7-8C40-951507332503}"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E0B2-7E85-4173-B984-4B7FE579CBBB}" type="slidenum">
              <a:rPr lang="en-US" smtClean="0"/>
              <a:t>‹#›</a:t>
            </a:fld>
            <a:endParaRPr lang="en-US"/>
          </a:p>
        </p:txBody>
      </p:sp>
    </p:spTree>
    <p:extLst>
      <p:ext uri="{BB962C8B-B14F-4D97-AF65-F5344CB8AC3E}">
        <p14:creationId xmlns:p14="http://schemas.microsoft.com/office/powerpoint/2010/main" val="30763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54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657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0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431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800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520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07189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43791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01118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8318358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pic>
        <p:nvPicPr>
          <p:cNvPr id="2" name="Picture 1"/>
          <p:cNvPicPr>
            <a:picLocks noChangeAspect="1"/>
          </p:cNvPicPr>
          <p:nvPr/>
        </p:nvPicPr>
        <p:blipFill>
          <a:blip r:embed="rId15"/>
          <a:stretch>
            <a:fillRect/>
          </a:stretch>
        </p:blipFill>
        <p:spPr>
          <a:xfrm>
            <a:off x="2572436" y="2547767"/>
            <a:ext cx="7011008" cy="3438442"/>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3213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0709" y="350119"/>
            <a:ext cx="10687371" cy="1191298"/>
            <a:chOff x="612000" y="337056"/>
            <a:chExt cx="10687371" cy="1530934"/>
          </a:xfrm>
        </p:grpSpPr>
        <p:sp>
          <p:nvSpPr>
            <p:cNvPr id="4" name="Rounded Rectangle 3"/>
            <p:cNvSpPr/>
            <p:nvPr/>
          </p:nvSpPr>
          <p:spPr>
            <a:xfrm>
              <a:off x="612000" y="337056"/>
              <a:ext cx="10687371" cy="153093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305226"/>
            </a:xfrm>
            <a:prstGeom prst="rect">
              <a:avLst/>
            </a:prstGeom>
            <a:noFill/>
          </p:spPr>
          <p:txBody>
            <a:bodyPr wrap="square" rtlCol="0">
              <a:spAutoFit/>
            </a:bodyPr>
            <a:lstStyle/>
            <a:p>
              <a:pPr algn="ctr"/>
              <a:r>
                <a:rPr lang="en-US" sz="3000" b="1">
                  <a:solidFill>
                    <a:srgbClr val="002060"/>
                  </a:solidFill>
                  <a:latin typeface="Cambria" panose="02040503050406030204" pitchFamily="18" charset="0"/>
                  <a:ea typeface="Cambria" panose="02040503050406030204" pitchFamily="18" charset="0"/>
                </a:rPr>
                <a:t>Em đưa ra những việc cần làm để đạt được mục tiêu, thời gian và địa điểm thực hiện các công việc theo mẫu sau:</a:t>
              </a:r>
            </a:p>
          </p:txBody>
        </p:sp>
      </p:grpSp>
      <p:grpSp>
        <p:nvGrpSpPr>
          <p:cNvPr id="12" name="Group 11"/>
          <p:cNvGrpSpPr/>
          <p:nvPr/>
        </p:nvGrpSpPr>
        <p:grpSpPr>
          <a:xfrm>
            <a:off x="1045029" y="1609802"/>
            <a:ext cx="9914708" cy="4830187"/>
            <a:chOff x="1045029" y="1609802"/>
            <a:chExt cx="9914708" cy="4830187"/>
          </a:xfrm>
        </p:grpSpPr>
        <p:sp>
          <p:nvSpPr>
            <p:cNvPr id="7" name="Rounded Rectangle 6"/>
            <p:cNvSpPr/>
            <p:nvPr/>
          </p:nvSpPr>
          <p:spPr>
            <a:xfrm>
              <a:off x="1045029" y="1609802"/>
              <a:ext cx="9914708" cy="4830187"/>
            </a:xfrm>
            <a:prstGeom prst="roundRect">
              <a:avLst/>
            </a:prstGeom>
            <a:solidFill>
              <a:schemeClr val="accent2">
                <a:lumMod val="20000"/>
                <a:lumOff val="80000"/>
              </a:schemeClr>
            </a:solid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2465" y="1609802"/>
              <a:ext cx="4296505" cy="461665"/>
            </a:xfrm>
            <a:prstGeom prst="rect">
              <a:avLst/>
            </a:prstGeom>
            <a:noFill/>
          </p:spPr>
          <p:txBody>
            <a:bodyPr wrap="square" rtlCol="0">
              <a:spAutoFit/>
            </a:bodyPr>
            <a:lstStyle/>
            <a:p>
              <a:pPr algn="ctr"/>
              <a:r>
                <a:rPr lang="en-US" sz="2400" b="1" smtClean="0">
                  <a:solidFill>
                    <a:srgbClr val="C00000"/>
                  </a:solidFill>
                  <a:latin typeface="Cambria" panose="02040503050406030204" pitchFamily="18" charset="0"/>
                  <a:ea typeface="Cambria" panose="02040503050406030204" pitchFamily="18" charset="0"/>
                </a:rPr>
                <a:t>KẾ HOẠCH HÀNH ĐỘNG</a:t>
              </a:r>
              <a:endParaRPr lang="en-US" sz="2400" b="1">
                <a:solidFill>
                  <a:srgbClr val="C00000"/>
                </a:solidFill>
                <a:latin typeface="Cambria" panose="02040503050406030204" pitchFamily="18" charset="0"/>
                <a:ea typeface="Cambria" panose="02040503050406030204" pitchFamily="18" charset="0"/>
              </a:endParaRPr>
            </a:p>
          </p:txBody>
        </p:sp>
        <p:sp>
          <p:nvSpPr>
            <p:cNvPr id="9" name="TextBox 8"/>
            <p:cNvSpPr txBox="1"/>
            <p:nvPr/>
          </p:nvSpPr>
          <p:spPr>
            <a:xfrm>
              <a:off x="1370045" y="1939797"/>
              <a:ext cx="9354562" cy="1200329"/>
            </a:xfrm>
            <a:prstGeom prst="rect">
              <a:avLst/>
            </a:prstGeom>
            <a:noFill/>
          </p:spPr>
          <p:txBody>
            <a:bodyPr wrap="square" rtlCol="0">
              <a:spAutoFit/>
            </a:bodyPr>
            <a:lstStyle/>
            <a:p>
              <a:r>
                <a:rPr lang="en-US" sz="2400" smtClean="0">
                  <a:solidFill>
                    <a:srgbClr val="002060"/>
                  </a:solidFill>
                  <a:latin typeface="Cambria" panose="02040503050406030204" pitchFamily="18" charset="0"/>
                  <a:ea typeface="Cambria" panose="02040503050406030204" pitchFamily="18" charset="0"/>
                </a:rPr>
                <a:t>- Họ và tên:……………………………………………………………………………………….</a:t>
              </a:r>
            </a:p>
            <a:p>
              <a:r>
                <a:rPr lang="en-US" sz="2400" smtClean="0">
                  <a:solidFill>
                    <a:srgbClr val="002060"/>
                  </a:solidFill>
                  <a:latin typeface="Cambria" panose="02040503050406030204" pitchFamily="18" charset="0"/>
                  <a:ea typeface="Cambria" panose="02040503050406030204" pitchFamily="18" charset="0"/>
                </a:rPr>
                <a:t>- Mục tiêu học tập: ……………………………………………………………………………</a:t>
              </a:r>
            </a:p>
            <a:p>
              <a:r>
                <a:rPr lang="en-US" sz="2400" smtClean="0">
                  <a:solidFill>
                    <a:srgbClr val="002060"/>
                  </a:solidFill>
                  <a:latin typeface="Cambria" panose="02040503050406030204" pitchFamily="18" charset="0"/>
                  <a:ea typeface="Cambria" panose="02040503050406030204" pitchFamily="18" charset="0"/>
                </a:rPr>
                <a:t>- Thời gian thực hiện: ……………………………………………………………………….</a:t>
              </a:r>
              <a:endParaRPr lang="en-US" sz="2400">
                <a:solidFill>
                  <a:srgbClr val="002060"/>
                </a:solidFill>
                <a:latin typeface="Cambria" panose="02040503050406030204" pitchFamily="18" charset="0"/>
                <a:ea typeface="Cambria" panose="02040503050406030204" pitchFamily="18" charset="0"/>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853606251"/>
              </p:ext>
            </p:extLst>
          </p:nvPr>
        </p:nvGraphicFramePr>
        <p:xfrm>
          <a:off x="1378857" y="3239442"/>
          <a:ext cx="9319623" cy="2821725"/>
        </p:xfrm>
        <a:graphic>
          <a:graphicData uri="http://schemas.openxmlformats.org/drawingml/2006/table">
            <a:tbl>
              <a:tblPr firstRow="1" bandRow="1">
                <a:tableStyleId>{D7AC3CCA-C797-4891-BE02-D94E43425B78}</a:tableStyleId>
              </a:tblPr>
              <a:tblGrid>
                <a:gridCol w="2461623">
                  <a:extLst>
                    <a:ext uri="{9D8B030D-6E8A-4147-A177-3AD203B41FA5}">
                      <a16:colId xmlns:a16="http://schemas.microsoft.com/office/drawing/2014/main" val="3541296594"/>
                    </a:ext>
                  </a:extLst>
                </a:gridCol>
                <a:gridCol w="4062549">
                  <a:extLst>
                    <a:ext uri="{9D8B030D-6E8A-4147-A177-3AD203B41FA5}">
                      <a16:colId xmlns:a16="http://schemas.microsoft.com/office/drawing/2014/main" val="177486006"/>
                    </a:ext>
                  </a:extLst>
                </a:gridCol>
                <a:gridCol w="2795451">
                  <a:extLst>
                    <a:ext uri="{9D8B030D-6E8A-4147-A177-3AD203B41FA5}">
                      <a16:colId xmlns:a16="http://schemas.microsoft.com/office/drawing/2014/main" val="3125211774"/>
                    </a:ext>
                  </a:extLst>
                </a:gridCol>
              </a:tblGrid>
              <a:tr h="940575">
                <a:tc>
                  <a:txBody>
                    <a:bodyPr/>
                    <a:lstStyle/>
                    <a:p>
                      <a:pPr algn="ctr"/>
                      <a:r>
                        <a:rPr lang="en-US" sz="2400" smtClean="0">
                          <a:latin typeface="Cambria" panose="02040503050406030204" pitchFamily="18" charset="0"/>
                          <a:ea typeface="Cambria" panose="02040503050406030204" pitchFamily="18" charset="0"/>
                        </a:rPr>
                        <a:t>Các</a:t>
                      </a:r>
                      <a:r>
                        <a:rPr lang="en-US" sz="2400" baseline="0" smtClean="0">
                          <a:latin typeface="Cambria" panose="02040503050406030204" pitchFamily="18" charset="0"/>
                          <a:ea typeface="Cambria" panose="02040503050406030204" pitchFamily="18" charset="0"/>
                        </a:rPr>
                        <a:t> việc cần làm</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smtClean="0">
                          <a:latin typeface="Cambria" panose="02040503050406030204" pitchFamily="18" charset="0"/>
                          <a:ea typeface="Cambria" panose="02040503050406030204" pitchFamily="18" charset="0"/>
                        </a:rPr>
                        <a:t>Mô</a:t>
                      </a:r>
                      <a:r>
                        <a:rPr lang="en-US" sz="2400" baseline="0" smtClean="0">
                          <a:latin typeface="Cambria" panose="02040503050406030204" pitchFamily="18" charset="0"/>
                          <a:ea typeface="Cambria" panose="02040503050406030204" pitchFamily="18" charset="0"/>
                        </a:rPr>
                        <a:t> tả cách thực hiện, thời gian, địa điểm, phương tiện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smtClean="0">
                          <a:latin typeface="Cambria" panose="02040503050406030204" pitchFamily="18" charset="0"/>
                          <a:ea typeface="Cambria" panose="02040503050406030204" pitchFamily="18" charset="0"/>
                        </a:rPr>
                        <a:t>Sản phẩm/kế</a:t>
                      </a:r>
                      <a:r>
                        <a:rPr lang="en-US" sz="2400" baseline="0" smtClean="0">
                          <a:latin typeface="Cambria" panose="02040503050406030204" pitchFamily="18" charset="0"/>
                          <a:ea typeface="Cambria" panose="02040503050406030204" pitchFamily="18" charset="0"/>
                        </a:rPr>
                        <a:t>t quả mong muốn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bl>
          </a:graphicData>
        </a:graphic>
      </p:graphicFrame>
    </p:spTree>
    <p:extLst>
      <p:ext uri="{BB962C8B-B14F-4D97-AF65-F5344CB8AC3E}">
        <p14:creationId xmlns:p14="http://schemas.microsoft.com/office/powerpoint/2010/main" val="40326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313503"/>
            <a:ext cx="10855234" cy="6105585"/>
          </a:xfrm>
          <a:prstGeom prst="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78957" y="381887"/>
            <a:ext cx="4296505" cy="461665"/>
          </a:xfrm>
          <a:prstGeom prst="rect">
            <a:avLst/>
          </a:prstGeom>
          <a:noFill/>
        </p:spPr>
        <p:txBody>
          <a:bodyPr wrap="square" rtlCol="0">
            <a:spAutoFit/>
          </a:bodyPr>
          <a:lstStyle/>
          <a:p>
            <a:pPr algn="ctr"/>
            <a:r>
              <a:rPr lang="en-US" sz="2400" b="1" smtClean="0">
                <a:solidFill>
                  <a:srgbClr val="C00000"/>
                </a:solidFill>
                <a:latin typeface="Cambria" panose="02040503050406030204" pitchFamily="18" charset="0"/>
                <a:ea typeface="Cambria" panose="02040503050406030204" pitchFamily="18" charset="0"/>
              </a:rPr>
              <a:t>KẾ HOẠCH HÀNH ĐỘNG</a:t>
            </a:r>
            <a:endParaRPr lang="en-US" sz="2400" b="1">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1149928" y="714054"/>
            <a:ext cx="9354562" cy="1107996"/>
          </a:xfrm>
          <a:prstGeom prst="rect">
            <a:avLst/>
          </a:prstGeom>
          <a:noFill/>
        </p:spPr>
        <p:txBody>
          <a:bodyPr wrap="square" rtlCol="0">
            <a:spAutoFit/>
          </a:bodyPr>
          <a:lstStyle/>
          <a:p>
            <a:r>
              <a:rPr lang="en-US" sz="2200" b="1" smtClean="0">
                <a:solidFill>
                  <a:srgbClr val="002060"/>
                </a:solidFill>
                <a:latin typeface="Cambria" panose="02040503050406030204" pitchFamily="18" charset="0"/>
                <a:ea typeface="Cambria" panose="02040503050406030204" pitchFamily="18" charset="0"/>
              </a:rPr>
              <a:t>- Họ và tên: </a:t>
            </a:r>
            <a:r>
              <a:rPr lang="en-US" sz="2200" smtClean="0">
                <a:solidFill>
                  <a:srgbClr val="002060"/>
                </a:solidFill>
                <a:latin typeface="Cambria" panose="02040503050406030204" pitchFamily="18" charset="0"/>
                <a:ea typeface="Cambria" panose="02040503050406030204" pitchFamily="18" charset="0"/>
              </a:rPr>
              <a:t>Trần Minh Ngọc</a:t>
            </a:r>
          </a:p>
          <a:p>
            <a:r>
              <a:rPr lang="en-US" sz="2200" b="1" smtClean="0">
                <a:solidFill>
                  <a:srgbClr val="002060"/>
                </a:solidFill>
                <a:latin typeface="Cambria" panose="02040503050406030204" pitchFamily="18" charset="0"/>
                <a:ea typeface="Cambria" panose="02040503050406030204" pitchFamily="18" charset="0"/>
              </a:rPr>
              <a:t>- Mục tiêu học tập: </a:t>
            </a:r>
            <a:r>
              <a:rPr lang="en-US" sz="2200" smtClean="0">
                <a:solidFill>
                  <a:srgbClr val="002060"/>
                </a:solidFill>
                <a:latin typeface="Cambria" panose="02040503050406030204" pitchFamily="18" charset="0"/>
                <a:ea typeface="Cambria" panose="02040503050406030204" pitchFamily="18" charset="0"/>
              </a:rPr>
              <a:t>Học tốt môn Tiếng Việt</a:t>
            </a:r>
          </a:p>
          <a:p>
            <a:r>
              <a:rPr lang="en-US" sz="2200" b="1" smtClean="0">
                <a:solidFill>
                  <a:srgbClr val="002060"/>
                </a:solidFill>
                <a:latin typeface="Cambria" panose="02040503050406030204" pitchFamily="18" charset="0"/>
                <a:ea typeface="Cambria" panose="02040503050406030204" pitchFamily="18" charset="0"/>
              </a:rPr>
              <a:t>- Thời gian thực hiện: </a:t>
            </a:r>
            <a:r>
              <a:rPr lang="en-US" sz="2200" smtClean="0">
                <a:solidFill>
                  <a:srgbClr val="002060"/>
                </a:solidFill>
                <a:latin typeface="Cambria" panose="02040503050406030204" pitchFamily="18" charset="0"/>
                <a:ea typeface="Cambria" panose="02040503050406030204" pitchFamily="18" charset="0"/>
              </a:rPr>
              <a:t>3 tháng</a:t>
            </a:r>
            <a:endParaRPr lang="en-US" sz="2200">
              <a:solidFill>
                <a:srgbClr val="002060"/>
              </a:solidFill>
              <a:latin typeface="Cambria" panose="02040503050406030204" pitchFamily="18" charset="0"/>
              <a:ea typeface="Cambria" panose="020405030504060302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78840006"/>
              </p:ext>
            </p:extLst>
          </p:nvPr>
        </p:nvGraphicFramePr>
        <p:xfrm>
          <a:off x="679396" y="1911376"/>
          <a:ext cx="10695187" cy="4489534"/>
        </p:xfrm>
        <a:graphic>
          <a:graphicData uri="http://schemas.openxmlformats.org/drawingml/2006/table">
            <a:tbl>
              <a:tblPr firstRow="1" bandRow="1">
                <a:tableStyleId>{D7AC3CCA-C797-4891-BE02-D94E43425B78}</a:tableStyleId>
              </a:tblPr>
              <a:tblGrid>
                <a:gridCol w="2330743">
                  <a:extLst>
                    <a:ext uri="{9D8B030D-6E8A-4147-A177-3AD203B41FA5}">
                      <a16:colId xmlns:a16="http://schemas.microsoft.com/office/drawing/2014/main" val="3541296594"/>
                    </a:ext>
                  </a:extLst>
                </a:gridCol>
                <a:gridCol w="4263497">
                  <a:extLst>
                    <a:ext uri="{9D8B030D-6E8A-4147-A177-3AD203B41FA5}">
                      <a16:colId xmlns:a16="http://schemas.microsoft.com/office/drawing/2014/main" val="177486006"/>
                    </a:ext>
                  </a:extLst>
                </a:gridCol>
                <a:gridCol w="4100947">
                  <a:extLst>
                    <a:ext uri="{9D8B030D-6E8A-4147-A177-3AD203B41FA5}">
                      <a16:colId xmlns:a16="http://schemas.microsoft.com/office/drawing/2014/main" val="3125211774"/>
                    </a:ext>
                  </a:extLst>
                </a:gridCol>
              </a:tblGrid>
              <a:tr h="776406">
                <a:tc>
                  <a:txBody>
                    <a:bodyPr/>
                    <a:lstStyle/>
                    <a:p>
                      <a:pPr algn="ctr"/>
                      <a:r>
                        <a:rPr lang="en-US" sz="2200" smtClean="0">
                          <a:latin typeface="Cambria" panose="02040503050406030204" pitchFamily="18" charset="0"/>
                          <a:ea typeface="Cambria" panose="02040503050406030204" pitchFamily="18" charset="0"/>
                        </a:rPr>
                        <a:t>Các</a:t>
                      </a:r>
                      <a:r>
                        <a:rPr lang="en-US" sz="2200" baseline="0" smtClean="0">
                          <a:latin typeface="Cambria" panose="02040503050406030204" pitchFamily="18" charset="0"/>
                          <a:ea typeface="Cambria" panose="02040503050406030204" pitchFamily="18" charset="0"/>
                        </a:rPr>
                        <a:t> việc cần làm</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smtClean="0">
                          <a:latin typeface="Cambria" panose="02040503050406030204" pitchFamily="18" charset="0"/>
                          <a:ea typeface="Cambria" panose="02040503050406030204" pitchFamily="18" charset="0"/>
                        </a:rPr>
                        <a:t>Mô</a:t>
                      </a:r>
                      <a:r>
                        <a:rPr lang="en-US" sz="2200" baseline="0" smtClean="0">
                          <a:latin typeface="Cambria" panose="02040503050406030204" pitchFamily="18" charset="0"/>
                          <a:ea typeface="Cambria" panose="02040503050406030204" pitchFamily="18" charset="0"/>
                        </a:rPr>
                        <a:t> tả cách thực hiện, thời gian, địa điểm, phương tiện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smtClean="0">
                          <a:latin typeface="Cambria" panose="02040503050406030204" pitchFamily="18" charset="0"/>
                          <a:ea typeface="Cambria" panose="02040503050406030204" pitchFamily="18" charset="0"/>
                        </a:rPr>
                        <a:t>Sản phẩm/kế</a:t>
                      </a:r>
                      <a:r>
                        <a:rPr lang="en-US" sz="2200" baseline="0" smtClean="0">
                          <a:latin typeface="Cambria" panose="02040503050406030204" pitchFamily="18" charset="0"/>
                          <a:ea typeface="Cambria" panose="02040503050406030204" pitchFamily="18" charset="0"/>
                        </a:rPr>
                        <a:t>t quả mong muốn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759338">
                <a:tc>
                  <a:txBody>
                    <a:bodyPr/>
                    <a:lstStyle/>
                    <a:p>
                      <a:pPr algn="l"/>
                      <a:r>
                        <a:rPr lang="en-US" sz="2000" b="0" smtClean="0">
                          <a:latin typeface="Cambria" panose="02040503050406030204" pitchFamily="18" charset="0"/>
                          <a:ea typeface="Cambria" panose="02040503050406030204" pitchFamily="18" charset="0"/>
                        </a:rPr>
                        <a:t>1. Đọc</a:t>
                      </a:r>
                      <a:r>
                        <a:rPr lang="en-US" sz="2000" b="0" baseline="0" smtClean="0">
                          <a:latin typeface="Cambria" panose="02040503050406030204" pitchFamily="18" charset="0"/>
                          <a:ea typeface="Cambria" panose="02040503050406030204" pitchFamily="18" charset="0"/>
                        </a:rPr>
                        <a:t> thêm sách </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Mỗi ngày</a:t>
                      </a:r>
                      <a:r>
                        <a:rPr lang="en-US" sz="2000" b="0" baseline="0" smtClean="0">
                          <a:latin typeface="Cambria" panose="02040503050406030204" pitchFamily="18" charset="0"/>
                          <a:ea typeface="Cambria" panose="02040503050406030204" pitchFamily="18" charset="0"/>
                        </a:rPr>
                        <a:t> đọc 5 trang sách và ghi lại một câu văn hay vào sổ tay.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Có</a:t>
                      </a:r>
                      <a:r>
                        <a:rPr lang="en-US" sz="2000" b="0" baseline="0" smtClean="0">
                          <a:latin typeface="Cambria" panose="02040503050406030204" pitchFamily="18" charset="0"/>
                          <a:ea typeface="Cambria" panose="02040503050406030204" pitchFamily="18" charset="0"/>
                        </a:rPr>
                        <a:t> sổ ghi những câu văn hay.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681535">
                <a:tc>
                  <a:txBody>
                    <a:bodyPr/>
                    <a:lstStyle/>
                    <a:p>
                      <a:pPr algn="l"/>
                      <a:r>
                        <a:rPr lang="en-US" sz="2000" b="0" smtClean="0">
                          <a:latin typeface="Cambria" panose="02040503050406030204" pitchFamily="18" charset="0"/>
                          <a:ea typeface="Cambria" panose="02040503050406030204" pitchFamily="18" charset="0"/>
                        </a:rPr>
                        <a:t>2. Luyện</a:t>
                      </a:r>
                      <a:r>
                        <a:rPr lang="en-US" sz="2000" b="0" baseline="0" smtClean="0">
                          <a:latin typeface="Cambria" panose="02040503050406030204" pitchFamily="18" charset="0"/>
                          <a:ea typeface="Cambria" panose="02040503050406030204" pitchFamily="18" charset="0"/>
                        </a:rPr>
                        <a:t> tập làm văn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Viết nhật</a:t>
                      </a:r>
                      <a:r>
                        <a:rPr lang="en-US" sz="2000" b="0" baseline="0" smtClean="0">
                          <a:latin typeface="Cambria" panose="02040503050406030204" pitchFamily="18" charset="0"/>
                          <a:ea typeface="Cambria" panose="02040503050406030204" pitchFamily="18" charset="0"/>
                        </a:rPr>
                        <a:t> kí hằng ngày.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Kĩ</a:t>
                      </a:r>
                      <a:r>
                        <a:rPr lang="en-US" sz="2000" b="0" baseline="0" smtClean="0">
                          <a:latin typeface="Cambria" panose="02040503050406030204" pitchFamily="18" charset="0"/>
                          <a:ea typeface="Cambria" panose="02040503050406030204" pitchFamily="18" charset="0"/>
                        </a:rPr>
                        <a:t> năng viết đoạn văn được cải thiện.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r h="1246910">
                <a:tc>
                  <a:txBody>
                    <a:bodyPr/>
                    <a:lstStyle/>
                    <a:p>
                      <a:pPr algn="l"/>
                      <a:r>
                        <a:rPr lang="en-US" sz="2000" b="0" smtClean="0">
                          <a:latin typeface="Cambria" panose="02040503050406030204" pitchFamily="18" charset="0"/>
                          <a:ea typeface="Cambria" panose="02040503050406030204" pitchFamily="18" charset="0"/>
                        </a:rPr>
                        <a:t>3. Luyện</a:t>
                      </a:r>
                      <a:r>
                        <a:rPr lang="en-US" sz="2000" b="0" baseline="0" smtClean="0">
                          <a:latin typeface="Cambria" panose="02040503050406030204" pitchFamily="18" charset="0"/>
                          <a:ea typeface="Cambria" panose="02040503050406030204" pitchFamily="18" charset="0"/>
                        </a:rPr>
                        <a:t> quan sát nhiều hơn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Mỗi tuần</a:t>
                      </a:r>
                      <a:r>
                        <a:rPr lang="en-US" sz="2000" b="0" baseline="0" smtClean="0">
                          <a:latin typeface="Cambria" panose="02040503050406030204" pitchFamily="18" charset="0"/>
                          <a:ea typeface="Cambria" panose="02040503050406030204" pitchFamily="18" charset="0"/>
                        </a:rPr>
                        <a:t> cùng người thân đi ra ngoài thiên nhiên để tập quan sát cây cỏ, con người, ghi chép lại vào sổ nhật kí.</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Quan sát</a:t>
                      </a:r>
                      <a:r>
                        <a:rPr lang="en-US" sz="2000" b="0" baseline="0" smtClean="0">
                          <a:latin typeface="Cambria" panose="02040503050406030204" pitchFamily="18" charset="0"/>
                          <a:ea typeface="Cambria" panose="02040503050406030204" pitchFamily="18" charset="0"/>
                        </a:rPr>
                        <a:t> nhanh, nhạy hơn, biết dùng từ để miêu tả những gì quan sát được, đặc biệt là kĩ năng so sánh.</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975484268"/>
                  </a:ext>
                </a:extLst>
              </a:tr>
              <a:tr h="834486">
                <a:tc>
                  <a:txBody>
                    <a:bodyPr/>
                    <a:lstStyle/>
                    <a:p>
                      <a:pPr algn="just"/>
                      <a:r>
                        <a:rPr lang="en-US" sz="2000" b="0" smtClean="0">
                          <a:latin typeface="Cambria" panose="02040503050406030204" pitchFamily="18" charset="0"/>
                          <a:ea typeface="Cambria" panose="02040503050406030204" pitchFamily="18" charset="0"/>
                        </a:rPr>
                        <a:t>4.</a:t>
                      </a:r>
                      <a:r>
                        <a:rPr lang="en-US" sz="2000" b="0" baseline="0" smtClean="0">
                          <a:latin typeface="Cambria" panose="02040503050406030204" pitchFamily="18" charset="0"/>
                          <a:ea typeface="Cambria" panose="02040503050406030204" pitchFamily="18" charset="0"/>
                        </a:rPr>
                        <a:t> Hỏi kinh nghiệm anh chị học giỏi môn Tiếng Việt</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Gặp anh Hoài</a:t>
                      </a:r>
                      <a:r>
                        <a:rPr lang="en-US" sz="2000" b="0" baseline="0" smtClean="0">
                          <a:latin typeface="Cambria" panose="02040503050406030204" pitchFamily="18" charset="0"/>
                          <a:ea typeface="Cambria" panose="02040503050406030204" pitchFamily="18" charset="0"/>
                        </a:rPr>
                        <a:t> con bác Phương để nhờ anh hướng dẫn.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Biết thêm</a:t>
                      </a:r>
                      <a:r>
                        <a:rPr lang="en-US" sz="2000" b="0" baseline="0" smtClean="0">
                          <a:latin typeface="Cambria" panose="02040503050406030204" pitchFamily="18" charset="0"/>
                          <a:ea typeface="Cambria" panose="02040503050406030204" pitchFamily="18" charset="0"/>
                        </a:rPr>
                        <a:t> được các phương pháp viết văn. Đạt 8 hoặc 9 điểm kiểm tra cuối kì 1.</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023258916"/>
                  </a:ext>
                </a:extLst>
              </a:tr>
            </a:tbl>
          </a:graphicData>
        </a:graphic>
      </p:graphicFrame>
    </p:spTree>
    <p:extLst>
      <p:ext uri="{BB962C8B-B14F-4D97-AF65-F5344CB8AC3E}">
        <p14:creationId xmlns:p14="http://schemas.microsoft.com/office/powerpoint/2010/main" val="253898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6" name="Group 5"/>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65963" cy="3539430"/>
            </a:xfrm>
            <a:prstGeom prst="rect">
              <a:avLst/>
            </a:prstGeom>
            <a:noFill/>
          </p:spPr>
          <p:txBody>
            <a:bodyPr wrap="square" rtlCol="0">
              <a:spAutoFit/>
            </a:bodyPr>
            <a:lstStyle/>
            <a:p>
              <a:pPr algn="just"/>
              <a:r>
                <a:rPr lang="en-US" sz="3200" b="1" smtClean="0">
                  <a:solidFill>
                    <a:schemeClr val="accent3">
                      <a:lumMod val="50000"/>
                    </a:schemeClr>
                  </a:solidFill>
                  <a:latin typeface="Cambria" panose="02040503050406030204" pitchFamily="18" charset="0"/>
                  <a:ea typeface="Cambria" panose="02040503050406030204" pitchFamily="18" charset="0"/>
                </a:rPr>
                <a:t>    Em </a:t>
              </a:r>
              <a:r>
                <a:rPr lang="en-US" sz="3200" b="1">
                  <a:solidFill>
                    <a:schemeClr val="accent3">
                      <a:lumMod val="50000"/>
                    </a:schemeClr>
                  </a:solidFill>
                  <a:latin typeface="Cambria" panose="02040503050406030204" pitchFamily="18" charset="0"/>
                  <a:ea typeface="Cambria" panose="02040503050406030204" pitchFamily="18" charset="0"/>
                </a:rPr>
                <a:t>hãy chia sẻ với các bạn trong nhóm kế hoạch hành động của mình, lắng nghe các bạn trong nhóm góp ý, điều chỉnh và bổ sung để hoàn thiện kế hoạch</a:t>
              </a:r>
              <a:r>
                <a:rPr lang="en-US" sz="3200" b="1" smtClean="0">
                  <a:solidFill>
                    <a:schemeClr val="accent3">
                      <a:lumMod val="50000"/>
                    </a:schemeClr>
                  </a:solidFill>
                  <a:latin typeface="Cambria" panose="02040503050406030204" pitchFamily="18" charset="0"/>
                  <a:ea typeface="Cambria" panose="02040503050406030204" pitchFamily="18" charset="0"/>
                </a:rPr>
                <a:t>.</a:t>
              </a:r>
              <a:endParaRPr lang="en-US" sz="3200" b="1">
                <a:solidFill>
                  <a:schemeClr val="accent3">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9604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08717" y="974115"/>
            <a:ext cx="3500138" cy="2366505"/>
          </a:xfrm>
          <a:prstGeom prst="rect">
            <a:avLst/>
          </a:prstGeom>
        </p:spPr>
      </p:pic>
      <p:pic>
        <p:nvPicPr>
          <p:cNvPr id="2" name="Picture 1"/>
          <p:cNvPicPr>
            <a:picLocks noChangeAspect="1"/>
          </p:cNvPicPr>
          <p:nvPr/>
        </p:nvPicPr>
        <p:blipFill>
          <a:blip r:embed="rId10"/>
          <a:stretch>
            <a:fillRect/>
          </a:stretch>
        </p:blipFill>
        <p:spPr>
          <a:xfrm>
            <a:off x="2360255" y="2305964"/>
            <a:ext cx="7638950" cy="2798307"/>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0734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99" y="2604654"/>
            <a:ext cx="6029865" cy="4114800"/>
          </a:xfrm>
          <a:prstGeom prst="rect">
            <a:avLst/>
          </a:prstGeom>
        </p:spPr>
      </p:pic>
      <p:grpSp>
        <p:nvGrpSpPr>
          <p:cNvPr id="3" name="Group 2"/>
          <p:cNvGrpSpPr/>
          <p:nvPr/>
        </p:nvGrpSpPr>
        <p:grpSpPr>
          <a:xfrm>
            <a:off x="341899" y="378620"/>
            <a:ext cx="6456219" cy="1339344"/>
            <a:chOff x="612000" y="337056"/>
            <a:chExt cx="10687371" cy="1339344"/>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015663"/>
            </a:xfrm>
            <a:prstGeom prst="rect">
              <a:avLst/>
            </a:prstGeom>
            <a:noFill/>
          </p:spPr>
          <p:txBody>
            <a:bodyPr wrap="square" rtlCol="0">
              <a:spAutoFit/>
            </a:bodyPr>
            <a:lstStyle/>
            <a:p>
              <a:pPr algn="ctr"/>
              <a:r>
                <a:rPr lang="vi-VN" sz="3000" b="1">
                  <a:latin typeface="Cambria" panose="02040503050406030204" pitchFamily="18" charset="0"/>
                  <a:ea typeface="Cambria" panose="02040503050406030204" pitchFamily="18" charset="0"/>
                </a:rPr>
                <a:t>Em hãy thảo luận xây dựng các tiêu chí đánh giá nền nếp sinh hoạt:</a:t>
              </a:r>
              <a:endParaRPr lang="en-US" sz="3000" b="1">
                <a:solidFill>
                  <a:srgbClr val="00206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5679037" y="-119299"/>
            <a:ext cx="6977299" cy="6977299"/>
            <a:chOff x="5679037" y="-119299"/>
            <a:chExt cx="6977299" cy="6977299"/>
          </a:xfrm>
        </p:grpSpPr>
        <p:pic>
          <p:nvPicPr>
            <p:cNvPr id="6" name="图片 6">
              <a:extLst>
                <a:ext uri="{FF2B5EF4-FFF2-40B4-BE49-F238E27FC236}">
                  <a16:creationId xmlns:a16="http://schemas.microsoft.com/office/drawing/2014/main" id="{AF87D40E-7E7D-EB91-97E3-85891366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7" name="TextBox 6"/>
            <p:cNvSpPr txBox="1"/>
            <p:nvPr/>
          </p:nvSpPr>
          <p:spPr>
            <a:xfrm>
              <a:off x="7345813" y="1233055"/>
              <a:ext cx="3834805" cy="4524315"/>
            </a:xfrm>
            <a:prstGeom prst="rect">
              <a:avLst/>
            </a:prstGeom>
            <a:solidFill>
              <a:schemeClr val="bg1"/>
            </a:solidFill>
          </p:spPr>
          <p:txBody>
            <a:bodyPr wrap="square" rtlCol="0">
              <a:spAutoFit/>
            </a:bodyPr>
            <a:lstStyle/>
            <a:p>
              <a:pPr algn="just"/>
              <a:r>
                <a:rPr lang="en-US" sz="3200" b="1" smtClean="0">
                  <a:solidFill>
                    <a:srgbClr val="FF6600"/>
                  </a:solidFill>
                  <a:latin typeface="Cambria" panose="02040503050406030204" pitchFamily="18" charset="0"/>
                  <a:ea typeface="Cambria" panose="02040503050406030204" pitchFamily="18" charset="0"/>
                </a:rPr>
                <a:t>+ Làm việc có kế hoạch.</a:t>
              </a:r>
            </a:p>
            <a:p>
              <a:pPr algn="just"/>
              <a:r>
                <a:rPr lang="en-US" sz="3200" b="1" smtClean="0">
                  <a:solidFill>
                    <a:srgbClr val="FF6600"/>
                  </a:solidFill>
                  <a:latin typeface="Cambria" panose="02040503050406030204" pitchFamily="18" charset="0"/>
                  <a:ea typeface="Cambria" panose="02040503050406030204" pitchFamily="18" charset="0"/>
                </a:rPr>
                <a:t>+ Biết điều chỉnh kế hoạch hợp lí.</a:t>
              </a:r>
            </a:p>
            <a:p>
              <a:pPr algn="just"/>
              <a:r>
                <a:rPr lang="en-US" sz="3200" b="1" smtClean="0">
                  <a:solidFill>
                    <a:srgbClr val="FF6600"/>
                  </a:solidFill>
                  <a:latin typeface="Cambria" panose="02040503050406030204" pitchFamily="18" charset="0"/>
                  <a:ea typeface="Cambria" panose="02040503050406030204" pitchFamily="18" charset="0"/>
                </a:rPr>
                <a:t>+ Kết quả thực hiện: không quên việc; hoàn thành việc đúng hạn, đạt mục tiêu đã đặt ra.</a:t>
              </a:r>
              <a:endParaRPr lang="en-US" sz="3200" b="1">
                <a:solidFill>
                  <a:srgbClr val="FF66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378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3" name="Group 2"/>
          <p:cNvGrpSpPr/>
          <p:nvPr/>
        </p:nvGrpSpPr>
        <p:grpSpPr>
          <a:xfrm>
            <a:off x="743681" y="397068"/>
            <a:ext cx="10630901" cy="1166300"/>
            <a:chOff x="612000" y="328893"/>
            <a:chExt cx="10687371" cy="1347507"/>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328893"/>
              <a:ext cx="10634724" cy="1077219"/>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Em hãy tự đánh giá nền nếp sinh hoạt của bản thân theo mức độ chưa đạt, đạt và tốt theo phương pháp:</a:t>
              </a:r>
            </a:p>
          </p:txBody>
        </p:sp>
      </p:grpSp>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02225"/>
            </a:xfrm>
            <a:prstGeom prst="rect">
              <a:avLst/>
            </a:prstGeom>
            <a:noFill/>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 Rà soát từng tiêu chí đã xây dựng, mỗi tiêu chí đã đạt được, đánh dấu (+).</a:t>
              </a:r>
            </a:p>
            <a:p>
              <a:pPr algn="just"/>
              <a:r>
                <a:rPr lang="en-US" sz="3200" b="1">
                  <a:solidFill>
                    <a:schemeClr val="accent1">
                      <a:lumMod val="50000"/>
                    </a:schemeClr>
                  </a:solidFill>
                  <a:latin typeface="Cambria" panose="02040503050406030204" pitchFamily="18" charset="0"/>
                  <a:ea typeface="Cambria" panose="02040503050406030204" pitchFamily="18" charset="0"/>
                </a:rPr>
                <a:t>+ Càng nhiều dấu cộng, HS càng đạt mức độ cao hơn, tùy theo số lượng tiêu chí HS tự đề ra:</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2/7 dấu cộng: chưa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4 – 6/7: dấu cộng: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7/7 dấu cộng: tốt.</a:t>
              </a:r>
            </a:p>
          </p:txBody>
        </p:sp>
      </p:grpSp>
    </p:spTree>
    <p:extLst>
      <p:ext uri="{BB962C8B-B14F-4D97-AF65-F5344CB8AC3E}">
        <p14:creationId xmlns:p14="http://schemas.microsoft.com/office/powerpoint/2010/main" val="308425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1976735" y="2444535"/>
            <a:ext cx="7610609" cy="4039393"/>
          </a:xfrm>
          <a:prstGeom prst="rect">
            <a:avLst/>
          </a:prstGeom>
        </p:spPr>
      </p:pic>
      <p:grpSp>
        <p:nvGrpSpPr>
          <p:cNvPr id="3" name="Group 2"/>
          <p:cNvGrpSpPr/>
          <p:nvPr/>
        </p:nvGrpSpPr>
        <p:grpSpPr>
          <a:xfrm>
            <a:off x="743681" y="397067"/>
            <a:ext cx="10630901" cy="1875077"/>
            <a:chOff x="612000" y="328893"/>
            <a:chExt cx="10687371" cy="1361315"/>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13" y="328893"/>
              <a:ext cx="10376463" cy="136131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Em hãy chia sẻ kết quả tự đánh giá và lắng nghe nhận xét của các bạn trong nhóm về nền nếp sinh hoạt của mình.</a:t>
              </a:r>
            </a:p>
          </p:txBody>
        </p:sp>
      </p:grpSp>
    </p:spTree>
    <p:extLst>
      <p:ext uri="{BB962C8B-B14F-4D97-AF65-F5344CB8AC3E}">
        <p14:creationId xmlns:p14="http://schemas.microsoft.com/office/powerpoint/2010/main" val="408102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1" name="Picture 10"/>
          <p:cNvPicPr>
            <a:picLocks noChangeAspect="1"/>
          </p:cNvPicPr>
          <p:nvPr/>
        </p:nvPicPr>
        <p:blipFill rotWithShape="1">
          <a:blip r:embed="rId9"/>
          <a:srcRect l="21069" t="10582" r="38495" b="50757"/>
          <a:stretch/>
        </p:blipFill>
        <p:spPr>
          <a:xfrm>
            <a:off x="1269197" y="1108384"/>
            <a:ext cx="2925116" cy="2152552"/>
          </a:xfrm>
          <a:prstGeom prst="rect">
            <a:avLst/>
          </a:prstGeom>
        </p:spPr>
      </p:pic>
      <p:sp>
        <p:nvSpPr>
          <p:cNvPr id="12" name="TextBox 11"/>
          <p:cNvSpPr txBox="1"/>
          <p:nvPr/>
        </p:nvSpPr>
        <p:spPr>
          <a:xfrm>
            <a:off x="1768839" y="2527157"/>
            <a:ext cx="9054059" cy="2308324"/>
          </a:xfrm>
          <a:prstGeom prst="rect">
            <a:avLst/>
          </a:prstGeom>
          <a:noFill/>
        </p:spPr>
        <p:txBody>
          <a:bodyPr wrap="square" rtlCol="0">
            <a:spAutoFit/>
          </a:bodyPr>
          <a:lstStyle/>
          <a:p>
            <a:pPr algn="just"/>
            <a:r>
              <a:rPr lang="en-US" sz="3600" b="1" smtClean="0">
                <a:solidFill>
                  <a:schemeClr val="accent2">
                    <a:lumMod val="50000"/>
                  </a:schemeClr>
                </a:solidFill>
                <a:latin typeface="Cambria" panose="02040503050406030204" pitchFamily="18" charset="0"/>
                <a:ea typeface="Cambria" panose="02040503050406030204" pitchFamily="18" charset="0"/>
              </a:rPr>
              <a:t>       Nếp </a:t>
            </a:r>
            <a:r>
              <a:rPr lang="en-US" sz="3600" b="1">
                <a:solidFill>
                  <a:schemeClr val="accent2">
                    <a:lumMod val="50000"/>
                  </a:schemeClr>
                </a:solidFill>
                <a:latin typeface="Cambria" panose="02040503050406030204" pitchFamily="18" charset="0"/>
                <a:ea typeface="Cambria" panose="02040503050406030204" pitchFamily="18" charset="0"/>
              </a:rPr>
              <a:t>sống khoa học là sống, lao động, học tập, vui chơi có kế hoạch, đảm bảo giờ nào việc nấy, giữ được sức khỏe cho mình, chăm sóc được gia đình, người thân.</a:t>
            </a:r>
          </a:p>
        </p:txBody>
      </p:sp>
      <p:sp>
        <p:nvSpPr>
          <p:cNvPr id="13"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82097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1" objId="4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585740" flipH="1">
            <a:off x="9066638" y="14469"/>
            <a:ext cx="3478671" cy="1705254"/>
          </a:xfrm>
          <a:prstGeom prst="rect">
            <a:avLst/>
          </a:prstGeom>
        </p:spPr>
      </p:pic>
      <p:pic>
        <p:nvPicPr>
          <p:cNvPr id="11" name="图片 3">
            <a:extLst>
              <a:ext uri="{FF2B5EF4-FFF2-40B4-BE49-F238E27FC236}">
                <a16:creationId xmlns:a16="http://schemas.microsoft.com/office/drawing/2014/main" id="{59661E9A-BB10-ADE2-16FE-57DCDFE87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pic>
        <p:nvPicPr>
          <p:cNvPr id="12" name="Picture 11"/>
          <p:cNvPicPr>
            <a:picLocks noChangeAspect="1"/>
          </p:cNvPicPr>
          <p:nvPr/>
        </p:nvPicPr>
        <p:blipFill rotWithShape="1">
          <a:blip r:embed="rId7"/>
          <a:srcRect l="14469" r="14633" b="41954"/>
          <a:stretch/>
        </p:blipFill>
        <p:spPr>
          <a:xfrm>
            <a:off x="1364104" y="1362189"/>
            <a:ext cx="7901470" cy="3368361"/>
          </a:xfrm>
          <a:prstGeom prst="rect">
            <a:avLst/>
          </a:prstGeom>
        </p:spPr>
      </p:pic>
      <p:pic>
        <p:nvPicPr>
          <p:cNvPr id="15"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21014260">
            <a:off x="-375232" y="69769"/>
            <a:ext cx="3478671" cy="1705254"/>
          </a:xfrm>
          <a:prstGeom prst="rect">
            <a:avLst/>
          </a:prstGeom>
        </p:spPr>
      </p:pic>
      <p:sp>
        <p:nvSpPr>
          <p:cNvPr id="16"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7"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592811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312810" y="148902"/>
            <a:ext cx="11693076" cy="6555086"/>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677687" y="-376877"/>
            <a:ext cx="3264910" cy="326491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509590" y="4071568"/>
            <a:ext cx="2801997" cy="2853859"/>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857" y="4457604"/>
            <a:ext cx="2666143" cy="2666143"/>
          </a:xfrm>
          <a:prstGeom prst="rect">
            <a:avLst/>
          </a:prstGeom>
        </p:spPr>
      </p:pic>
      <p:pic>
        <p:nvPicPr>
          <p:cNvPr id="9" name="Picture 8">
            <a:extLst>
              <a:ext uri="{FF2B5EF4-FFF2-40B4-BE49-F238E27FC236}">
                <a16:creationId xmlns:a16="http://schemas.microsoft.com/office/drawing/2014/main" id="{B5D2DAB1-4E2B-D3BA-EEFF-36D06A6A162B}"/>
              </a:ext>
            </a:extLst>
          </p:cNvPr>
          <p:cNvPicPr>
            <a:picLocks noChangeAspect="1"/>
          </p:cNvPicPr>
          <p:nvPr/>
        </p:nvPicPr>
        <p:blipFill>
          <a:blip r:embed="rId9"/>
          <a:stretch>
            <a:fillRect/>
          </a:stretch>
        </p:blipFill>
        <p:spPr>
          <a:xfrm>
            <a:off x="2319643" y="148902"/>
            <a:ext cx="7206214" cy="1508443"/>
          </a:xfrm>
          <a:prstGeom prst="rect">
            <a:avLst/>
          </a:prstGeom>
        </p:spPr>
      </p:pic>
      <p:sp>
        <p:nvSpPr>
          <p:cNvPr id="2" name="TextBox 1"/>
          <p:cNvSpPr txBox="1"/>
          <p:nvPr/>
        </p:nvSpPr>
        <p:spPr>
          <a:xfrm>
            <a:off x="824738" y="1145808"/>
            <a:ext cx="10788142" cy="5262979"/>
          </a:xfrm>
          <a:prstGeom prst="rect">
            <a:avLst/>
          </a:prstGeom>
          <a:noFill/>
        </p:spPr>
        <p:txBody>
          <a:bodyPr wrap="square" rtlCol="0">
            <a:spAutoFit/>
          </a:bodyPr>
          <a:lstStyle/>
          <a:p>
            <a:pPr algn="just"/>
            <a:r>
              <a:rPr lang="vi-VN" sz="2400" b="1">
                <a:latin typeface="Cambria" panose="02040503050406030204" pitchFamily="18" charset="0"/>
                <a:ea typeface="Cambria" panose="02040503050406030204" pitchFamily="18" charset="0"/>
              </a:rPr>
              <a:t>1. Kiến </a:t>
            </a:r>
            <a:r>
              <a:rPr lang="vi-VN" sz="2400" b="1" smtClean="0">
                <a:latin typeface="Cambria" panose="02040503050406030204" pitchFamily="18" charset="0"/>
                <a:ea typeface="Cambria" panose="02040503050406030204" pitchFamily="18" charset="0"/>
              </a:rPr>
              <a:t>thức</a:t>
            </a:r>
            <a:r>
              <a:rPr lang="en-US" sz="2400" smtClean="0">
                <a:latin typeface="Cambria" panose="02040503050406030204" pitchFamily="18" charset="0"/>
                <a:ea typeface="Cambria" panose="02040503050406030204" pitchFamily="18" charset="0"/>
              </a:rPr>
              <a:t>: </a:t>
            </a:r>
            <a:r>
              <a:rPr lang="vi-VN" sz="2400" smtClean="0">
                <a:latin typeface="Cambria" panose="02040503050406030204" pitchFamily="18" charset="0"/>
                <a:ea typeface="Cambria" panose="02040503050406030204" pitchFamily="18" charset="0"/>
              </a:rPr>
              <a:t>Sau </a:t>
            </a:r>
            <a:r>
              <a:rPr lang="vi-VN" sz="2400">
                <a:latin typeface="Cambria" panose="02040503050406030204" pitchFamily="18" charset="0"/>
                <a:ea typeface="Cambria" panose="02040503050406030204" pitchFamily="18" charset="0"/>
              </a:rPr>
              <a:t>bài học này, HS sẽ:</a:t>
            </a:r>
            <a:endParaRPr lang="en-US" sz="2400">
              <a:latin typeface="Cambria" panose="02040503050406030204" pitchFamily="18" charset="0"/>
              <a:ea typeface="Cambria" panose="02040503050406030204" pitchFamily="18" charset="0"/>
            </a:endParaRPr>
          </a:p>
          <a:p>
            <a:pPr lvl="0" algn="just"/>
            <a:r>
              <a:rPr lang="en-US" sz="2400" smtClean="0">
                <a:latin typeface="Cambria" panose="02040503050406030204" pitchFamily="18" charset="0"/>
                <a:ea typeface="Cambria" panose="02040503050406030204" pitchFamily="18" charset="0"/>
              </a:rPr>
              <a:t>- </a:t>
            </a:r>
            <a:r>
              <a:rPr lang="vi-VN" sz="2400" smtClean="0">
                <a:latin typeface="Cambria" panose="02040503050406030204" pitchFamily="18" charset="0"/>
                <a:ea typeface="Cambria" panose="02040503050406030204" pitchFamily="18" charset="0"/>
              </a:rPr>
              <a:t>Xây </a:t>
            </a:r>
            <a:r>
              <a:rPr lang="vi-VN" sz="2400">
                <a:latin typeface="Cambria" panose="02040503050406030204" pitchFamily="18" charset="0"/>
                <a:ea typeface="Cambria" panose="02040503050406030204" pitchFamily="18" charset="0"/>
              </a:rPr>
              <a:t>dựng kế hoạch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lvl="0" algn="just"/>
            <a:r>
              <a:rPr lang="en-US" sz="2400" smtClean="0">
                <a:latin typeface="Cambria" panose="02040503050406030204" pitchFamily="18" charset="0"/>
                <a:ea typeface="Cambria" panose="02040503050406030204" pitchFamily="18" charset="0"/>
              </a:rPr>
              <a:t>- </a:t>
            </a:r>
            <a:r>
              <a:rPr lang="vi-VN" sz="2400" smtClean="0">
                <a:latin typeface="Cambria" panose="02040503050406030204" pitchFamily="18" charset="0"/>
                <a:ea typeface="Cambria" panose="02040503050406030204" pitchFamily="18" charset="0"/>
              </a:rPr>
              <a:t>Xây </a:t>
            </a:r>
            <a:r>
              <a:rPr lang="vi-VN" sz="2400">
                <a:latin typeface="Cambria" panose="02040503050406030204" pitchFamily="18" charset="0"/>
                <a:ea typeface="Cambria" panose="02040503050406030204" pitchFamily="18" charset="0"/>
              </a:rPr>
              <a:t>dựng tiêu chí để tự đánh giá nền nếp sinh hoạt của bản thân và các bạn.</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2. Năng lực</a:t>
            </a:r>
            <a:endParaRPr lang="en-US" sz="2400">
              <a:latin typeface="Cambria" panose="02040503050406030204" pitchFamily="18" charset="0"/>
              <a:ea typeface="Cambria" panose="02040503050406030204" pitchFamily="18" charset="0"/>
            </a:endParaRPr>
          </a:p>
          <a:p>
            <a:pPr algn="just"/>
            <a:r>
              <a:rPr lang="en-US" sz="2400" b="1" i="1" smtClean="0">
                <a:latin typeface="Cambria" panose="02040503050406030204" pitchFamily="18" charset="0"/>
                <a:ea typeface="Cambria" panose="02040503050406030204" pitchFamily="18" charset="0"/>
              </a:rPr>
              <a:t>* </a:t>
            </a:r>
            <a:r>
              <a:rPr lang="vi-VN" sz="2400" b="1" i="1" smtClean="0">
                <a:latin typeface="Cambria" panose="02040503050406030204" pitchFamily="18" charset="0"/>
                <a:ea typeface="Cambria" panose="02040503050406030204" pitchFamily="18" charset="0"/>
              </a:rPr>
              <a:t>Năng </a:t>
            </a:r>
            <a:r>
              <a:rPr lang="vi-VN" sz="2400" b="1" i="1">
                <a:latin typeface="Cambria" panose="02040503050406030204" pitchFamily="18" charset="0"/>
                <a:ea typeface="Cambria" panose="02040503050406030204" pitchFamily="18" charset="0"/>
              </a:rPr>
              <a:t>lực chung: </a:t>
            </a:r>
            <a:r>
              <a:rPr lang="vi-VN" sz="2400" i="1" smtClean="0">
                <a:latin typeface="Cambria" panose="02040503050406030204" pitchFamily="18" charset="0"/>
                <a:ea typeface="Cambria" panose="02040503050406030204" pitchFamily="18" charset="0"/>
              </a:rPr>
              <a:t>Năng </a:t>
            </a:r>
            <a:r>
              <a:rPr lang="vi-VN" sz="2400" i="1">
                <a:latin typeface="Cambria" panose="02040503050406030204" pitchFamily="18" charset="0"/>
                <a:ea typeface="Cambria" panose="02040503050406030204" pitchFamily="18" charset="0"/>
              </a:rPr>
              <a:t>lực giao tiếp, hợp tác:</a:t>
            </a:r>
            <a:r>
              <a:rPr lang="vi-VN" sz="2400">
                <a:latin typeface="Cambria" panose="02040503050406030204" pitchFamily="18" charset="0"/>
                <a:ea typeface="Cambria" panose="02040503050406030204" pitchFamily="18" charset="0"/>
              </a:rPr>
              <a:t> Chia sẻ được những việc làm thể hiện nền nếp trong học tập và sinh hoạt; phối hợp với bạn khi tham gia hoạt động chung.</a:t>
            </a:r>
            <a:endParaRPr lang="en-US" sz="2400">
              <a:latin typeface="Cambria" panose="02040503050406030204" pitchFamily="18" charset="0"/>
              <a:ea typeface="Cambria" panose="02040503050406030204" pitchFamily="18" charset="0"/>
            </a:endParaRPr>
          </a:p>
          <a:p>
            <a:pPr algn="just"/>
            <a:r>
              <a:rPr lang="en-US" sz="2400" b="1" i="1" smtClean="0">
                <a:latin typeface="Cambria" panose="02040503050406030204" pitchFamily="18" charset="0"/>
                <a:ea typeface="Cambria" panose="02040503050406030204" pitchFamily="18" charset="0"/>
              </a:rPr>
              <a:t>* </a:t>
            </a:r>
            <a:r>
              <a:rPr lang="vi-VN" sz="2400" b="1" i="1" smtClean="0">
                <a:latin typeface="Cambria" panose="02040503050406030204" pitchFamily="18" charset="0"/>
                <a:ea typeface="Cambria" panose="02040503050406030204" pitchFamily="18" charset="0"/>
              </a:rPr>
              <a:t>Năng </a:t>
            </a:r>
            <a:r>
              <a:rPr lang="vi-VN" sz="2400" b="1" i="1">
                <a:latin typeface="Cambria" panose="02040503050406030204" pitchFamily="18" charset="0"/>
                <a:ea typeface="Cambria" panose="02040503050406030204" pitchFamily="18" charset="0"/>
              </a:rPr>
              <a:t>lực riêng:</a:t>
            </a:r>
            <a:r>
              <a:rPr lang="vi-VN" sz="2400" i="1">
                <a:latin typeface="Cambria" panose="02040503050406030204" pitchFamily="18" charset="0"/>
                <a:ea typeface="Cambria" panose="02040503050406030204" pitchFamily="18" charset="0"/>
              </a:rPr>
              <a:t> </a:t>
            </a:r>
            <a:r>
              <a:rPr lang="vi-VN" sz="2400" i="1" smtClean="0">
                <a:latin typeface="Cambria" panose="02040503050406030204" pitchFamily="18" charset="0"/>
                <a:ea typeface="Cambria" panose="02040503050406030204" pitchFamily="18" charset="0"/>
              </a:rPr>
              <a:t>Năng </a:t>
            </a:r>
            <a:r>
              <a:rPr lang="vi-VN" sz="2400" i="1">
                <a:latin typeface="Cambria" panose="02040503050406030204" pitchFamily="18" charset="0"/>
                <a:ea typeface="Cambria" panose="02040503050406030204" pitchFamily="18" charset="0"/>
              </a:rPr>
              <a:t>lực thiết kế và tổ chức hoạt động: </a:t>
            </a:r>
            <a:r>
              <a:rPr lang="vi-VN" sz="2400">
                <a:latin typeface="Cambria" panose="02040503050406030204" pitchFamily="18" charset="0"/>
                <a:ea typeface="Cambria" panose="02040503050406030204" pitchFamily="18" charset="0"/>
              </a:rPr>
              <a:t>Xây dựng bảng thực hiện nền nếp sinh hoạt ở nhà và ở trường.</a:t>
            </a:r>
            <a:endParaRPr lang="en-US" sz="2400">
              <a:latin typeface="Cambria" panose="02040503050406030204" pitchFamily="18" charset="0"/>
              <a:ea typeface="Cambria" panose="02040503050406030204" pitchFamily="18" charset="0"/>
            </a:endParaRPr>
          </a:p>
          <a:p>
            <a:pPr lvl="0" algn="just"/>
            <a:r>
              <a:rPr lang="vi-VN" sz="2400" i="1">
                <a:latin typeface="Cambria" panose="02040503050406030204" pitchFamily="18" charset="0"/>
                <a:ea typeface="Cambria" panose="02040503050406030204" pitchFamily="18" charset="0"/>
              </a:rPr>
              <a:t>Năng lực thích ứng với cuộc sống:</a:t>
            </a:r>
            <a:r>
              <a:rPr lang="vi-VN" sz="2400">
                <a:latin typeface="Cambria" panose="02040503050406030204" pitchFamily="18" charset="0"/>
                <a:ea typeface="Cambria" panose="02040503050406030204" pitchFamily="18" charset="0"/>
              </a:rPr>
              <a:t> Thực hiện được nền nếp sinh hoạt ở nhà và ở trường.</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3. Phẩm </a:t>
            </a:r>
            <a:r>
              <a:rPr lang="vi-VN" sz="2400" b="1" smtClean="0">
                <a:latin typeface="Cambria" panose="02040503050406030204" pitchFamily="18" charset="0"/>
                <a:ea typeface="Cambria" panose="02040503050406030204" pitchFamily="18" charset="0"/>
              </a:rPr>
              <a:t>chất</a:t>
            </a:r>
            <a:r>
              <a:rPr lang="en-US" sz="2400" smtClean="0">
                <a:latin typeface="Cambria" panose="02040503050406030204" pitchFamily="18" charset="0"/>
                <a:ea typeface="Cambria" panose="02040503050406030204" pitchFamily="18" charset="0"/>
              </a:rPr>
              <a:t>: </a:t>
            </a:r>
            <a:r>
              <a:rPr lang="vi-VN" sz="2400" i="1" smtClean="0">
                <a:latin typeface="Cambria" panose="02040503050406030204" pitchFamily="18" charset="0"/>
                <a:ea typeface="Cambria" panose="02040503050406030204" pitchFamily="18" charset="0"/>
              </a:rPr>
              <a:t>Trách </a:t>
            </a:r>
            <a:r>
              <a:rPr lang="vi-VN" sz="2400" i="1">
                <a:latin typeface="Cambria" panose="02040503050406030204" pitchFamily="18" charset="0"/>
                <a:ea typeface="Cambria" panose="02040503050406030204" pitchFamily="18" charset="0"/>
              </a:rPr>
              <a:t>nhiệm:</a:t>
            </a:r>
            <a:r>
              <a:rPr lang="vi-VN" sz="2400">
                <a:latin typeface="Cambria" panose="02040503050406030204" pitchFamily="18" charset="0"/>
                <a:ea typeface="Cambria" panose="02040503050406030204" pitchFamily="18" charset="0"/>
              </a:rPr>
              <a:t> Có trách nhiệm với bản thân trong việc thực hiện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algn="just"/>
            <a:endParaRPr lang="en-US" sz="2400">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70840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1" objId="4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4" name="Picture 3"/>
          <p:cNvPicPr>
            <a:picLocks noChangeAspect="1"/>
          </p:cNvPicPr>
          <p:nvPr/>
        </p:nvPicPr>
        <p:blipFill>
          <a:blip r:embed="rId9"/>
          <a:stretch>
            <a:fillRect/>
          </a:stretch>
        </p:blipFill>
        <p:spPr>
          <a:xfrm>
            <a:off x="1652772" y="2126394"/>
            <a:ext cx="8827773" cy="1859441"/>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1525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664" t="11755" r="18538" b="21732"/>
          <a:stretch/>
        </p:blipFill>
        <p:spPr>
          <a:xfrm rot="20953092">
            <a:off x="-51549" y="169907"/>
            <a:ext cx="3043646" cy="1164236"/>
          </a:xfrm>
          <a:prstGeom prst="rect">
            <a:avLst/>
          </a:prstGeom>
        </p:spPr>
      </p:pic>
      <p:pic>
        <p:nvPicPr>
          <p:cNvPr id="8" name="Picture 7"/>
          <p:cNvPicPr>
            <a:picLocks noChangeAspect="1"/>
          </p:cNvPicPr>
          <p:nvPr/>
        </p:nvPicPr>
        <p:blipFill>
          <a:blip r:embed="rId3"/>
          <a:stretch>
            <a:fillRect/>
          </a:stretch>
        </p:blipFill>
        <p:spPr>
          <a:xfrm>
            <a:off x="2336542" y="566862"/>
            <a:ext cx="9321592" cy="1518036"/>
          </a:xfrm>
          <a:prstGeom prst="rect">
            <a:avLst/>
          </a:prstGeom>
        </p:spPr>
      </p:pic>
      <p:grpSp>
        <p:nvGrpSpPr>
          <p:cNvPr id="11" name="Group 10"/>
          <p:cNvGrpSpPr/>
          <p:nvPr/>
        </p:nvGrpSpPr>
        <p:grpSpPr>
          <a:xfrm>
            <a:off x="640080" y="1941206"/>
            <a:ext cx="10737669" cy="4211399"/>
            <a:chOff x="640080" y="1941206"/>
            <a:chExt cx="10737669" cy="4211399"/>
          </a:xfrm>
        </p:grpSpPr>
        <p:sp>
          <p:nvSpPr>
            <p:cNvPr id="9" name="Rounded Rectangle 8"/>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7646" y="2124087"/>
              <a:ext cx="10502537" cy="3785652"/>
            </a:xfrm>
            <a:prstGeom prst="rect">
              <a:avLst/>
            </a:prstGeom>
            <a:noFill/>
          </p:spPr>
          <p:txBody>
            <a:bodyPr wrap="square" rtlCol="0">
              <a:spAutoFit/>
            </a:bodyPr>
            <a:lstStyle/>
            <a:p>
              <a:pPr algn="just"/>
              <a:r>
                <a:rPr lang="en-US" sz="3000" b="1">
                  <a:solidFill>
                    <a:schemeClr val="accent6">
                      <a:lumMod val="50000"/>
                    </a:schemeClr>
                  </a:solidFill>
                  <a:latin typeface="Cambria" panose="02040503050406030204" pitchFamily="18" charset="0"/>
                  <a:ea typeface="Cambria" panose="02040503050406030204" pitchFamily="18" charset="0"/>
                </a:rPr>
                <a:t>+ Cách chơi: </a:t>
              </a:r>
              <a:r>
                <a:rPr lang="en-US" sz="3000" b="1">
                  <a:latin typeface="Cambria" panose="02040503050406030204" pitchFamily="18" charset="0"/>
                  <a:ea typeface="Cambria" panose="02040503050406030204" pitchFamily="18" charset="0"/>
                </a:rPr>
                <a:t>Các bạn trong tổ nối đuôi nhau nhảy về đích phía trước, nhảy xung quanh dãy bàn của tổ mình đến hết một vòng thì coi như về đích. </a:t>
              </a:r>
            </a:p>
            <a:p>
              <a:pPr algn="just"/>
              <a:r>
                <a:rPr lang="en-US" sz="3000" b="1">
                  <a:solidFill>
                    <a:schemeClr val="accent6">
                      <a:lumMod val="50000"/>
                    </a:schemeClr>
                  </a:solidFill>
                  <a:latin typeface="Cambria" panose="02040503050406030204" pitchFamily="18" charset="0"/>
                  <a:ea typeface="Cambria" panose="02040503050406030204" pitchFamily="18" charset="0"/>
                </a:rPr>
                <a:t>+ Luật chơi: </a:t>
              </a:r>
              <a:r>
                <a:rPr lang="en-US" sz="3000" b="1">
                  <a:latin typeface="Cambria" panose="02040503050406030204" pitchFamily="18" charset="0"/>
                  <a:ea typeface="Cambria" panose="02040503050406030204" pitchFamily="18" charset="0"/>
                </a:rPr>
                <a:t>GV hô 1, 1, 2, 2, 1 hoặc 2, 2, 1, 1, 1,… HS ghi nhớ dãy số rồi cả tổ cùng nhảy quanh dãy bàn, đứng nhảy lò cò 1 chân mỗi khi có số 1 và nhảy 2 chân khi đọc số 2. Nếu trong tổ có người nhảy sai sẽ bị trừ 1 điểm và cả tổ phải lùi 1 bước. Tổ nào đến đích trước sẽ dành chiến thắng</a:t>
              </a:r>
              <a:r>
                <a:rPr lang="en-US" sz="3000" b="1" smtClean="0">
                  <a:latin typeface="Cambria" panose="02040503050406030204" pitchFamily="18" charset="0"/>
                  <a:ea typeface="Cambria" panose="02040503050406030204" pitchFamily="18" charset="0"/>
                </a:rPr>
                <a:t>.</a:t>
              </a:r>
              <a:endParaRPr lang="en-US" sz="3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58140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3" name="Picture 2"/>
          <p:cNvPicPr>
            <a:picLocks noChangeAspect="1"/>
          </p:cNvPicPr>
          <p:nvPr/>
        </p:nvPicPr>
        <p:blipFill>
          <a:blip r:embed="rId9"/>
          <a:stretch>
            <a:fillRect/>
          </a:stretch>
        </p:blipFill>
        <p:spPr>
          <a:xfrm>
            <a:off x="1437807" y="2074149"/>
            <a:ext cx="9390575" cy="197798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74709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37733" y="1358268"/>
            <a:ext cx="3500138" cy="2366505"/>
          </a:xfrm>
          <a:prstGeom prst="rect">
            <a:avLst/>
          </a:prstGeom>
        </p:spPr>
      </p:pic>
      <p:pic>
        <p:nvPicPr>
          <p:cNvPr id="5" name="Picture 4"/>
          <p:cNvPicPr>
            <a:picLocks noChangeAspect="1"/>
          </p:cNvPicPr>
          <p:nvPr/>
        </p:nvPicPr>
        <p:blipFill>
          <a:blip r:embed="rId10"/>
          <a:stretch>
            <a:fillRect/>
          </a:stretch>
        </p:blipFill>
        <p:spPr>
          <a:xfrm>
            <a:off x="2247184" y="2487983"/>
            <a:ext cx="7638950" cy="3139712"/>
          </a:xfrm>
          <a:prstGeom prst="rect">
            <a:avLst/>
          </a:prstGeom>
        </p:spPr>
      </p:pic>
      <p:sp>
        <p:nvSpPr>
          <p:cNvPr id="14"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7107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91" y="2886892"/>
            <a:ext cx="3558369" cy="3583837"/>
          </a:xfrm>
          <a:prstGeom prst="rect">
            <a:avLst/>
          </a:prstGeom>
        </p:spPr>
      </p:pic>
      <p:grpSp>
        <p:nvGrpSpPr>
          <p:cNvPr id="4" name="Group 3"/>
          <p:cNvGrpSpPr/>
          <p:nvPr/>
        </p:nvGrpSpPr>
        <p:grpSpPr>
          <a:xfrm>
            <a:off x="3720960" y="937946"/>
            <a:ext cx="7931109" cy="3897891"/>
            <a:chOff x="640080" y="1941206"/>
            <a:chExt cx="10737669" cy="4211399"/>
          </a:xfrm>
        </p:grpSpPr>
        <p:sp>
          <p:nvSpPr>
            <p:cNvPr id="5" name="Rounded Rectangle 4"/>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226351" cy="3691095"/>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 </a:t>
              </a:r>
              <a:r>
                <a:rPr lang="vi-VN" sz="3600" b="1" smtClean="0">
                  <a:latin typeface="Cambria" panose="02040503050406030204" pitchFamily="18" charset="0"/>
                  <a:ea typeface="Cambria" panose="02040503050406030204" pitchFamily="18" charset="0"/>
                </a:rPr>
                <a:t>Em </a:t>
              </a:r>
              <a:r>
                <a:rPr lang="vi-VN" sz="3600" b="1">
                  <a:latin typeface="Cambria" panose="02040503050406030204" pitchFamily="18" charset="0"/>
                  <a:ea typeface="Cambria" panose="02040503050406030204" pitchFamily="18" charset="0"/>
                </a:rPr>
                <a:t>hãy viết lên tấm bìa một mục tiêu học tập của mình với câu hỏi: </a:t>
              </a:r>
              <a:r>
                <a:rPr lang="vi-VN" sz="3600" b="1">
                  <a:solidFill>
                    <a:schemeClr val="accent3">
                      <a:lumMod val="50000"/>
                    </a:schemeClr>
                  </a:solidFill>
                  <a:latin typeface="Cambria" panose="02040503050406030204" pitchFamily="18" charset="0"/>
                  <a:ea typeface="Cambria" panose="02040503050406030204" pitchFamily="18" charset="0"/>
                </a:rPr>
                <a:t>Em muốn kết quả môn học nào tốt lên</a:t>
              </a:r>
              <a:r>
                <a:rPr lang="vi-VN" sz="3600" b="1" smtClean="0">
                  <a:solidFill>
                    <a:schemeClr val="accent3">
                      <a:lumMod val="50000"/>
                    </a:schemeClr>
                  </a:solidFill>
                  <a:latin typeface="Cambria" panose="02040503050406030204" pitchFamily="18" charset="0"/>
                  <a:ea typeface="Cambria" panose="02040503050406030204" pitchFamily="18" charset="0"/>
                </a:rPr>
                <a:t>?</a:t>
              </a:r>
              <a:endParaRPr lang="en-US" sz="3600" b="1" smtClean="0">
                <a:solidFill>
                  <a:schemeClr val="accent3">
                    <a:lumMod val="50000"/>
                  </a:schemeClr>
                </a:solidFill>
                <a:latin typeface="Cambria" panose="02040503050406030204" pitchFamily="18" charset="0"/>
                <a:ea typeface="Cambria" panose="02040503050406030204" pitchFamily="18" charset="0"/>
              </a:endParaRPr>
            </a:p>
            <a:p>
              <a:pPr algn="just"/>
              <a:r>
                <a:rPr lang="en-US" sz="3600" b="1" smtClean="0">
                  <a:latin typeface="Cambria" panose="02040503050406030204" pitchFamily="18" charset="0"/>
                  <a:ea typeface="Cambria" panose="02040503050406030204" pitchFamily="18" charset="0"/>
                </a:rPr>
                <a:t>- </a:t>
              </a:r>
              <a:r>
                <a:rPr lang="vi-VN" sz="3600" b="1" smtClean="0">
                  <a:latin typeface="Cambria" panose="02040503050406030204" pitchFamily="18" charset="0"/>
                  <a:ea typeface="Cambria" panose="02040503050406030204" pitchFamily="18" charset="0"/>
                </a:rPr>
                <a:t>Em </a:t>
              </a:r>
              <a:r>
                <a:rPr lang="vi-VN" sz="3600" b="1">
                  <a:latin typeface="Cambria" panose="02040503050406030204" pitchFamily="18" charset="0"/>
                  <a:ea typeface="Cambria" panose="02040503050406030204" pitchFamily="18" charset="0"/>
                </a:rPr>
                <a:t>hãy nêu hai mục tiêu: ngắn hạn và dài hạn đối với môn học </a:t>
              </a:r>
              <a:r>
                <a:rPr lang="en-US" sz="3600" b="1" smtClean="0">
                  <a:latin typeface="Cambria" panose="02040503050406030204" pitchFamily="18" charset="0"/>
                  <a:ea typeface="Cambria" panose="02040503050406030204" pitchFamily="18" charset="0"/>
                </a:rPr>
                <a:t>đó.</a:t>
              </a:r>
              <a:endParaRPr lang="en-US" sz="36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2990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9887"/>
            <a:ext cx="5979677" cy="5979677"/>
          </a:xfrm>
          <a:prstGeom prst="rect">
            <a:avLst/>
          </a:prstGeom>
        </p:spPr>
      </p:pic>
      <p:pic>
        <p:nvPicPr>
          <p:cNvPr id="4"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857" y="683098"/>
            <a:ext cx="5979677" cy="5979677"/>
          </a:xfrm>
          <a:prstGeom prst="rect">
            <a:avLst/>
          </a:prstGeom>
        </p:spPr>
      </p:pic>
      <p:sp>
        <p:nvSpPr>
          <p:cNvPr id="5" name="TextBox 4"/>
          <p:cNvSpPr txBox="1"/>
          <p:nvPr/>
        </p:nvSpPr>
        <p:spPr>
          <a:xfrm>
            <a:off x="1239414" y="1254035"/>
            <a:ext cx="3396343" cy="523220"/>
          </a:xfrm>
          <a:prstGeom prst="rect">
            <a:avLst/>
          </a:prstGeom>
          <a:noFill/>
        </p:spPr>
        <p:txBody>
          <a:bodyPr wrap="square" rtlCol="0">
            <a:spAutoFit/>
          </a:bodyPr>
          <a:lstStyle/>
          <a:p>
            <a:r>
              <a:rPr lang="en-US" sz="2800" b="1" smtClean="0">
                <a:solidFill>
                  <a:srgbClr val="C00000"/>
                </a:solidFill>
                <a:latin typeface="Cambria" panose="02040503050406030204" pitchFamily="18" charset="0"/>
                <a:ea typeface="Cambria" panose="02040503050406030204" pitchFamily="18" charset="0"/>
              </a:rPr>
              <a:t>Mục tiêu ngắn hạn</a:t>
            </a:r>
            <a:endParaRPr lang="en-US" sz="2800" b="1">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6878216" y="1372308"/>
            <a:ext cx="3396343" cy="523220"/>
          </a:xfrm>
          <a:prstGeom prst="rect">
            <a:avLst/>
          </a:prstGeom>
          <a:noFill/>
        </p:spPr>
        <p:txBody>
          <a:bodyPr wrap="square" rtlCol="0">
            <a:spAutoFit/>
          </a:bodyPr>
          <a:lstStyle/>
          <a:p>
            <a:r>
              <a:rPr lang="en-US" sz="2800" b="1" smtClean="0">
                <a:solidFill>
                  <a:srgbClr val="C00000"/>
                </a:solidFill>
                <a:latin typeface="Cambria" panose="02040503050406030204" pitchFamily="18" charset="0"/>
                <a:ea typeface="Cambria" panose="02040503050406030204" pitchFamily="18" charset="0"/>
              </a:rPr>
              <a:t>Mục tiêu dài hạn</a:t>
            </a:r>
            <a:endParaRPr lang="en-US" sz="2800" b="1">
              <a:solidFill>
                <a:srgbClr val="C00000"/>
              </a:solidFill>
              <a:latin typeface="Cambria" panose="02040503050406030204" pitchFamily="18" charset="0"/>
              <a:ea typeface="Cambria" panose="02040503050406030204" pitchFamily="18" charset="0"/>
            </a:endParaRPr>
          </a:p>
        </p:txBody>
      </p:sp>
      <p:cxnSp>
        <p:nvCxnSpPr>
          <p:cNvPr id="8" name="Straight Connector 7"/>
          <p:cNvCxnSpPr/>
          <p:nvPr/>
        </p:nvCxnSpPr>
        <p:spPr>
          <a:xfrm>
            <a:off x="992777" y="1777255"/>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5634" y="1895528"/>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8092" y="1972491"/>
            <a:ext cx="3786670" cy="1077218"/>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Cải thiện kĩ năng viết văn kể chuyện.</a:t>
            </a:r>
            <a:endParaRPr lang="en-US" sz="3200" b="1">
              <a:latin typeface="Cambria" panose="02040503050406030204" pitchFamily="18" charset="0"/>
              <a:ea typeface="Cambria" panose="02040503050406030204" pitchFamily="18" charset="0"/>
            </a:endParaRPr>
          </a:p>
        </p:txBody>
      </p:sp>
      <p:sp>
        <p:nvSpPr>
          <p:cNvPr id="11" name="TextBox 10"/>
          <p:cNvSpPr txBox="1"/>
          <p:nvPr/>
        </p:nvSpPr>
        <p:spPr>
          <a:xfrm>
            <a:off x="1129160" y="3088898"/>
            <a:ext cx="3669104" cy="1587234"/>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Dành </a:t>
            </a:r>
            <a:r>
              <a:rPr lang="en-US" sz="3200" b="1">
                <a:latin typeface="Cambria" panose="02040503050406030204" pitchFamily="18" charset="0"/>
                <a:ea typeface="Cambria" panose="02040503050406030204" pitchFamily="18" charset="0"/>
              </a:rPr>
              <a:t>được điểm cao trong bài kiểm tra cuối học kì 1</a:t>
            </a:r>
            <a:r>
              <a:rPr lang="en-US" sz="3200" b="1" smtClean="0">
                <a:latin typeface="Cambria" panose="02040503050406030204" pitchFamily="18" charset="0"/>
                <a:ea typeface="Cambria" panose="02040503050406030204" pitchFamily="18" charset="0"/>
              </a:rPr>
              <a:t>.</a:t>
            </a:r>
            <a:endParaRPr lang="en-US" sz="3200" b="1">
              <a:latin typeface="Cambria" panose="02040503050406030204" pitchFamily="18" charset="0"/>
              <a:ea typeface="Cambria" panose="02040503050406030204" pitchFamily="18" charset="0"/>
            </a:endParaRPr>
          </a:p>
        </p:txBody>
      </p:sp>
      <p:sp>
        <p:nvSpPr>
          <p:cNvPr id="12" name="TextBox 11"/>
          <p:cNvSpPr txBox="1"/>
          <p:nvPr/>
        </p:nvSpPr>
        <p:spPr>
          <a:xfrm>
            <a:off x="6479019" y="2054219"/>
            <a:ext cx="3669104" cy="1077218"/>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a:t>
            </a:r>
            <a:r>
              <a:rPr lang="en-US" sz="3200" b="1">
                <a:latin typeface="Cambria" panose="02040503050406030204" pitchFamily="18" charset="0"/>
                <a:ea typeface="Cambria" panose="02040503050406030204" pitchFamily="18" charset="0"/>
              </a:rPr>
              <a:t>H</a:t>
            </a:r>
            <a:r>
              <a:rPr lang="en-US" sz="3200" b="1" smtClean="0">
                <a:latin typeface="Cambria" panose="02040503050406030204" pitchFamily="18" charset="0"/>
                <a:ea typeface="Cambria" panose="02040503050406030204" pitchFamily="18" charset="0"/>
              </a:rPr>
              <a:t>ọc </a:t>
            </a:r>
            <a:r>
              <a:rPr lang="en-US" sz="3200" b="1">
                <a:latin typeface="Cambria" panose="02040503050406030204" pitchFamily="18" charset="0"/>
                <a:ea typeface="Cambria" panose="02040503050406030204" pitchFamily="18" charset="0"/>
              </a:rPr>
              <a:t>được 20 từ vựng một </a:t>
            </a:r>
            <a:r>
              <a:rPr lang="en-US" sz="3200" b="1" smtClean="0">
                <a:latin typeface="Cambria" panose="02040503050406030204" pitchFamily="18" charset="0"/>
                <a:ea typeface="Cambria" panose="02040503050406030204" pitchFamily="18" charset="0"/>
              </a:rPr>
              <a:t>ngày. </a:t>
            </a:r>
            <a:endParaRPr lang="en-US" sz="3200" b="1">
              <a:latin typeface="Cambria" panose="02040503050406030204" pitchFamily="18" charset="0"/>
              <a:ea typeface="Cambria" panose="02040503050406030204" pitchFamily="18" charset="0"/>
            </a:endParaRPr>
          </a:p>
        </p:txBody>
      </p:sp>
      <p:sp>
        <p:nvSpPr>
          <p:cNvPr id="14" name="TextBox 13"/>
          <p:cNvSpPr txBox="1"/>
          <p:nvPr/>
        </p:nvSpPr>
        <p:spPr>
          <a:xfrm>
            <a:off x="6474664" y="3154213"/>
            <a:ext cx="3669104" cy="1569660"/>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Đạt </a:t>
            </a:r>
            <a:r>
              <a:rPr lang="en-US" sz="3200" b="1">
                <a:latin typeface="Cambria" panose="02040503050406030204" pitchFamily="18" charset="0"/>
                <a:ea typeface="Cambria" panose="02040503050406030204" pitchFamily="18" charset="0"/>
              </a:rPr>
              <a:t>được thành tích cao trong kì thi </a:t>
            </a:r>
            <a:r>
              <a:rPr lang="en-US" sz="3200" b="1" smtClean="0">
                <a:latin typeface="Cambria" panose="02040503050406030204" pitchFamily="18" charset="0"/>
                <a:ea typeface="Cambria" panose="02040503050406030204" pitchFamily="18" charset="0"/>
              </a:rPr>
              <a:t>cuối năm.</a:t>
            </a:r>
            <a:endParaRPr lang="en-US" sz="32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956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2000" y="337056"/>
            <a:ext cx="10687371" cy="1530934"/>
            <a:chOff x="612000" y="337056"/>
            <a:chExt cx="10687371" cy="1530934"/>
          </a:xfrm>
        </p:grpSpPr>
        <p:sp>
          <p:nvSpPr>
            <p:cNvPr id="4" name="Rounded Rectangle 3"/>
            <p:cNvSpPr/>
            <p:nvPr/>
          </p:nvSpPr>
          <p:spPr>
            <a:xfrm>
              <a:off x="612000" y="337056"/>
              <a:ext cx="10687371" cy="153093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4647" y="424939"/>
              <a:ext cx="10634724"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Em hãy lập kế hoạch hành động để đạt được mục tiêu theo gợi ý sau:</a:t>
              </a:r>
            </a:p>
          </p:txBody>
        </p:sp>
      </p:grpSp>
      <p:sp>
        <p:nvSpPr>
          <p:cNvPr id="3" name="TextBox 2"/>
          <p:cNvSpPr txBox="1"/>
          <p:nvPr/>
        </p:nvSpPr>
        <p:spPr>
          <a:xfrm>
            <a:off x="828712" y="2142309"/>
            <a:ext cx="10084526" cy="2409570"/>
          </a:xfrm>
          <a:prstGeom prst="rect">
            <a:avLst/>
          </a:prstGeom>
          <a:noFill/>
        </p:spPr>
        <p:txBody>
          <a:bodyPr wrap="square" rtlCol="0">
            <a:spAutoFit/>
          </a:bodyPr>
          <a:lstStyle/>
          <a:p>
            <a:pPr>
              <a:lnSpc>
                <a:spcPct val="130000"/>
              </a:lnSpc>
            </a:pPr>
            <a:r>
              <a:rPr lang="en-US" sz="4000" b="1" i="1">
                <a:solidFill>
                  <a:srgbClr val="002060"/>
                </a:solidFill>
                <a:latin typeface="Cambria" panose="02040503050406030204" pitchFamily="18" charset="0"/>
                <a:ea typeface="Cambria" panose="02040503050406030204" pitchFamily="18" charset="0"/>
              </a:rPr>
              <a:t>+ Kiến thức em cần bổ sung.</a:t>
            </a:r>
          </a:p>
          <a:p>
            <a:pPr>
              <a:lnSpc>
                <a:spcPct val="130000"/>
              </a:lnSpc>
            </a:pPr>
            <a:r>
              <a:rPr lang="en-US" sz="4000" b="1" i="1">
                <a:solidFill>
                  <a:srgbClr val="002060"/>
                </a:solidFill>
                <a:latin typeface="Cambria" panose="02040503050406030204" pitchFamily="18" charset="0"/>
                <a:ea typeface="Cambria" panose="02040503050406030204" pitchFamily="18" charset="0"/>
              </a:rPr>
              <a:t>+ Kĩ năng em cần rèn luyện.</a:t>
            </a:r>
          </a:p>
          <a:p>
            <a:pPr>
              <a:lnSpc>
                <a:spcPct val="130000"/>
              </a:lnSpc>
            </a:pPr>
            <a:r>
              <a:rPr lang="en-US" sz="4000" b="1" i="1">
                <a:solidFill>
                  <a:srgbClr val="002060"/>
                </a:solidFill>
                <a:latin typeface="Cambria" panose="02040503050406030204" pitchFamily="18" charset="0"/>
                <a:ea typeface="Cambria" panose="02040503050406030204" pitchFamily="18" charset="0"/>
              </a:rPr>
              <a:t>+ Thời gian và trình tự thực hiện công việc</a:t>
            </a:r>
            <a:r>
              <a:rPr lang="en-US" sz="4000" b="1" i="1" smtClean="0">
                <a:solidFill>
                  <a:srgbClr val="002060"/>
                </a:solidFill>
                <a:latin typeface="Cambria" panose="02040503050406030204" pitchFamily="18" charset="0"/>
                <a:ea typeface="Cambria" panose="02040503050406030204" pitchFamily="18" charset="0"/>
              </a:rPr>
              <a:t>.</a:t>
            </a:r>
            <a:endParaRPr lang="en-US" sz="4000" b="1" i="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250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1030</Words>
  <Application>Microsoft Office PowerPoint</Application>
  <PresentationFormat>Widescreen</PresentationFormat>
  <Paragraphs>86</Paragraphs>
  <Slides>18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#9Slide07 HoneyCream</vt:lpstr>
      <vt:lpstr>Arial</vt:lpstr>
      <vt:lpstr>Calibri</vt:lpstr>
      <vt:lpstr>Cambria</vt:lpstr>
      <vt:lpstr>等线</vt:lpstr>
      <vt:lpstr>Wingdings</vt:lpstr>
      <vt:lpstr>思源黑体 CN Bold</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33</cp:revision>
  <dcterms:created xsi:type="dcterms:W3CDTF">2023-09-16T14:15:39Z</dcterms:created>
  <dcterms:modified xsi:type="dcterms:W3CDTF">2023-10-16T15:49:29Z</dcterms:modified>
</cp:coreProperties>
</file>