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2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90" r:id="rId17"/>
    <p:sldId id="272" r:id="rId18"/>
    <p:sldId id="273" r:id="rId19"/>
    <p:sldId id="283" r:id="rId20"/>
    <p:sldId id="291" r:id="rId21"/>
    <p:sldId id="275" r:id="rId22"/>
    <p:sldId id="288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B45"/>
    <a:srgbClr val="EEA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65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7EDD-28DD-4FC1-81A9-7174FAA145C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D85C-413D-4CD1-98C1-DAD924B34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3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40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6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0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6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7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6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7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4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2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6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UTM Edwardian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FA1AE551-EC7E-421B-A9CF-0D6CD1B8EF5D}"/>
              </a:ext>
            </a:extLst>
          </p:cNvPr>
          <p:cNvSpPr/>
          <p:nvPr userDrawn="1"/>
        </p:nvSpPr>
        <p:spPr>
          <a:xfrm flipH="1">
            <a:off x="96005" y="625973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9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5" Type="http://schemas.openxmlformats.org/officeDocument/2006/relationships/image" Target="../media/image30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2.png"/><Relationship Id="rId5" Type="http://schemas.openxmlformats.org/officeDocument/2006/relationships/audio" Target="../media/audio8.wav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8.png"/><Relationship Id="rId4" Type="http://schemas.openxmlformats.org/officeDocument/2006/relationships/tags" Target="../tags/tag2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" Target="slide5.xml"/><Relationship Id="rId26" Type="http://schemas.openxmlformats.org/officeDocument/2006/relationships/image" Target="../media/image23.png"/><Relationship Id="rId3" Type="http://schemas.openxmlformats.org/officeDocument/2006/relationships/tags" Target="../tags/tag3.xml"/><Relationship Id="rId21" Type="http://schemas.openxmlformats.org/officeDocument/2006/relationships/slide" Target="slide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1.png"/><Relationship Id="rId5" Type="http://schemas.openxmlformats.org/officeDocument/2006/relationships/tags" Target="../tags/tag5.xml"/><Relationship Id="rId15" Type="http://schemas.openxmlformats.org/officeDocument/2006/relationships/audio" Target="../media/audio2.wav"/><Relationship Id="rId23" Type="http://schemas.openxmlformats.org/officeDocument/2006/relationships/slide" Target="slide9.xml"/><Relationship Id="rId28" Type="http://schemas.openxmlformats.org/officeDocument/2006/relationships/audio" Target="../media/audio4.wav"/><Relationship Id="rId10" Type="http://schemas.openxmlformats.org/officeDocument/2006/relationships/tags" Target="../tags/tag10.xml"/><Relationship Id="rId19" Type="http://schemas.openxmlformats.org/officeDocument/2006/relationships/audio" Target="../media/audio3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3.xml"/><Relationship Id="rId22" Type="http://schemas.openxmlformats.org/officeDocument/2006/relationships/image" Target="../media/image20.png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tags" Target="../tags/tag15.xml"/><Relationship Id="rId16" Type="http://schemas.openxmlformats.org/officeDocument/2006/relationships/image" Target="../media/image2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5.wav"/><Relationship Id="rId5" Type="http://schemas.openxmlformats.org/officeDocument/2006/relationships/tags" Target="../tags/tag18.xml"/><Relationship Id="rId15" Type="http://schemas.openxmlformats.org/officeDocument/2006/relationships/audio" Target="../media/audio4.wav"/><Relationship Id="rId10" Type="http://schemas.openxmlformats.org/officeDocument/2006/relationships/slideLayout" Target="../slideLayouts/slideLayout3.xml"/><Relationship Id="rId19" Type="http://schemas.openxmlformats.org/officeDocument/2006/relationships/audio" Target="../media/audio6.wav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30.png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25.PNG"/><Relationship Id="rId17" Type="http://schemas.openxmlformats.org/officeDocument/2006/relationships/audio" Target="../media/audio6.wav"/><Relationship Id="rId2" Type="http://schemas.openxmlformats.org/officeDocument/2006/relationships/tags" Target="../tags/tag25.xml"/><Relationship Id="rId16" Type="http://schemas.openxmlformats.org/officeDocument/2006/relationships/image" Target="../media/image28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5.wav"/><Relationship Id="rId5" Type="http://schemas.openxmlformats.org/officeDocument/2006/relationships/tags" Target="../tags/tag28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7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30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5.PNG"/><Relationship Id="rId17" Type="http://schemas.openxmlformats.org/officeDocument/2006/relationships/audio" Target="../media/audio6.wav"/><Relationship Id="rId2" Type="http://schemas.openxmlformats.org/officeDocument/2006/relationships/tags" Target="../tags/tag35.xml"/><Relationship Id="rId16" Type="http://schemas.openxmlformats.org/officeDocument/2006/relationships/image" Target="../media/image28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audio" Target="../media/audio5.wav"/><Relationship Id="rId5" Type="http://schemas.openxmlformats.org/officeDocument/2006/relationships/tags" Target="../tags/tag38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7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15907" y="-2081328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5185201"/>
            <a:ext cx="621445" cy="973912"/>
          </a:xfrm>
          <a:prstGeom prst="rect">
            <a:avLst/>
          </a:prstGeom>
        </p:spPr>
      </p:pic>
      <p:pic>
        <p:nvPicPr>
          <p:cNvPr id="1028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475">
            <a:off x="9478611" y="3804580"/>
            <a:ext cx="2321406" cy="28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86" y="112037"/>
            <a:ext cx="1015681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" action="ppaction://hlinkshowjump?jump=firstslide">
              <a:snd r:embed="rId5" name="Pop Click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18" name="-">
            <a:hlinkClick r:id="rId7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" y="92604"/>
            <a:ext cx="845656" cy="8565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28931" y="1180938"/>
            <a:ext cx="8436722" cy="2862322"/>
            <a:chOff x="2151191" y="325397"/>
            <a:chExt cx="7930822" cy="5517255"/>
          </a:xfrm>
        </p:grpSpPr>
        <p:sp>
          <p:nvSpPr>
            <p:cNvPr id="13" name="TextBox 12"/>
            <p:cNvSpPr txBox="1"/>
            <p:nvPr/>
          </p:nvSpPr>
          <p:spPr>
            <a:xfrm>
              <a:off x="2393324" y="658062"/>
              <a:ext cx="7688689" cy="195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51191" y="325397"/>
              <a:ext cx="7688689" cy="551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chú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mèo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</a:t>
              </a:r>
              <a:endParaRPr kumimoji="0" lang="vi-VN" sz="60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28931" y="1180938"/>
            <a:ext cx="8179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vi-VN" sz="6000" b="1" i="0" u="none" strike="noStrike" kern="1200" cap="none" spc="0" normalizeH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con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con</a:t>
            </a:r>
            <a:endParaRPr kumimoji="0" lang="vi-VN" sz="6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90" y="2497976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Khám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3885068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035" y="3712190"/>
            <a:ext cx="2911990" cy="314581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6180" y="1096060"/>
            <a:ext cx="76477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b="1" dirty="0" smtClean="0">
                <a:solidFill>
                  <a:srgbClr val="48B66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hướng dẫn và thực hành sử dụng từ điển: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srgbClr val="48B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351" y="-146018"/>
            <a:ext cx="3253600" cy="3253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76378" y="1157616"/>
            <a:ext cx="1588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 smtClean="0">
                <a:ln w="28575">
                  <a:solidFill>
                    <a:srgbClr val="FFAEA7"/>
                  </a:solidFill>
                </a:ln>
                <a:solidFill>
                  <a:srgbClr val="593F3D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altLang="vi-VN" sz="7200" b="0" i="0" u="none" strike="noStrike" kern="1200" cap="none" spc="0" normalizeH="0" baseline="0" noProof="0" dirty="0">
              <a:ln w="28575">
                <a:solidFill>
                  <a:srgbClr val="FFAEA7"/>
                </a:solidFill>
              </a:ln>
              <a:solidFill>
                <a:srgbClr val="593F3D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1F3BDB4D-EE4C-4045-A530-831927839DD2}"/>
              </a:ext>
            </a:extLst>
          </p:cNvPr>
          <p:cNvSpPr/>
          <p:nvPr/>
        </p:nvSpPr>
        <p:spPr>
          <a:xfrm flipH="1">
            <a:off x="10710784" y="542006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13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455949" y="2423257"/>
            <a:ext cx="2649019" cy="32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19" y="2914085"/>
            <a:ext cx="1759685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598050" y="2914085"/>
            <a:ext cx="1787249" cy="25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370849"/>
            <a:chOff x="2737381" y="2992529"/>
            <a:chExt cx="7423512" cy="1370849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7257519" cy="1007971"/>
              <a:chOff x="2737381" y="2992529"/>
              <a:chExt cx="7257519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6743700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1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Chọn từ điển thích hợp với học sinh tiểu học.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92845" y="1455324"/>
            <a:ext cx="6629399" cy="1929489"/>
            <a:chOff x="2211207" y="2950138"/>
            <a:chExt cx="7783694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2211207" y="2954429"/>
              <a:ext cx="7783693" cy="1157938"/>
              <a:chOff x="2211207" y="2954429"/>
              <a:chExt cx="7783693" cy="115793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29"/>
                <a:ext cx="6743700" cy="115793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11207" y="3218192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2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1" y="2950138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lang="vi-VN" sz="36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Hướng dẫn sử dụng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(cách sắp xếp mục từ và các thông tin cần thiết khác)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8779" b="31568"/>
          <a:stretch/>
        </p:blipFill>
        <p:spPr bwMode="auto">
          <a:xfrm>
            <a:off x="4718068" y="3552147"/>
            <a:ext cx="6991330" cy="297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0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007971"/>
            <a:chOff x="2737381" y="2992529"/>
            <a:chExt cx="7423512" cy="1007971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4007544" cy="1007971"/>
              <a:chOff x="2737381" y="2992529"/>
              <a:chExt cx="4007544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3493725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3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Đọc bảng chữ viết tắt.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28825" y="4959731"/>
            <a:ext cx="6593519" cy="1083772"/>
            <a:chOff x="2253334" y="2868556"/>
            <a:chExt cx="7741567" cy="6742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3334" y="2868556"/>
              <a:ext cx="7741566" cy="674211"/>
              <a:chOff x="2253334" y="2868556"/>
              <a:chExt cx="7741566" cy="674211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30"/>
                <a:ext cx="6743700" cy="588337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53334" y="2868556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4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2" y="3027310"/>
              <a:ext cx="6521449" cy="40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Tra từ cần tìm nghĩa.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7" t="70415" r="7238"/>
          <a:stretch/>
        </p:blipFill>
        <p:spPr bwMode="auto">
          <a:xfrm>
            <a:off x="3756316" y="1431965"/>
            <a:ext cx="7930410" cy="32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7862" y="1233340"/>
            <a:ext cx="11350422" cy="6119294"/>
            <a:chOff x="-1134966" y="-1390315"/>
            <a:chExt cx="11350422" cy="61192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52069" y="-1390315"/>
              <a:ext cx="786338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Dựa</a:t>
              </a:r>
              <a:r>
                <a:rPr kumimoji="0" lang="vi-VN" alt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vào các bước tìm nghĩa của từ theo ví dụ dưới đây, tìm nhanh nghĩa của các từ </a:t>
              </a:r>
              <a:r>
                <a:rPr kumimoji="0" lang="vi-VN" altLang="vi-VN" sz="4000" b="1" i="1" u="none" strike="noStrike" kern="1200" cap="none" spc="0" normalizeH="0" noProof="0" dirty="0" smtClean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ngất, cheo leo, hoang vu</a:t>
              </a:r>
              <a:r>
                <a:rPr kumimoji="0" lang="vi-VN" altLang="vi-VN" sz="4000" b="1" i="1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altLang="vi-VN" sz="4000" b="1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từ điển.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94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838627" y="3763628"/>
            <a:ext cx="2302182" cy="2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15" y="4196559"/>
            <a:ext cx="1529289" cy="2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840172" y="4193237"/>
            <a:ext cx="1553244" cy="22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18407"/>
              </p:ext>
            </p:extLst>
          </p:nvPr>
        </p:nvGraphicFramePr>
        <p:xfrm>
          <a:off x="1028700" y="575502"/>
          <a:ext cx="10281145" cy="593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71"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Ví</a:t>
                      </a:r>
                      <a:r>
                        <a:rPr lang="vi-VN" sz="4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 tìm nghĩa của từ </a:t>
                      </a:r>
                      <a:r>
                        <a:rPr lang="vi-VN" sz="4000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</a:t>
                      </a:r>
                      <a:endParaRPr lang="vi-VN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7701" flipH="1">
            <a:off x="-173160" y="-469440"/>
            <a:ext cx="1968910" cy="234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769" y="133441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69" y="2838985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769" y="4674217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769" y="5688389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6993" y="1342682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mục chữ B trong từ điển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1202" y="2452893"/>
            <a:ext cx="7834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</a:t>
            </a:r>
            <a:r>
              <a:rPr kumimoji="0" lang="vi-VN" altLang="vi-VN" sz="3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</a:t>
            </a:r>
            <a:r>
              <a:rPr lang="vi-VN" sz="32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đứng sau </a:t>
            </a:r>
            <a:r>
              <a:rPr lang="vi-VN" sz="3200" b="1" i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bình: </a:t>
            </a: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+ minh </a:t>
            </a: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bình minh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1202" y="4674217"/>
            <a:ext cx="529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nghĩa của từ </a:t>
            </a:r>
            <a:r>
              <a:rPr lang="vi-VN" sz="32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1202" y="5688388"/>
            <a:ext cx="8508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ví dụ để hiểu thêm ý nghĩa và cách dùng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071" t="36903" r="14397" b="49291"/>
          <a:stretch/>
        </p:blipFill>
        <p:spPr>
          <a:xfrm>
            <a:off x="6501087" y="1849767"/>
            <a:ext cx="4479563" cy="16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383" y="466929"/>
            <a:ext cx="11031166" cy="5979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7623" y="810696"/>
            <a:ext cx="10394828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Những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nào dưới đây nêu đúng </a:t>
            </a: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dụng của từ điển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7623" y="1816819"/>
            <a:ext cx="1165893" cy="1133107"/>
            <a:chOff x="2339307" y="2422892"/>
            <a:chExt cx="1165893" cy="1133107"/>
          </a:xfrm>
        </p:grpSpPr>
        <p:pic>
          <p:nvPicPr>
            <p:cNvPr id="11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2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9826" y="2982543"/>
            <a:ext cx="1165893" cy="1133107"/>
            <a:chOff x="2339307" y="2422892"/>
            <a:chExt cx="1165893" cy="1133107"/>
          </a:xfrm>
        </p:grpSpPr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3730" y="4136977"/>
            <a:ext cx="1165893" cy="1133107"/>
            <a:chOff x="2339307" y="2422892"/>
            <a:chExt cx="1165893" cy="1133107"/>
          </a:xfrm>
        </p:grpSpPr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915874" y="2198866"/>
            <a:ext cx="8782605" cy="712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thông tin về từ loại (danh từ, động từ, tính từ,...)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45075" y="3272823"/>
            <a:ext cx="8579495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cách sử dụng thông qua ví 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0703" y="4427579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nhớ các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04" y="3794759"/>
            <a:ext cx="3235549" cy="3235549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A68EEBC1-BB9B-45AD-B611-B4EE48E2F49F}"/>
              </a:ext>
            </a:extLst>
          </p:cNvPr>
          <p:cNvSpPr/>
          <p:nvPr/>
        </p:nvSpPr>
        <p:spPr>
          <a:xfrm flipH="1">
            <a:off x="10906806" y="436400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Cambria" panose="0204050305040603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84552" y="5314805"/>
            <a:ext cx="1165893" cy="1133107"/>
            <a:chOff x="2339307" y="2422892"/>
            <a:chExt cx="1165893" cy="1133107"/>
          </a:xfrm>
        </p:grpSpPr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177942" y="5650128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hiểu nghĩa của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1"/>
      <p:bldP spid="20" grpId="0"/>
      <p:bldP spid="21" grpId="0"/>
      <p:bldP spid="21" grpId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89" y="2209479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40715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22926"/>
            <a:ext cx="12192000" cy="430348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5034835" cy="710366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4" y="-535832"/>
            <a:ext cx="7839401" cy="658823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6" y="2489544"/>
            <a:ext cx="3967954" cy="394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90792" y="1868205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90792" y="33646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BC535A54-8EE0-4E67-BF19-4C78E7145DB0}"/>
              </a:ext>
            </a:extLst>
          </p:cNvPr>
          <p:cNvSpPr/>
          <p:nvPr/>
        </p:nvSpPr>
        <p:spPr>
          <a:xfrm flipH="1">
            <a:off x="11046440" y="132667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B63BB45A-EC04-4809-BFC5-2A6240B4F33D}"/>
              </a:ext>
            </a:extLst>
          </p:cNvPr>
          <p:cNvSpPr/>
          <p:nvPr/>
        </p:nvSpPr>
        <p:spPr>
          <a:xfrm flipH="1">
            <a:off x="4963117" y="126199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07" y="3736749"/>
            <a:ext cx="3748320" cy="374832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2532" y="1248704"/>
            <a:ext cx="6389981" cy="63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6" y="1074472"/>
            <a:ext cx="6639119" cy="2530059"/>
          </a:xfrm>
          <a:prstGeom prst="rect">
            <a:avLst/>
          </a:prstGeom>
        </p:spPr>
      </p:pic>
      <p:pic>
        <p:nvPicPr>
          <p:cNvPr id="25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64593" y="1630395"/>
            <a:ext cx="1260983" cy="15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3" y="2545435"/>
            <a:ext cx="837644" cy="12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2317604" y="1638329"/>
            <a:ext cx="850765" cy="1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416729" y="4116622"/>
            <a:ext cx="7096637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rgbClr val="6969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đọc 1 từ, HS nhanh chóng tìm nghĩa của từ đó trong từ điển.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2B41A72-BC3E-4A11-88AA-7471D38C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3550EC9-5DCA-4704-BAA9-761CEA914443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58AE85C-4D2E-4179-9CDA-035617D7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F8E7C32-39A2-4D48-9118-97506FB35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CDD32BD-9243-4D1C-99AF-DB543527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E7D7E42-C1CD-4043-BF02-10F788F75CB6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BAA4933-7AD2-4B4E-9457-2AED67A36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6F8A42DD-7625-4359-9A9A-0C016D6DE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9F0D6EF1-A749-4E6A-855B-08CD0FCA3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47173B2-93D8-46D1-92E3-603BF7677F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47840AB-77D5-488C-BD50-5D5366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342" y="3207062"/>
            <a:ext cx="3535793" cy="35357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7457C18-0EC6-45A2-8B19-98A0D77286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1" name="矩形 16"/>
          <p:cNvSpPr/>
          <p:nvPr/>
        </p:nvSpPr>
        <p:spPr>
          <a:xfrm rot="20399440" flipH="1">
            <a:off x="808008" y="757047"/>
            <a:ext cx="2661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LinotypeZapfino KT" panose="02040603050506020204" pitchFamily="18" charset="0"/>
                <a:ea typeface="字体视界-狮子座体" panose="02000500000000000000" pitchFamily="2" charset="-122"/>
                <a:cs typeface="+mn-cs"/>
              </a:rPr>
              <a:t>Goodbye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LinotypeZapfino KT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id="{461AAE58-56E5-46B6-A0BC-7E6596C8C20D}"/>
              </a:ext>
            </a:extLst>
          </p:cNvPr>
          <p:cNvGrpSpPr/>
          <p:nvPr/>
        </p:nvGrpSpPr>
        <p:grpSpPr>
          <a:xfrm>
            <a:off x="2138725" y="1587436"/>
            <a:ext cx="8027822" cy="3101326"/>
            <a:chOff x="2412137" y="1452348"/>
            <a:chExt cx="8027822" cy="3101326"/>
          </a:xfrm>
        </p:grpSpPr>
        <p:sp>
          <p:nvSpPr>
            <p:cNvPr id="23" name="矩形 25">
              <a:extLst>
                <a:ext uri="{FF2B5EF4-FFF2-40B4-BE49-F238E27FC236}">
                  <a16:creationId xmlns:a16="http://schemas.microsoft.com/office/drawing/2014/main" id="{55F0CED4-F146-4265-B110-FDF9BB6D9E3B}"/>
                </a:ext>
              </a:extLst>
            </p:cNvPr>
            <p:cNvSpPr/>
            <p:nvPr/>
          </p:nvSpPr>
          <p:spPr>
            <a:xfrm>
              <a:off x="2412137" y="1452348"/>
              <a:ext cx="8027822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id="{37646F65-5EE7-46D2-BAC6-00B7A06BF23F}"/>
                </a:ext>
              </a:extLst>
            </p:cNvPr>
            <p:cNvSpPr/>
            <p:nvPr/>
          </p:nvSpPr>
          <p:spPr>
            <a:xfrm>
              <a:off x="2497213" y="1506686"/>
              <a:ext cx="7824296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</p:grpSp>
      <p:sp>
        <p:nvSpPr>
          <p:cNvPr id="19" name="矩形 16">
            <a:extLst>
              <a:ext uri="{FF2B5EF4-FFF2-40B4-BE49-F238E27FC236}">
                <a16:creationId xmlns:a16="http://schemas.microsoft.com/office/drawing/2014/main" id="{BFEA4F93-D11E-4BD7-B5C1-3BDA35C79E3B}"/>
              </a:ext>
            </a:extLst>
          </p:cNvPr>
          <p:cNvSpPr/>
          <p:nvPr/>
        </p:nvSpPr>
        <p:spPr>
          <a:xfrm flipH="1">
            <a:off x="1849926" y="449432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20" name="矩形 16">
            <a:extLst>
              <a:ext uri="{FF2B5EF4-FFF2-40B4-BE49-F238E27FC236}">
                <a16:creationId xmlns:a16="http://schemas.microsoft.com/office/drawing/2014/main" id="{F5E0A394-3B22-4C4A-8204-EDA3E65D1B31}"/>
              </a:ext>
            </a:extLst>
          </p:cNvPr>
          <p:cNvSpPr/>
          <p:nvPr/>
        </p:nvSpPr>
        <p:spPr>
          <a:xfrm flipH="1">
            <a:off x="10431746" y="460562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8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94" y="4976033"/>
            <a:ext cx="2939970" cy="1371454"/>
          </a:xfrm>
          <a:prstGeom prst="rect">
            <a:avLst/>
          </a:prstGeom>
        </p:spPr>
      </p:pic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11510" y="851246"/>
            <a:ext cx="7688688" cy="3631763"/>
            <a:chOff x="2393324" y="658062"/>
            <a:chExt cx="7688688" cy="3631763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MÈO CON</a:t>
              </a:r>
              <a:endParaRPr kumimoji="0" lang="vi-VN" sz="1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</a:t>
              </a: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MÈO CON</a:t>
              </a:r>
              <a:endParaRPr kumimoji="0" lang="vi-VN" sz="116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1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22113" y="851247"/>
            <a:ext cx="8230660" cy="1325284"/>
            <a:chOff x="2344896" y="658062"/>
            <a:chExt cx="7737117" cy="2554545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4896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0496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3204" y="3767598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4347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4" action="ppaction://hlinksldjump">
              <a:snd r:embed="rId15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399431"/>
            <a:ext cx="4633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nào dưới đây là động từ?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3" y="4655752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1" y="5476201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1182183" y="5852076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4601018" y="5492950"/>
            <a:ext cx="3071364" cy="1238764"/>
            <a:chOff x="4682041" y="5476201"/>
            <a:chExt cx="3071364" cy="1238764"/>
          </a:xfrm>
        </p:grpSpPr>
        <p:pic>
          <p:nvPicPr>
            <p:cNvPr id="11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734399" y="5835327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 sinh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9"/>
            </p:custDataLst>
          </p:nvPr>
        </p:nvGrpSpPr>
        <p:grpSpPr>
          <a:xfrm>
            <a:off x="8019853" y="5440260"/>
            <a:ext cx="3019006" cy="1238764"/>
            <a:chOff x="4682041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682041" y="5894341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Trường</a:t>
              </a:r>
              <a:r>
                <a:rPr kumimoji="0" lang="vi-VN" sz="3600" b="1" i="0" u="none" strike="noStrike" kern="1200" cap="none" spc="0" normalizeH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1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96995" y="5769494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801487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vi-VN" sz="44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8015506" y="5509710"/>
            <a:ext cx="3019006" cy="1238764"/>
            <a:chOff x="4677694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77694" y="5735985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532377"/>
            <a:ext cx="4228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từ trong câu sau là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 Em yêu</a:t>
            </a:r>
            <a:r>
              <a:rPr kumimoji="0" lang="vi-VN" sz="44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quý thầy cô.”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122938" y="5709646"/>
            <a:ext cx="301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412299" y="5474985"/>
            <a:ext cx="3019006" cy="1238764"/>
            <a:chOff x="4665787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65787" y="5710862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705710" y="5474985"/>
            <a:ext cx="3064472" cy="1238764"/>
            <a:chOff x="4682041" y="5476201"/>
            <a:chExt cx="3064472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727507" y="5740452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040165" y="1245033"/>
            <a:ext cx="48215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động từ phù hợp vào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“Một</a:t>
            </a:r>
            <a:r>
              <a:rPr kumimoji="0" lang="vi-VN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tuần nay, bạn Lan bị ốm.Cả lớp ai cũng ...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ạn.”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461</Words>
  <Application>Microsoft Office PowerPoint</Application>
  <PresentationFormat>Widescreen</PresentationFormat>
  <Paragraphs>99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字体视界-狮子座体</vt:lpstr>
      <vt:lpstr>UTM Edwardian</vt:lpstr>
      <vt:lpstr>UTM Helve</vt:lpstr>
      <vt:lpstr>UVF Blenda Script</vt:lpstr>
      <vt:lpstr>Calibri Light</vt:lpstr>
      <vt:lpstr>Times New Roman</vt:lpstr>
      <vt:lpstr>Wingdings</vt:lpstr>
      <vt:lpstr>UTM Kabel KT</vt:lpstr>
      <vt:lpstr>Calibri</vt:lpstr>
      <vt:lpstr>等线</vt:lpstr>
      <vt:lpstr>Arial</vt:lpstr>
      <vt:lpstr>UTM Times</vt:lpstr>
      <vt:lpstr>Cambria</vt:lpstr>
      <vt:lpstr>UTM LinotypeZapfino KT</vt:lpstr>
      <vt:lpstr>Century Gothic</vt:lpstr>
      <vt:lpstr>字体视界-遇见字体</vt:lpstr>
      <vt:lpstr>www.99ppt.com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13</cp:revision>
  <dcterms:created xsi:type="dcterms:W3CDTF">2023-09-13T12:12:34Z</dcterms:created>
  <dcterms:modified xsi:type="dcterms:W3CDTF">2023-10-16T23:17:43Z</dcterms:modified>
</cp:coreProperties>
</file>