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9" r:id="rId5"/>
    <p:sldMasterId id="2147483712" r:id="rId6"/>
  </p:sldMasterIdLst>
  <p:notesMasterIdLst>
    <p:notesMasterId r:id="rId18"/>
  </p:notesMasterIdLst>
  <p:sldIdLst>
    <p:sldId id="272" r:id="rId7"/>
    <p:sldId id="269" r:id="rId8"/>
    <p:sldId id="270" r:id="rId9"/>
    <p:sldId id="273" r:id="rId10"/>
    <p:sldId id="259" r:id="rId11"/>
    <p:sldId id="257" r:id="rId12"/>
    <p:sldId id="261" r:id="rId13"/>
    <p:sldId id="265" r:id="rId14"/>
    <p:sldId id="264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56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7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41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27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935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72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14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29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5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4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58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91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519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60.emf"/><Relationship Id="rId4" Type="http://schemas.openxmlformats.org/officeDocument/2006/relationships/image" Target="../media/image55.png"/><Relationship Id="rId9" Type="http://schemas.openxmlformats.org/officeDocument/2006/relationships/image" Target="../media/image59.emf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emf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317" y="2476319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Tự nhiên xã hội - </a:t>
            </a:r>
            <a:r>
              <a:rPr lang="en-US" alt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996448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85" y="0"/>
            <a:ext cx="79909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4089239" y="260606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790" y="1491470"/>
            <a:ext cx="1981143" cy="1185437"/>
          </a:xfrm>
          <a:prstGeom prst="rect">
            <a:avLst/>
          </a:prstGeom>
        </p:spPr>
      </p:pic>
      <p:pic>
        <p:nvPicPr>
          <p:cNvPr id="14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6917" y="3082113"/>
            <a:ext cx="1874457" cy="1182091"/>
          </a:xfrm>
          <a:prstGeom prst="rect">
            <a:avLst/>
          </a:prstGeom>
        </p:spPr>
      </p:pic>
      <p:grpSp>
        <p:nvGrpSpPr>
          <p:cNvPr id="15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89060" y="2955339"/>
            <a:ext cx="5379709" cy="2733184"/>
            <a:chOff x="7482048" y="4329737"/>
            <a:chExt cx="3595333" cy="1509547"/>
          </a:xfrm>
        </p:grpSpPr>
        <p:pic>
          <p:nvPicPr>
            <p:cNvPr id="16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517100" y="4656045"/>
              <a:ext cx="416700" cy="1183238"/>
            </a:xfrm>
            <a:prstGeom prst="rect">
              <a:avLst/>
            </a:prstGeom>
          </p:spPr>
        </p:pic>
        <p:pic>
          <p:nvPicPr>
            <p:cNvPr id="17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69"/>
              <a:ext cx="416700" cy="1146215"/>
            </a:xfrm>
            <a:prstGeom prst="rect">
              <a:avLst/>
            </a:prstGeom>
          </p:spPr>
        </p:pic>
        <p:pic>
          <p:nvPicPr>
            <p:cNvPr id="18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19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10524931" y="4496876"/>
              <a:ext cx="552450" cy="1162050"/>
            </a:xfrm>
            <a:prstGeom prst="rect">
              <a:avLst/>
            </a:prstGeom>
          </p:spPr>
        </p:pic>
        <p:pic>
          <p:nvPicPr>
            <p:cNvPr id="20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10259998" y="4693070"/>
              <a:ext cx="416700" cy="1002880"/>
            </a:xfrm>
            <a:prstGeom prst="rect">
              <a:avLst/>
            </a:prstGeom>
          </p:spPr>
        </p:pic>
        <p:pic>
          <p:nvPicPr>
            <p:cNvPr id="21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292755" y="4563482"/>
              <a:ext cx="552450" cy="1239794"/>
            </a:xfrm>
            <a:prstGeom prst="rect">
              <a:avLst/>
            </a:prstGeom>
          </p:spPr>
        </p:pic>
        <p:pic>
          <p:nvPicPr>
            <p:cNvPr id="22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23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53716" y="4329737"/>
              <a:ext cx="552450" cy="1371009"/>
            </a:xfrm>
            <a:prstGeom prst="rect">
              <a:avLst/>
            </a:prstGeom>
          </p:spPr>
        </p:pic>
        <p:pic>
          <p:nvPicPr>
            <p:cNvPr id="24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99068" y="4806955"/>
              <a:ext cx="416700" cy="1002880"/>
            </a:xfrm>
            <a:prstGeom prst="rect">
              <a:avLst/>
            </a:prstGeom>
          </p:spPr>
        </p:pic>
        <p:pic>
          <p:nvPicPr>
            <p:cNvPr id="25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956149" y="4638467"/>
              <a:ext cx="596002" cy="1164809"/>
            </a:xfrm>
            <a:prstGeom prst="rect">
              <a:avLst/>
            </a:prstGeom>
          </p:spPr>
        </p:pic>
      </p:grpSp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17" y="4530457"/>
            <a:ext cx="4262433" cy="20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46704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029771" y="411181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8714" y="3642379"/>
            <a:ext cx="6162451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5: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  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83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047565" y="1250577"/>
            <a:ext cx="3737535" cy="2112384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12" y="26823"/>
            <a:ext cx="1549604" cy="1368118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3" y="-51477"/>
            <a:ext cx="4192676" cy="252389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" y="2857334"/>
            <a:ext cx="1535541" cy="1236541"/>
          </a:xfrm>
          <a:prstGeom prst="rect">
            <a:avLst/>
          </a:prstGeom>
        </p:spPr>
      </p:pic>
      <p:pic>
        <p:nvPicPr>
          <p:cNvPr id="18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69" y="248393"/>
            <a:ext cx="823892" cy="1338169"/>
          </a:xfrm>
          <a:prstGeom prst="rect">
            <a:avLst/>
          </a:prstGeom>
        </p:spPr>
      </p:pic>
      <p:pic>
        <p:nvPicPr>
          <p:cNvPr id="20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62" y="2704513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8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48" y="-24467"/>
            <a:ext cx="12323239" cy="6858001"/>
          </a:xfrm>
          <a:prstGeom prst="rect">
            <a:avLst/>
          </a:prstGeom>
        </p:spPr>
      </p:pic>
      <p:pic>
        <p:nvPicPr>
          <p:cNvPr id="4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3" name="图片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98" b="3520"/>
          <a:stretch/>
        </p:blipFill>
        <p:spPr>
          <a:xfrm>
            <a:off x="-113987" y="348267"/>
            <a:ext cx="12242907" cy="6570644"/>
          </a:xfrm>
          <a:prstGeom prst="rect">
            <a:avLst/>
          </a:prstGeom>
        </p:spPr>
      </p:pic>
      <p:pic>
        <p:nvPicPr>
          <p:cNvPr id="44" name="淘宝网chenying0907出品 14" descr="未标题-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73" t="34299" r="76093" b="55541"/>
          <a:stretch>
            <a:fillRect/>
          </a:stretch>
        </p:blipFill>
        <p:spPr>
          <a:xfrm>
            <a:off x="-113987" y="-73580"/>
            <a:ext cx="1656096" cy="2149968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10"/>
          <a:srcRect b="7652"/>
          <a:stretch/>
        </p:blipFill>
        <p:spPr>
          <a:xfrm>
            <a:off x="288229" y="626768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1" y="243134"/>
            <a:ext cx="920723" cy="76726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04" y="-164476"/>
            <a:ext cx="1536733" cy="2023095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460206" y="3705899"/>
            <a:ext cx="7524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Nhận xét được sự tham gia của HS trong các hoạt động kết nối.</a:t>
            </a:r>
            <a:endParaRPr lang="vi-VN" altLang="zh-CN" sz="3200" dirty="0">
              <a:solidFill>
                <a:srgbClr val="00B050"/>
              </a:solidFill>
              <a:latin typeface="Times New Roman (Headings)"/>
              <a:ea typeface="方正静蕾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75000"/>
                  </a:schemeClr>
                </a:solidFill>
              </a:rPr>
              <a:t>Tích cực, có trách nhiệm khi tham gia hoạt động kết nối trường học với cộng đồng</a:t>
            </a:r>
            <a:r>
              <a:rPr lang="vi-VN" altLang="zh-CN" sz="3200" dirty="0">
                <a:solidFill>
                  <a:srgbClr val="7030A0"/>
                </a:solidFill>
                <a:latin typeface="Times New Roman (Headings)"/>
                <a:ea typeface="方正静蕾简体" panose="02000000000000000000" pitchFamily="2" charset="-122"/>
                <a:cs typeface="Calibri" panose="020F0502020204030204" pitchFamily="34" charset="0"/>
                <a:sym typeface="+mn-lt"/>
              </a:rPr>
              <a:t>.</a:t>
            </a: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6" y="4144898"/>
            <a:ext cx="805823" cy="671519"/>
          </a:xfrm>
          <a:prstGeom prst="rect">
            <a:avLst/>
          </a:prstGeom>
        </p:spPr>
      </p:pic>
      <p:grpSp>
        <p:nvGrpSpPr>
          <p:cNvPr id="28" name="组合 7">
            <a:extLst>
              <a:ext uri="{FF2B5EF4-FFF2-40B4-BE49-F238E27FC236}">
                <a16:creationId xmlns:a16="http://schemas.microsoft.com/office/drawing/2014/main" id="{9D17D8BC-C2F8-4D81-8906-D3198BC01F26}"/>
              </a:ext>
            </a:extLst>
          </p:cNvPr>
          <p:cNvGrpSpPr/>
          <p:nvPr/>
        </p:nvGrpSpPr>
        <p:grpSpPr>
          <a:xfrm>
            <a:off x="4260987" y="5684512"/>
            <a:ext cx="4114951" cy="1388073"/>
            <a:chOff x="7482048" y="4483820"/>
            <a:chExt cx="3239026" cy="1483587"/>
          </a:xfrm>
        </p:grpSpPr>
        <p:pic>
          <p:nvPicPr>
            <p:cNvPr id="29" name="图片 34" descr="图片包含 浅色&#10;&#10;已生成高可信度的说明">
              <a:extLst>
                <a:ext uri="{FF2B5EF4-FFF2-40B4-BE49-F238E27FC236}">
                  <a16:creationId xmlns:a16="http://schemas.microsoft.com/office/drawing/2014/main" id="{DE9F6170-A040-41BF-8442-98294FA8B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8191500" y="4693070"/>
              <a:ext cx="416700" cy="1002880"/>
            </a:xfrm>
            <a:prstGeom prst="rect">
              <a:avLst/>
            </a:prstGeom>
          </p:spPr>
        </p:pic>
        <p:pic>
          <p:nvPicPr>
            <p:cNvPr id="30" name="图片 35" descr="图片包含 浅色&#10;&#10;已生成高可信度的说明">
              <a:extLst>
                <a:ext uri="{FF2B5EF4-FFF2-40B4-BE49-F238E27FC236}">
                  <a16:creationId xmlns:a16="http://schemas.microsoft.com/office/drawing/2014/main" id="{915A5484-F888-4036-9DB7-A65F4C7E7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7915275" y="4693070"/>
              <a:ext cx="416700" cy="1002880"/>
            </a:xfrm>
            <a:prstGeom prst="rect">
              <a:avLst/>
            </a:prstGeom>
          </p:spPr>
        </p:pic>
        <p:pic>
          <p:nvPicPr>
            <p:cNvPr id="31" name="图片 36">
              <a:extLst>
                <a:ext uri="{FF2B5EF4-FFF2-40B4-BE49-F238E27FC236}">
                  <a16:creationId xmlns:a16="http://schemas.microsoft.com/office/drawing/2014/main" id="{57CF97B5-C5B1-44E8-8F78-F057D425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7500938" y="4641226"/>
              <a:ext cx="552450" cy="1162050"/>
            </a:xfrm>
            <a:prstGeom prst="rect">
              <a:avLst/>
            </a:prstGeom>
          </p:spPr>
        </p:pic>
        <p:pic>
          <p:nvPicPr>
            <p:cNvPr id="32" name="图片 37">
              <a:extLst>
                <a:ext uri="{FF2B5EF4-FFF2-40B4-BE49-F238E27FC236}">
                  <a16:creationId xmlns:a16="http://schemas.microsoft.com/office/drawing/2014/main" id="{69AAAF28-A361-4AAF-B2C5-F27428785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>
              <a:off x="9526192" y="4657080"/>
              <a:ext cx="552450" cy="1162050"/>
            </a:xfrm>
            <a:prstGeom prst="rect">
              <a:avLst/>
            </a:prstGeom>
          </p:spPr>
        </p:pic>
        <p:pic>
          <p:nvPicPr>
            <p:cNvPr id="33" name="图片 38" descr="图片包含 浅色&#10;&#10;已生成高可信度的说明">
              <a:extLst>
                <a:ext uri="{FF2B5EF4-FFF2-40B4-BE49-F238E27FC236}">
                  <a16:creationId xmlns:a16="http://schemas.microsoft.com/office/drawing/2014/main" id="{0331C579-EB01-4082-A76E-957296A4E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923999" y="4916098"/>
              <a:ext cx="416700" cy="1002880"/>
            </a:xfrm>
            <a:prstGeom prst="rect">
              <a:avLst/>
            </a:prstGeom>
          </p:spPr>
        </p:pic>
        <p:pic>
          <p:nvPicPr>
            <p:cNvPr id="34" name="图片 39">
              <a:extLst>
                <a:ext uri="{FF2B5EF4-FFF2-40B4-BE49-F238E27FC236}">
                  <a16:creationId xmlns:a16="http://schemas.microsoft.com/office/drawing/2014/main" id="{83D82AA5-224C-4468-9BF3-2ED50FA3E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148168" y="4483820"/>
              <a:ext cx="552450" cy="1162050"/>
            </a:xfrm>
            <a:prstGeom prst="rect">
              <a:avLst/>
            </a:prstGeom>
          </p:spPr>
        </p:pic>
        <p:pic>
          <p:nvPicPr>
            <p:cNvPr id="35" name="图片 40" descr="图片包含 浅色&#10;&#10;已生成高可信度的说明">
              <a:extLst>
                <a:ext uri="{FF2B5EF4-FFF2-40B4-BE49-F238E27FC236}">
                  <a16:creationId xmlns:a16="http://schemas.microsoft.com/office/drawing/2014/main" id="{024D778D-8C8B-42BF-937F-95FEE5BA2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flipH="1">
              <a:off x="7482048" y="4830057"/>
              <a:ext cx="416700" cy="1002880"/>
            </a:xfrm>
            <a:prstGeom prst="rect">
              <a:avLst/>
            </a:prstGeom>
          </p:spPr>
        </p:pic>
        <p:pic>
          <p:nvPicPr>
            <p:cNvPr id="36" name="图片 41">
              <a:extLst>
                <a:ext uri="{FF2B5EF4-FFF2-40B4-BE49-F238E27FC236}">
                  <a16:creationId xmlns:a16="http://schemas.microsoft.com/office/drawing/2014/main" id="{9CC73062-F418-443A-9B32-401532253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9314" b="15293"/>
            <a:stretch/>
          </p:blipFill>
          <p:spPr>
            <a:xfrm flipH="1">
              <a:off x="8992768" y="4550400"/>
              <a:ext cx="552450" cy="1322518"/>
            </a:xfrm>
            <a:prstGeom prst="rect">
              <a:avLst/>
            </a:prstGeom>
          </p:spPr>
        </p:pic>
        <p:pic>
          <p:nvPicPr>
            <p:cNvPr id="37" name="图片 42" descr="图片包含 浅色&#10;&#10;已生成高可信度的说明">
              <a:extLst>
                <a:ext uri="{FF2B5EF4-FFF2-40B4-BE49-F238E27FC236}">
                  <a16:creationId xmlns:a16="http://schemas.microsoft.com/office/drawing/2014/main" id="{4196D6FC-F22A-4D00-B412-97B0176B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>
              <a:off x="9279854" y="4927878"/>
              <a:ext cx="416700" cy="1002880"/>
            </a:xfrm>
            <a:prstGeom prst="rect">
              <a:avLst/>
            </a:prstGeom>
          </p:spPr>
        </p:pic>
        <p:pic>
          <p:nvPicPr>
            <p:cNvPr id="38" name="图片 43">
              <a:extLst>
                <a:ext uri="{FF2B5EF4-FFF2-40B4-BE49-F238E27FC236}">
                  <a16:creationId xmlns:a16="http://schemas.microsoft.com/office/drawing/2014/main" id="{BD95DC27-4A86-46DF-ADC9-41EB9EBEC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42" t="69697" r="38916" b="19508"/>
            <a:stretch/>
          </p:blipFill>
          <p:spPr>
            <a:xfrm flipH="1">
              <a:off x="8510844" y="4981181"/>
              <a:ext cx="596002" cy="835712"/>
            </a:xfrm>
            <a:prstGeom prst="rect">
              <a:avLst/>
            </a:prstGeom>
          </p:spPr>
        </p:pic>
        <p:pic>
          <p:nvPicPr>
            <p:cNvPr id="39" name="图片 44" descr="图片包含 浅色&#10;&#10;已生成高可信度的说明">
              <a:extLst>
                <a:ext uri="{FF2B5EF4-FFF2-40B4-BE49-F238E27FC236}">
                  <a16:creationId xmlns:a16="http://schemas.microsoft.com/office/drawing/2014/main" id="{BAD20D00-8AB8-4F32-AA80-FCBAEE678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0" t="71041" r="58174" b="14336"/>
            <a:stretch/>
          </p:blipFill>
          <p:spPr>
            <a:xfrm rot="1212684">
              <a:off x="10304374" y="4964527"/>
              <a:ext cx="416700" cy="1002880"/>
            </a:xfrm>
            <a:prstGeom prst="rect">
              <a:avLst/>
            </a:prstGeom>
          </p:spPr>
        </p:pic>
      </p:grpSp>
      <p:pic>
        <p:nvPicPr>
          <p:cNvPr id="40" name="图片 36">
            <a:extLst>
              <a:ext uri="{FF2B5EF4-FFF2-40B4-BE49-F238E27FC236}">
                <a16:creationId xmlns:a16="http://schemas.microsoft.com/office/drawing/2014/main" id="{57CF97B5-C5B1-44E8-8F78-F057D42523D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69697" r="39314" b="15293"/>
          <a:stretch/>
        </p:blipFill>
        <p:spPr>
          <a:xfrm flipH="1">
            <a:off x="7668868" y="5615599"/>
            <a:ext cx="701848" cy="1339972"/>
          </a:xfrm>
          <a:prstGeom prst="rect">
            <a:avLst/>
          </a:prstGeom>
        </p:spPr>
      </p:pic>
      <p:sp>
        <p:nvSpPr>
          <p:cNvPr id="48" name="TextBox 5"/>
          <p:cNvSpPr txBox="1"/>
          <p:nvPr/>
        </p:nvSpPr>
        <p:spPr>
          <a:xfrm>
            <a:off x="4739550" y="2025177"/>
            <a:ext cx="755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ý nghĩa của một đến hai hoạt động kết nối với xã hội của trường học và mô tả được hoạt động đó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r>
              <a:rPr lang="vi-VN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0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385820" y="482600"/>
            <a:ext cx="7760335" cy="5164455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201" t="7493" r="2134" b="4175"/>
          <a:stretch/>
        </p:blipFill>
        <p:spPr>
          <a:xfrm>
            <a:off x="2743201" y="430306"/>
            <a:ext cx="8861612" cy="28076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-8183" y="-5141"/>
            <a:ext cx="3511462" cy="1777908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Thảo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luận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nhóm</a:t>
            </a:r>
            <a:r>
              <a:rPr kumimoji="0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đôi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658" y="0"/>
            <a:ext cx="5266765" cy="3545534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19281" y="1791109"/>
            <a:ext cx="3759343" cy="120032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1.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đã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kết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nối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với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cộng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đồng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7" name="文本框 19"/>
          <p:cNvSpPr txBox="1"/>
          <p:nvPr/>
        </p:nvSpPr>
        <p:spPr>
          <a:xfrm>
            <a:off x="-8184" y="3009780"/>
            <a:ext cx="3786807" cy="46166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2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.Ý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nghĩa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hoạt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động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đó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8" name="文本框 19"/>
          <p:cNvSpPr txBox="1"/>
          <p:nvPr/>
        </p:nvSpPr>
        <p:spPr>
          <a:xfrm>
            <a:off x="-13005" y="3489787"/>
            <a:ext cx="3791627" cy="830997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3. 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Nhận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xét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tham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gia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của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4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40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bạn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83" y="2144890"/>
            <a:ext cx="3641020" cy="3664239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28" y="536226"/>
            <a:ext cx="1535541" cy="1236541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174" y="198810"/>
            <a:ext cx="731361" cy="1180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861334" y="2118431"/>
            <a:ext cx="3284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LUẬN NHÓM 4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9707" y="1489933"/>
            <a:ext cx="8436472" cy="1436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9707" y="3198123"/>
            <a:ext cx="8436472" cy="145574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Câu</a:t>
            </a:r>
            <a:r>
              <a:rPr lang="en-US" sz="3000" dirty="0"/>
              <a:t> 2: </a:t>
            </a: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đã</a:t>
            </a:r>
            <a:r>
              <a:rPr lang="en-US" sz="3000" dirty="0"/>
              <a:t> </a:t>
            </a:r>
            <a:r>
              <a:rPr lang="en-US" sz="3000" dirty="0" err="1"/>
              <a:t>tham</a:t>
            </a:r>
            <a:r>
              <a:rPr lang="en-US" sz="3000" dirty="0"/>
              <a:t> </a:t>
            </a:r>
            <a:r>
              <a:rPr lang="en-US" sz="3000" dirty="0" err="1"/>
              <a:t>gia</a:t>
            </a:r>
            <a:r>
              <a:rPr lang="en-US" sz="3000" dirty="0"/>
              <a:t> </a:t>
            </a:r>
            <a:r>
              <a:rPr lang="en-US" sz="3000" dirty="0" err="1"/>
              <a:t>hoạt</a:t>
            </a:r>
            <a:r>
              <a:rPr lang="en-US" sz="3000" dirty="0"/>
              <a:t> </a:t>
            </a:r>
            <a:r>
              <a:rPr lang="en-US" sz="3000" dirty="0" err="1"/>
              <a:t>động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? </a:t>
            </a:r>
            <a:r>
              <a:rPr lang="en-US" sz="3000" dirty="0" err="1"/>
              <a:t>Em</a:t>
            </a:r>
            <a:r>
              <a:rPr lang="en-US" sz="3000" dirty="0"/>
              <a:t> </a:t>
            </a:r>
            <a:r>
              <a:rPr lang="en-US" sz="3000" dirty="0" err="1"/>
              <a:t>thích</a:t>
            </a:r>
            <a:r>
              <a:rPr lang="en-US" sz="3000" dirty="0"/>
              <a:t> </a:t>
            </a:r>
            <a:r>
              <a:rPr lang="en-US" sz="3000" dirty="0" err="1"/>
              <a:t>hoạt</a:t>
            </a:r>
            <a:r>
              <a:rPr lang="en-US" sz="3000" dirty="0"/>
              <a:t> </a:t>
            </a:r>
            <a:r>
              <a:rPr lang="en-US" sz="3000" dirty="0" err="1"/>
              <a:t>động</a:t>
            </a:r>
            <a:r>
              <a:rPr lang="en-US" sz="3000" dirty="0"/>
              <a:t> </a:t>
            </a:r>
            <a:r>
              <a:rPr lang="en-US" sz="3000" dirty="0" err="1"/>
              <a:t>nào</a:t>
            </a:r>
            <a:r>
              <a:rPr lang="en-US" sz="3000" dirty="0"/>
              <a:t> </a:t>
            </a:r>
            <a:r>
              <a:rPr lang="en-US" sz="3000" dirty="0" err="1"/>
              <a:t>nhất</a:t>
            </a:r>
            <a:r>
              <a:rPr lang="en-US" sz="3000" dirty="0"/>
              <a:t>? </a:t>
            </a:r>
            <a:r>
              <a:rPr lang="en-US" sz="3000" dirty="0" err="1"/>
              <a:t>Vì</a:t>
            </a:r>
            <a:r>
              <a:rPr lang="en-US" sz="3000" dirty="0"/>
              <a:t> </a:t>
            </a:r>
            <a:r>
              <a:rPr lang="en-US" sz="3000" dirty="0" err="1"/>
              <a:t>sao</a:t>
            </a:r>
            <a:r>
              <a:rPr lang="en-US" sz="3000" dirty="0"/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1291539"/>
            <a:ext cx="1469113" cy="16345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710" y="3075020"/>
            <a:ext cx="1273947" cy="1701948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>
          <a:xfrm>
            <a:off x="0" y="5734638"/>
            <a:ext cx="12192000" cy="1123362"/>
            <a:chOff x="-17585" y="5729324"/>
            <a:chExt cx="10303907" cy="1123362"/>
          </a:xfrm>
        </p:grpSpPr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>
              <a:fillRect/>
            </a:stretch>
          </p:blipFill>
          <p:spPr>
            <a:xfrm>
              <a:off x="5398477" y="5729324"/>
              <a:ext cx="4887845" cy="11233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288</Words>
  <Application>Microsoft Office PowerPoint</Application>
  <PresentationFormat>Widescreen</PresentationFormat>
  <Paragraphs>37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等线</vt:lpstr>
      <vt:lpstr>Microsoft YaHei</vt:lpstr>
      <vt:lpstr>黑体</vt:lpstr>
      <vt:lpstr>Arial</vt:lpstr>
      <vt:lpstr>Arial Rounded MT Bold</vt:lpstr>
      <vt:lpstr>Calibri</vt:lpstr>
      <vt:lpstr>Calibri Light</vt:lpstr>
      <vt:lpstr>Times New Roman</vt:lpstr>
      <vt:lpstr>Times New Roman (Headings)</vt:lpstr>
      <vt:lpstr>方正静蕾简体</vt:lpstr>
      <vt:lpstr>1_Office Theme</vt:lpstr>
      <vt:lpstr>2_Office Theme</vt:lpstr>
      <vt:lpstr>Office 主题</vt:lpstr>
      <vt:lpstr>5_Office Theme</vt:lpstr>
      <vt:lpstr>4_Office Theme</vt:lpstr>
      <vt:lpstr>Office Theme</vt:lpstr>
      <vt:lpstr>Chào mừng các em đến với tiết Tự nhiên xã hội -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23</cp:revision>
  <dcterms:created xsi:type="dcterms:W3CDTF">2021-06-03T09:12:28Z</dcterms:created>
  <dcterms:modified xsi:type="dcterms:W3CDTF">2022-10-04T07:02:22Z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