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7" r:id="rId2"/>
    <p:sldId id="273" r:id="rId3"/>
    <p:sldId id="258" r:id="rId4"/>
    <p:sldId id="274" r:id="rId5"/>
    <p:sldId id="278" r:id="rId6"/>
    <p:sldId id="279" r:id="rId7"/>
    <p:sldId id="280" r:id="rId8"/>
    <p:sldId id="281" r:id="rId9"/>
    <p:sldId id="282" r:id="rId10"/>
    <p:sldId id="276" r:id="rId11"/>
    <p:sldId id="277" r:id="rId12"/>
    <p:sldId id="284" r:id="rId13"/>
    <p:sldId id="285" r:id="rId14"/>
    <p:sldId id="287" r:id="rId15"/>
    <p:sldId id="289"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Tahoma" panose="020B0604030504040204" pitchFamily="34" charset="0"/>
      <p:regular r:id="rId22"/>
      <p:bold r:id="rId23"/>
    </p:embeddedFont>
  </p:embeddedFontLst>
  <p:custDataLst>
    <p:tags r:id="rId2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h2mcNU2osF62rH2S3W1VRCD6Gcl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chn Tagak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94FCD"/>
    <a:srgbClr val="AFABAB"/>
    <a:srgbClr val="063488"/>
    <a:srgbClr val="2A73F6"/>
    <a:srgbClr val="518EF8"/>
    <a:srgbClr val="AEABAB"/>
    <a:srgbClr val="28B4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5083" autoAdjust="0"/>
  </p:normalViewPr>
  <p:slideViewPr>
    <p:cSldViewPr snapToGrid="0">
      <p:cViewPr varScale="1">
        <p:scale>
          <a:sx n="80" d="100"/>
          <a:sy n="80" d="100"/>
        </p:scale>
        <p:origin x="-269"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51"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4.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font" Target="fonts/font2.fntdata"/><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5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1026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6949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6074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4739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001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9535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t>Thang đo sức gió Beaufort</a:t>
            </a:r>
            <a:r>
              <a:rPr lang="vi-VN" sz="1100"/>
              <a:t> được mở rộng thành 18 cấp (0 - 17) năm 1946, khi các cấp từ 13 tới 17 được thêm vào.</a:t>
            </a:r>
          </a:p>
          <a:p>
            <a:pPr marL="0" lvl="0" indent="0" algn="l" rtl="0">
              <a:spcBef>
                <a:spcPts val="0"/>
              </a:spcBef>
              <a:spcAft>
                <a:spcPts val="0"/>
              </a:spcAft>
              <a:buNone/>
            </a:pPr>
            <a:endParaRPr/>
          </a:p>
        </p:txBody>
      </p:sp>
      <p:sp>
        <p:nvSpPr>
          <p:cNvPr id="145" name="Google Shape;1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6094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Nguồn: https://www.youtube.com/watch?v=riWVO8xN__E</a:t>
            </a:r>
            <a:endParaRPr/>
          </a:p>
        </p:txBody>
      </p:sp>
      <p:sp>
        <p:nvSpPr>
          <p:cNvPr id="145" name="Google Shape;1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3818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3518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8333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0463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1188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7853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270452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260112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1488740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174015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367799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3602628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2688210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383074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1368976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2255408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21611513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370200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1610055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4049749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891519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4351300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2259494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2514243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26710620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3455820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365114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40643684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77843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1880013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2724417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31079995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1744125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32858365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38737732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556636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16291627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3836850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27251664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1596376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14181938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3924375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21136468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21956137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39526123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21180291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5360923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700617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3224302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3466774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27640727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18693613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35288546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27478203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12799854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34039328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39936049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30881271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21869598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ahoma" panose="020B0604030504040204" pitchFamily="34" charset="0"/>
                <a:ea typeface="Tahoma" panose="020B0604030504040204" pitchFamily="34" charset="0"/>
                <a:cs typeface="Tahoma" panose="020B060403050404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2379746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Tahoma" panose="020B0604030504040204" pitchFamily="34" charset="0"/>
                <a:ea typeface="Tahoma" panose="020B0604030504040204" pitchFamily="34" charset="0"/>
                <a:cs typeface="Tahoma" panose="020B0604030504040204" pitchFamily="34"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ahoma" panose="020B0604030504040204" pitchFamily="34" charset="0"/>
                <a:ea typeface="Tahoma" panose="020B0604030504040204" pitchFamily="34" charset="0"/>
                <a:cs typeface="Tahoma" panose="020B060403050404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ahoma" panose="020B0604030504040204" pitchFamily="34" charset="0"/>
                <a:ea typeface="Tahoma" panose="020B0604030504040204" pitchFamily="34" charset="0"/>
                <a:cs typeface="Tahoma" panose="020B060403050404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Tahoma" panose="020B0604030504040204" pitchFamily="34" charset="0"/>
                <a:ea typeface="Tahoma" panose="020B0604030504040204" pitchFamily="34" charset="0"/>
                <a:cs typeface="Tahoma" panose="020B060403050404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ahoma" panose="020B0604030504040204" pitchFamily="34" charset="0"/>
                <a:ea typeface="Tahoma" panose="020B0604030504040204" pitchFamily="34" charset="0"/>
                <a:cs typeface="Tahoma" panose="020B060403050404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Tahoma" panose="020B0604030504040204" pitchFamily="34" charset="0"/>
                <a:ea typeface="Tahoma" panose="020B0604030504040204" pitchFamily="34" charset="0"/>
                <a:cs typeface="Tahoma" panose="020B060403050404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ahoma" panose="020B0604030504040204" pitchFamily="34" charset="0"/>
                <a:ea typeface="Tahoma" panose="020B0604030504040204" pitchFamily="34" charset="0"/>
                <a:cs typeface="Tahoma" panose="020B060403050404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Tahoma" panose="020B0604030504040204" pitchFamily="34" charset="0"/>
                <a:ea typeface="Tahoma" panose="020B0604030504040204" pitchFamily="34" charset="0"/>
                <a:cs typeface="Tahoma" panose="020B0604030504040204" pitchFamily="34"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Tahoma" panose="020B0604030504040204" pitchFamily="34" charset="0"/>
                <a:ea typeface="Tahoma" panose="020B0604030504040204" pitchFamily="34" charset="0"/>
                <a:cs typeface="Tahoma" panose="020B060403050404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Tahoma" panose="020B0604030504040204" pitchFamily="34" charset="0"/>
                <a:ea typeface="Tahoma" panose="020B0604030504040204" pitchFamily="34" charset="0"/>
                <a:cs typeface="Tahoma" panose="020B0604030504040204" pitchFamily="34" charset="0"/>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Tahoma" panose="020B0604030504040204" pitchFamily="34" charset="0"/>
                <a:ea typeface="Tahoma" panose="020B0604030504040204" pitchFamily="34" charset="0"/>
                <a:cs typeface="Tahoma" panose="020B060403050404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ahoma" panose="020B0604030504040204" pitchFamily="34" charset="0"/>
                <a:ea typeface="Tahoma" panose="020B0604030504040204" pitchFamily="34" charset="0"/>
                <a:cs typeface="Tahoma" panose="020B060403050404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ahoma" panose="020B0604030504040204" pitchFamily="34" charset="0"/>
                <a:ea typeface="Tahoma" panose="020B0604030504040204" pitchFamily="34" charset="0"/>
                <a:cs typeface="Tahoma" panose="020B060403050404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2660005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1682433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Tahoma" panose="020B0604030504040204" pitchFamily="34" charset="0"/>
                <a:ea typeface="Tahoma" panose="020B0604030504040204" pitchFamily="34" charset="0"/>
                <a:cs typeface="Tahoma" panose="020B060403050404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extLst>
      <p:ext uri="{BB962C8B-B14F-4D97-AF65-F5344CB8AC3E}">
        <p14:creationId xmlns:p14="http://schemas.microsoft.com/office/powerpoint/2010/main" val="278482508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Tahoma" panose="020B0604030504040204" pitchFamily="34" charset="0"/>
                <a:ea typeface="Tahoma" panose="020B0604030504040204" pitchFamily="34" charset="0"/>
                <a:cs typeface="Tahoma" panose="020B060403050404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9" name="Google Shape;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Tahoma" panose="020B0604030504040204" pitchFamily="34" charset="0"/>
                <a:ea typeface="Tahoma" panose="020B0604030504040204" pitchFamily="34" charset="0"/>
                <a:cs typeface="Tahoma" panose="020B060403050404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0" name="Google Shape;1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Tahoma" panose="020B0604030504040204" pitchFamily="34" charset="0"/>
                <a:ea typeface="Tahoma" panose="020B0604030504040204" pitchFamily="34" charset="0"/>
                <a:cs typeface="Tahoma" panose="020B0604030504040204" pitchFamily="34" charset="0"/>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PH" smtClean="0"/>
              <a:pPr/>
              <a:t>‹#›</a:t>
            </a:fld>
            <a:endParaRPr lang="en-PH"/>
          </a:p>
        </p:txBody>
      </p:sp>
      <p:pic>
        <p:nvPicPr>
          <p:cNvPr id="11" name="Picture 10" descr="A picture containing diagram&#10;&#10;Description automatically generated">
            <a:extLst>
              <a:ext uri="{FF2B5EF4-FFF2-40B4-BE49-F238E27FC236}">
                <a16:creationId xmlns:a16="http://schemas.microsoft.com/office/drawing/2014/main" id="{B73A71DD-3100-43CC-998A-15C1C073F00B}"/>
              </a:ext>
            </a:extLst>
          </p:cNvPr>
          <p:cNvPicPr>
            <a:picLocks noChangeAspect="1"/>
          </p:cNvPicPr>
          <p:nvPr userDrawn="1"/>
        </p:nvPicPr>
        <p:blipFill>
          <a:blip r:embed="rId69" cstate="print">
            <a:extLst>
              <a:ext uri="{28A0092B-C50C-407E-A947-70E740481C1C}">
                <a14:useLocalDpi xmlns:a14="http://schemas.microsoft.com/office/drawing/2010/main" val="0"/>
              </a:ext>
            </a:extLst>
          </a:blip>
          <a:stretch>
            <a:fillRect/>
          </a:stretch>
        </p:blipFill>
        <p:spPr>
          <a:xfrm>
            <a:off x="26934160" y="18023987"/>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98AAAF9C-E594-496E-86C8-D7EE5C9FF91A}"/>
              </a:ext>
            </a:extLst>
          </p:cNvPr>
          <p:cNvPicPr>
            <a:picLocks noChangeAspect="1"/>
          </p:cNvPicPr>
          <p:nvPr userDrawn="1"/>
        </p:nvPicPr>
        <p:blipFill>
          <a:blip r:embed="rId69" cstate="print">
            <a:extLst>
              <a:ext uri="{28A0092B-C50C-407E-A947-70E740481C1C}">
                <a14:useLocalDpi xmlns:a14="http://schemas.microsoft.com/office/drawing/2010/main" val="0"/>
              </a:ext>
            </a:extLst>
          </a:blip>
          <a:stretch>
            <a:fillRect/>
          </a:stretch>
        </p:blipFill>
        <p:spPr>
          <a:xfrm>
            <a:off x="-16144240" y="17394214"/>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F0944923-8C2C-4D73-8F80-4787062878C2}"/>
              </a:ext>
            </a:extLst>
          </p:cNvPr>
          <p:cNvPicPr>
            <a:picLocks noChangeAspect="1"/>
          </p:cNvPicPr>
          <p:nvPr userDrawn="1"/>
        </p:nvPicPr>
        <p:blipFill>
          <a:blip r:embed="rId69"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69D99560-0343-466F-9D0D-C02E03818452}"/>
              </a:ext>
            </a:extLst>
          </p:cNvPr>
          <p:cNvPicPr>
            <a:picLocks noChangeAspect="1"/>
          </p:cNvPicPr>
          <p:nvPr userDrawn="1"/>
        </p:nvPicPr>
        <p:blipFill>
          <a:blip r:embed="rId69"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5" name="TextBox 14">
            <a:extLst>
              <a:ext uri="{FF2B5EF4-FFF2-40B4-BE49-F238E27FC236}">
                <a16:creationId xmlns:a16="http://schemas.microsoft.com/office/drawing/2014/main" id="{544A50B7-DD79-49F7-8B7E-11F65F50CB69}"/>
              </a:ext>
            </a:extLst>
          </p:cNvPr>
          <p:cNvSpPr txBox="1"/>
          <p:nvPr userDrawn="1"/>
        </p:nvSpPr>
        <p:spPr>
          <a:xfrm>
            <a:off x="3928358" y="99183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70"/>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16" name="TextBox 15">
            <a:extLst>
              <a:ext uri="{FF2B5EF4-FFF2-40B4-BE49-F238E27FC236}">
                <a16:creationId xmlns:a16="http://schemas.microsoft.com/office/drawing/2014/main" id="{8EB05A00-BF6F-4793-9576-03EB7CD81C5B}"/>
              </a:ext>
            </a:extLst>
          </p:cNvPr>
          <p:cNvSpPr txBox="1"/>
          <p:nvPr userDrawn="1"/>
        </p:nvSpPr>
        <p:spPr>
          <a:xfrm>
            <a:off x="0" y="0"/>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7" name="Picture 16" descr="A picture containing diagram&#10;&#10;Description automatically generated">
            <a:extLst>
              <a:ext uri="{FF2B5EF4-FFF2-40B4-BE49-F238E27FC236}">
                <a16:creationId xmlns:a16="http://schemas.microsoft.com/office/drawing/2014/main" id="{CDF0DD80-58FE-4A8E-A643-813E0136DFE7}"/>
              </a:ext>
            </a:extLst>
          </p:cNvPr>
          <p:cNvPicPr>
            <a:picLocks noChangeAspect="1"/>
          </p:cNvPicPr>
          <p:nvPr userDrawn="1"/>
        </p:nvPicPr>
        <p:blipFill>
          <a:blip r:embed="rId69" cstate="print">
            <a:extLst>
              <a:ext uri="{28A0092B-C50C-407E-A947-70E740481C1C}">
                <a14:useLocalDpi xmlns:a14="http://schemas.microsoft.com/office/drawing/2010/main" val="0"/>
              </a:ext>
            </a:extLst>
          </a:blip>
          <a:stretch>
            <a:fillRect/>
          </a:stretch>
        </p:blipFill>
        <p:spPr>
          <a:xfrm>
            <a:off x="1330960" y="9571014"/>
            <a:ext cx="1881378" cy="1625303"/>
          </a:xfrm>
          <a:prstGeom prst="rect">
            <a:avLst/>
          </a:prstGeom>
        </p:spPr>
      </p:pic>
    </p:spTree>
  </p:cSld>
  <p:clrMap bg1="lt1" tx1="dk1" bg2="dk2" tx2="lt2" accent1="accent1" accent2="accent2" accent3="accent3" accent4="accent4" accent5="accent5" accent6="accent6" hlink="hlink" folHlink="folHlink"/>
  <p:sldLayoutIdLst>
    <p:sldLayoutId id="2147483650" r:id="rId1"/>
    <p:sldLayoutId id="2147483716" r:id="rId2"/>
    <p:sldLayoutId id="2147483715" r:id="rId3"/>
    <p:sldLayoutId id="2147483714" r:id="rId4"/>
    <p:sldLayoutId id="2147483713" r:id="rId5"/>
    <p:sldLayoutId id="2147483712" r:id="rId6"/>
    <p:sldLayoutId id="2147483711" r:id="rId7"/>
    <p:sldLayoutId id="2147483710" r:id="rId8"/>
    <p:sldLayoutId id="2147483709" r:id="rId9"/>
    <p:sldLayoutId id="2147483708" r:id="rId10"/>
    <p:sldLayoutId id="2147483707" r:id="rId11"/>
    <p:sldLayoutId id="2147483706" r:id="rId12"/>
    <p:sldLayoutId id="2147483705" r:id="rId13"/>
    <p:sldLayoutId id="2147483704" r:id="rId14"/>
    <p:sldLayoutId id="2147483703" r:id="rId15"/>
    <p:sldLayoutId id="2147483702" r:id="rId16"/>
    <p:sldLayoutId id="2147483701" r:id="rId17"/>
    <p:sldLayoutId id="2147483700" r:id="rId18"/>
    <p:sldLayoutId id="2147483699" r:id="rId19"/>
    <p:sldLayoutId id="2147483698" r:id="rId20"/>
    <p:sldLayoutId id="2147483697" r:id="rId21"/>
    <p:sldLayoutId id="2147483696" r:id="rId22"/>
    <p:sldLayoutId id="2147483695" r:id="rId23"/>
    <p:sldLayoutId id="2147483694" r:id="rId24"/>
    <p:sldLayoutId id="2147483693" r:id="rId25"/>
    <p:sldLayoutId id="2147483692" r:id="rId26"/>
    <p:sldLayoutId id="2147483691" r:id="rId27"/>
    <p:sldLayoutId id="2147483690" r:id="rId28"/>
    <p:sldLayoutId id="2147483689" r:id="rId29"/>
    <p:sldLayoutId id="2147483688" r:id="rId30"/>
    <p:sldLayoutId id="2147483687" r:id="rId31"/>
    <p:sldLayoutId id="2147483686" r:id="rId32"/>
    <p:sldLayoutId id="2147483685" r:id="rId33"/>
    <p:sldLayoutId id="2147483684" r:id="rId34"/>
    <p:sldLayoutId id="2147483683" r:id="rId35"/>
    <p:sldLayoutId id="2147483682" r:id="rId36"/>
    <p:sldLayoutId id="2147483681" r:id="rId37"/>
    <p:sldLayoutId id="2147483680" r:id="rId38"/>
    <p:sldLayoutId id="2147483679" r:id="rId39"/>
    <p:sldLayoutId id="2147483678" r:id="rId40"/>
    <p:sldLayoutId id="2147483677" r:id="rId41"/>
    <p:sldLayoutId id="2147483676" r:id="rId42"/>
    <p:sldLayoutId id="2147483675" r:id="rId43"/>
    <p:sldLayoutId id="2147483674" r:id="rId44"/>
    <p:sldLayoutId id="2147483673" r:id="rId45"/>
    <p:sldLayoutId id="2147483672" r:id="rId46"/>
    <p:sldLayoutId id="2147483671" r:id="rId47"/>
    <p:sldLayoutId id="2147483670" r:id="rId48"/>
    <p:sldLayoutId id="2147483669" r:id="rId49"/>
    <p:sldLayoutId id="2147483668" r:id="rId50"/>
    <p:sldLayoutId id="2147483667" r:id="rId51"/>
    <p:sldLayoutId id="2147483666" r:id="rId52"/>
    <p:sldLayoutId id="2147483665" r:id="rId53"/>
    <p:sldLayoutId id="2147483664" r:id="rId54"/>
    <p:sldLayoutId id="2147483663" r:id="rId55"/>
    <p:sldLayoutId id="2147483662" r:id="rId56"/>
    <p:sldLayoutId id="2147483661" r:id="rId57"/>
    <p:sldLayoutId id="2147483660" r:id="rId58"/>
    <p:sldLayoutId id="2147483651" r:id="rId59"/>
    <p:sldLayoutId id="2147483652" r:id="rId60"/>
    <p:sldLayoutId id="2147483653" r:id="rId61"/>
    <p:sldLayoutId id="2147483654" r:id="rId62"/>
    <p:sldLayoutId id="2147483655" r:id="rId63"/>
    <p:sldLayoutId id="2147483656" r:id="rId64"/>
    <p:sldLayoutId id="2147483657" r:id="rId65"/>
    <p:sldLayoutId id="2147483658" r:id="rId66"/>
    <p:sldLayoutId id="2147483659" r:id="rId6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2.png"/><Relationship Id="rId7"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4336"/>
        </a:solidFill>
        <a:effectLst/>
      </p:bgPr>
    </p:bg>
    <p:spTree>
      <p:nvGrpSpPr>
        <p:cNvPr id="1" name="Shape 96"/>
        <p:cNvGrpSpPr/>
        <p:nvPr/>
      </p:nvGrpSpPr>
      <p:grpSpPr>
        <a:xfrm>
          <a:off x="0" y="0"/>
          <a:ext cx="0" cy="0"/>
          <a:chOff x="0" y="0"/>
          <a:chExt cx="0" cy="0"/>
        </a:xfrm>
      </p:grpSpPr>
      <p:sp>
        <p:nvSpPr>
          <p:cNvPr id="97" name="Google Shape;97;p2"/>
          <p:cNvSpPr/>
          <p:nvPr/>
        </p:nvSpPr>
        <p:spPr>
          <a:xfrm>
            <a:off x="239151" y="193430"/>
            <a:ext cx="11732455" cy="6471139"/>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98" name="Google Shape;98;p2"/>
          <p:cNvSpPr/>
          <p:nvPr/>
        </p:nvSpPr>
        <p:spPr>
          <a:xfrm>
            <a:off x="281354" y="193431"/>
            <a:ext cx="1941341" cy="650632"/>
          </a:xfrm>
          <a:prstGeom prst="roundRect">
            <a:avLst>
              <a:gd name="adj" fmla="val 19033"/>
            </a:avLst>
          </a:prstGeom>
          <a:solidFill>
            <a:srgbClr val="AE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99" name="Google Shape;99;p2"/>
          <p:cNvSpPr/>
          <p:nvPr/>
        </p:nvSpPr>
        <p:spPr>
          <a:xfrm>
            <a:off x="2264898" y="193431"/>
            <a:ext cx="1941341" cy="650632"/>
          </a:xfrm>
          <a:prstGeom prst="roundRect">
            <a:avLst>
              <a:gd name="adj" fmla="val 19033"/>
            </a:avLst>
          </a:prstGeom>
          <a:solidFill>
            <a:srgbClr val="AE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00" name="Google Shape;100;p2"/>
          <p:cNvSpPr/>
          <p:nvPr/>
        </p:nvSpPr>
        <p:spPr>
          <a:xfrm>
            <a:off x="4248442" y="193431"/>
            <a:ext cx="1941341" cy="650632"/>
          </a:xfrm>
          <a:prstGeom prst="roundRect">
            <a:avLst>
              <a:gd name="adj" fmla="val 19033"/>
            </a:avLst>
          </a:prstGeom>
          <a:solidFill>
            <a:schemeClr val="tx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04" name="Google Shape;104;p2"/>
          <p:cNvSpPr/>
          <p:nvPr/>
        </p:nvSpPr>
        <p:spPr>
          <a:xfrm>
            <a:off x="239151" y="689317"/>
            <a:ext cx="11732455" cy="59752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05" name="Google Shape;105;p2"/>
          <p:cNvSpPr txBox="1"/>
          <p:nvPr/>
        </p:nvSpPr>
        <p:spPr>
          <a:xfrm>
            <a:off x="628357" y="253218"/>
            <a:ext cx="151462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rPr>
              <a:t>KHOA HỌC</a:t>
            </a:r>
            <a:endParaRPr sz="18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106" name="Google Shape;106;p2"/>
          <p:cNvSpPr txBox="1"/>
          <p:nvPr/>
        </p:nvSpPr>
        <p:spPr>
          <a:xfrm>
            <a:off x="2433707" y="253218"/>
            <a:ext cx="1514621"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Khởi động</a:t>
            </a:r>
            <a:endParaRPr/>
          </a:p>
        </p:txBody>
      </p:sp>
      <p:sp>
        <p:nvSpPr>
          <p:cNvPr id="107" name="Google Shape;107;p2"/>
          <p:cNvSpPr txBox="1"/>
          <p:nvPr/>
        </p:nvSpPr>
        <p:spPr>
          <a:xfrm>
            <a:off x="4471183" y="261931"/>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Bài mới</a:t>
            </a:r>
            <a:endParaRPr/>
          </a:p>
        </p:txBody>
      </p:sp>
      <p:sp>
        <p:nvSpPr>
          <p:cNvPr id="108" name="Google Shape;108;p2"/>
          <p:cNvSpPr txBox="1"/>
          <p:nvPr/>
        </p:nvSpPr>
        <p:spPr>
          <a:xfrm>
            <a:off x="6481696" y="253218"/>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TOPIC</a:t>
            </a: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 3</a:t>
            </a:r>
            <a:endParaRPr/>
          </a:p>
        </p:txBody>
      </p:sp>
      <p:sp>
        <p:nvSpPr>
          <p:cNvPr id="110" name="Google Shape;110;p2"/>
          <p:cNvSpPr txBox="1"/>
          <p:nvPr/>
        </p:nvSpPr>
        <p:spPr>
          <a:xfrm>
            <a:off x="10367895" y="253218"/>
            <a:ext cx="151462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END</a:t>
            </a:r>
            <a:endParaRPr/>
          </a:p>
        </p:txBody>
      </p:sp>
      <p:sp>
        <p:nvSpPr>
          <p:cNvPr id="111" name="Google Shape;111;p2"/>
          <p:cNvSpPr/>
          <p:nvPr/>
        </p:nvSpPr>
        <p:spPr>
          <a:xfrm>
            <a:off x="239151" y="689317"/>
            <a:ext cx="11732455" cy="459897"/>
          </a:xfrm>
          <a:prstGeom prst="rect">
            <a:avLst/>
          </a:prstGeom>
          <a:solidFill>
            <a:schemeClr val="lt1"/>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12" name="Google Shape;112;p2"/>
          <p:cNvSpPr/>
          <p:nvPr/>
        </p:nvSpPr>
        <p:spPr>
          <a:xfrm>
            <a:off x="867512" y="822961"/>
            <a:ext cx="351692" cy="225083"/>
          </a:xfrm>
          <a:prstGeom prst="righ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13" name="Google Shape;113;p2"/>
          <p:cNvSpPr/>
          <p:nvPr/>
        </p:nvSpPr>
        <p:spPr>
          <a:xfrm>
            <a:off x="398587" y="822961"/>
            <a:ext cx="351692" cy="225083"/>
          </a:xfrm>
          <a:prstGeom prst="lef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16" name="Google Shape;116;p2"/>
          <p:cNvSpPr/>
          <p:nvPr/>
        </p:nvSpPr>
        <p:spPr>
          <a:xfrm>
            <a:off x="1643581" y="738539"/>
            <a:ext cx="6637610" cy="393020"/>
          </a:xfrm>
          <a:prstGeom prst="roundRect">
            <a:avLst>
              <a:gd name="adj" fmla="val 16667"/>
            </a:avLst>
          </a:prstGeom>
          <a:solidFill>
            <a:schemeClr val="lt1"/>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17" name="Google Shape;117;p2"/>
          <p:cNvSpPr/>
          <p:nvPr/>
        </p:nvSpPr>
        <p:spPr>
          <a:xfrm>
            <a:off x="10770080" y="815560"/>
            <a:ext cx="248473" cy="267287"/>
          </a:xfrm>
          <a:prstGeom prst="ellipse">
            <a:avLst/>
          </a:prstGeom>
          <a:solidFill>
            <a:srgbClr val="F143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18" name="Google Shape;118;p2"/>
          <p:cNvSpPr/>
          <p:nvPr/>
        </p:nvSpPr>
        <p:spPr>
          <a:xfrm>
            <a:off x="11145188" y="815108"/>
            <a:ext cx="248473" cy="267287"/>
          </a:xfrm>
          <a:prstGeom prst="ellipse">
            <a:avLst/>
          </a:prstGeom>
          <a:solidFill>
            <a:srgbClr val="FBBB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19" name="Google Shape;119;p2"/>
          <p:cNvSpPr/>
          <p:nvPr/>
        </p:nvSpPr>
        <p:spPr>
          <a:xfrm>
            <a:off x="11508593" y="815107"/>
            <a:ext cx="248473" cy="267287"/>
          </a:xfrm>
          <a:prstGeom prst="ellipse">
            <a:avLst/>
          </a:prstGeom>
          <a:solidFill>
            <a:srgbClr val="28B4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20" name="Google Shape;120;p2"/>
          <p:cNvSpPr txBox="1"/>
          <p:nvPr/>
        </p:nvSpPr>
        <p:spPr>
          <a:xfrm>
            <a:off x="1678219" y="731449"/>
            <a:ext cx="7027349"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err="1">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Thứ</a:t>
            </a:r>
            <a:r>
              <a:rPr lang="en-US" sz="1800" dirty="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  </a:t>
            </a:r>
            <a:r>
              <a:rPr lang="en-US" sz="1800" dirty="0" err="1">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ngày</a:t>
            </a:r>
            <a:r>
              <a:rPr lang="en-US" sz="1800" dirty="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  </a:t>
            </a:r>
            <a:r>
              <a:rPr lang="en-US" sz="1800" dirty="0" err="1">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tháng</a:t>
            </a:r>
            <a:r>
              <a:rPr lang="en-US" sz="1800" dirty="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 1 </a:t>
            </a:r>
            <a:r>
              <a:rPr lang="en-US" sz="1800" dirty="0" err="1">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năm</a:t>
            </a:r>
            <a:r>
              <a:rPr lang="en-US" sz="1800" dirty="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 2022</a:t>
            </a:r>
            <a:endParaRPr sz="1800" dirty="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pic>
        <p:nvPicPr>
          <p:cNvPr id="125" name="Google Shape;125;p2"/>
          <p:cNvPicPr preferRelativeResize="0"/>
          <p:nvPr/>
        </p:nvPicPr>
        <p:blipFill rotWithShape="1">
          <a:blip r:embed="rId3">
            <a:alphaModFix/>
          </a:blip>
          <a:srcRect/>
          <a:stretch/>
        </p:blipFill>
        <p:spPr>
          <a:xfrm>
            <a:off x="1338251" y="836231"/>
            <a:ext cx="225037" cy="225037"/>
          </a:xfrm>
          <a:prstGeom prst="rect">
            <a:avLst/>
          </a:prstGeom>
          <a:noFill/>
          <a:ln>
            <a:noFill/>
          </a:ln>
        </p:spPr>
      </p:pic>
      <p:pic>
        <p:nvPicPr>
          <p:cNvPr id="3" name="Picture 2">
            <a:extLst>
              <a:ext uri="{FF2B5EF4-FFF2-40B4-BE49-F238E27FC236}">
                <a16:creationId xmlns:a16="http://schemas.microsoft.com/office/drawing/2014/main" id="{0AD6B783-D5CA-4829-8B17-8187BDB0F93B}"/>
              </a:ext>
            </a:extLst>
          </p:cNvPr>
          <p:cNvPicPr>
            <a:picLocks noChangeAspect="1"/>
          </p:cNvPicPr>
          <p:nvPr/>
        </p:nvPicPr>
        <p:blipFill>
          <a:blip r:embed="rId4"/>
          <a:stretch>
            <a:fillRect/>
          </a:stretch>
        </p:blipFill>
        <p:spPr>
          <a:xfrm>
            <a:off x="239151" y="1138648"/>
            <a:ext cx="11732455" cy="5466133"/>
          </a:xfrm>
          <a:prstGeom prst="rect">
            <a:avLst/>
          </a:prstGeom>
        </p:spPr>
      </p:pic>
      <p:sp>
        <p:nvSpPr>
          <p:cNvPr id="123" name="Google Shape;123;p2"/>
          <p:cNvSpPr/>
          <p:nvPr/>
        </p:nvSpPr>
        <p:spPr>
          <a:xfrm>
            <a:off x="11085362" y="5842429"/>
            <a:ext cx="616598" cy="605439"/>
          </a:xfrm>
          <a:prstGeom prst="flowChartConnector">
            <a:avLst/>
          </a:prstGeom>
          <a:solidFill>
            <a:schemeClr val="lt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24" name="Google Shape;124;p2"/>
          <p:cNvSpPr/>
          <p:nvPr/>
        </p:nvSpPr>
        <p:spPr>
          <a:xfrm>
            <a:off x="11175132" y="5878946"/>
            <a:ext cx="432536" cy="459897"/>
          </a:xfrm>
          <a:prstGeom prst="mathPlus">
            <a:avLst>
              <a:gd name="adj1" fmla="val 23520"/>
            </a:avLst>
          </a:prstGeom>
          <a:gradFill>
            <a:gsLst>
              <a:gs pos="0">
                <a:srgbClr val="F14336"/>
              </a:gs>
              <a:gs pos="18000">
                <a:srgbClr val="F14336"/>
              </a:gs>
              <a:gs pos="45000">
                <a:srgbClr val="FBBB00"/>
              </a:gs>
              <a:gs pos="80000">
                <a:srgbClr val="28B446"/>
              </a:gs>
              <a:gs pos="92000">
                <a:srgbClr val="518EF8"/>
              </a:gs>
              <a:gs pos="100000">
                <a:srgbClr val="518EF8"/>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4" name="Rectangle: Rounded Corners 3">
            <a:extLst>
              <a:ext uri="{FF2B5EF4-FFF2-40B4-BE49-F238E27FC236}">
                <a16:creationId xmlns:a16="http://schemas.microsoft.com/office/drawing/2014/main" id="{D89A9B3E-8299-4226-9745-F6E072683C7E}"/>
              </a:ext>
            </a:extLst>
          </p:cNvPr>
          <p:cNvSpPr/>
          <p:nvPr/>
        </p:nvSpPr>
        <p:spPr>
          <a:xfrm>
            <a:off x="867512" y="2441766"/>
            <a:ext cx="10641081" cy="3897077"/>
          </a:xfrm>
          <a:prstGeom prst="round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oogle Shape;126;p2">
            <a:extLst>
              <a:ext uri="{FF2B5EF4-FFF2-40B4-BE49-F238E27FC236}">
                <a16:creationId xmlns:a16="http://schemas.microsoft.com/office/drawing/2014/main" id="{4916FFBE-6B5C-466B-B2DF-D6D3582FA74D}"/>
              </a:ext>
            </a:extLst>
          </p:cNvPr>
          <p:cNvGrpSpPr/>
          <p:nvPr/>
        </p:nvGrpSpPr>
        <p:grpSpPr>
          <a:xfrm>
            <a:off x="2856097" y="2244292"/>
            <a:ext cx="6838926" cy="570895"/>
            <a:chOff x="2676537" y="3104179"/>
            <a:chExt cx="6838926" cy="631078"/>
          </a:xfrm>
        </p:grpSpPr>
        <p:sp>
          <p:nvSpPr>
            <p:cNvPr id="50" name="Google Shape;127;p2">
              <a:extLst>
                <a:ext uri="{FF2B5EF4-FFF2-40B4-BE49-F238E27FC236}">
                  <a16:creationId xmlns:a16="http://schemas.microsoft.com/office/drawing/2014/main" id="{50F0ED81-FB15-407A-9D9E-0EED1A4A8175}"/>
                </a:ext>
              </a:extLst>
            </p:cNvPr>
            <p:cNvSpPr/>
            <p:nvPr/>
          </p:nvSpPr>
          <p:spPr>
            <a:xfrm>
              <a:off x="2676537" y="3104179"/>
              <a:ext cx="6838926" cy="631078"/>
            </a:xfrm>
            <a:prstGeom prst="roundRect">
              <a:avLst>
                <a:gd name="adj" fmla="val 27425"/>
              </a:avLst>
            </a:prstGeom>
            <a:solidFill>
              <a:schemeClr val="lt1"/>
            </a:solidFill>
            <a:ln w="19050" cap="flat" cmpd="sng">
              <a:solidFill>
                <a:srgbClr val="7F7F7F"/>
              </a:solidFill>
              <a:prstDash val="solid"/>
              <a:miter lim="800000"/>
              <a:headEnd type="none" w="sm" len="sm"/>
              <a:tailEnd type="none" w="sm" len="sm"/>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grpSp>
          <p:nvGrpSpPr>
            <p:cNvPr id="51" name="Google Shape;128;p2">
              <a:extLst>
                <a:ext uri="{FF2B5EF4-FFF2-40B4-BE49-F238E27FC236}">
                  <a16:creationId xmlns:a16="http://schemas.microsoft.com/office/drawing/2014/main" id="{36C18A15-6DFA-4A62-9BA1-A4206C2CE338}"/>
                </a:ext>
              </a:extLst>
            </p:cNvPr>
            <p:cNvGrpSpPr/>
            <p:nvPr/>
          </p:nvGrpSpPr>
          <p:grpSpPr>
            <a:xfrm>
              <a:off x="2954541" y="3270301"/>
              <a:ext cx="343036" cy="316056"/>
              <a:chOff x="8929183" y="3270301"/>
              <a:chExt cx="343036" cy="316056"/>
            </a:xfrm>
          </p:grpSpPr>
          <p:sp>
            <p:nvSpPr>
              <p:cNvPr id="52" name="Google Shape;129;p2">
                <a:extLst>
                  <a:ext uri="{FF2B5EF4-FFF2-40B4-BE49-F238E27FC236}">
                    <a16:creationId xmlns:a16="http://schemas.microsoft.com/office/drawing/2014/main" id="{6E581206-8A11-4A83-9EAC-BE8D8D1F3C2B}"/>
                  </a:ext>
                </a:extLst>
              </p:cNvPr>
              <p:cNvSpPr/>
              <p:nvPr/>
            </p:nvSpPr>
            <p:spPr>
              <a:xfrm>
                <a:off x="8929183" y="3270301"/>
                <a:ext cx="253219" cy="219853"/>
              </a:xfrm>
              <a:prstGeom prst="ellipse">
                <a:avLst/>
              </a:prstGeom>
              <a:noFill/>
              <a:ln w="2857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cxnSp>
            <p:nvCxnSpPr>
              <p:cNvPr id="53" name="Google Shape;130;p2">
                <a:extLst>
                  <a:ext uri="{FF2B5EF4-FFF2-40B4-BE49-F238E27FC236}">
                    <a16:creationId xmlns:a16="http://schemas.microsoft.com/office/drawing/2014/main" id="{658B829F-2257-4602-94DC-39C514D32967}"/>
                  </a:ext>
                </a:extLst>
              </p:cNvPr>
              <p:cNvCxnSpPr>
                <a:stCxn id="52" idx="5"/>
              </p:cNvCxnSpPr>
              <p:nvPr/>
            </p:nvCxnSpPr>
            <p:spPr>
              <a:xfrm>
                <a:off x="9145319" y="3457957"/>
                <a:ext cx="126900" cy="128400"/>
              </a:xfrm>
              <a:prstGeom prst="straightConnector1">
                <a:avLst/>
              </a:prstGeom>
              <a:noFill/>
              <a:ln w="28575" cap="flat" cmpd="sng">
                <a:solidFill>
                  <a:srgbClr val="7F7F7F"/>
                </a:solidFill>
                <a:prstDash val="solid"/>
                <a:miter lim="800000"/>
                <a:headEnd type="none" w="sm" len="sm"/>
                <a:tailEnd type="none" w="sm" len="sm"/>
              </a:ln>
            </p:spPr>
          </p:cxnSp>
        </p:grpSp>
      </p:grpSp>
      <p:sp>
        <p:nvSpPr>
          <p:cNvPr id="54" name="Google Shape;131;p2">
            <a:extLst>
              <a:ext uri="{FF2B5EF4-FFF2-40B4-BE49-F238E27FC236}">
                <a16:creationId xmlns:a16="http://schemas.microsoft.com/office/drawing/2014/main" id="{A0049D36-7332-4197-8110-83C536E23C74}"/>
              </a:ext>
            </a:extLst>
          </p:cNvPr>
          <p:cNvSpPr txBox="1"/>
          <p:nvPr/>
        </p:nvSpPr>
        <p:spPr>
          <a:xfrm>
            <a:off x="5188926" y="2265603"/>
            <a:ext cx="2645536"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800" b="1">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KHOA HỌC</a:t>
            </a:r>
            <a:endParaRPr sz="1800" b="1"/>
          </a:p>
        </p:txBody>
      </p:sp>
      <p:sp>
        <p:nvSpPr>
          <p:cNvPr id="121" name="Google Shape;121;p2"/>
          <p:cNvSpPr txBox="1"/>
          <p:nvPr/>
        </p:nvSpPr>
        <p:spPr>
          <a:xfrm>
            <a:off x="1011304" y="2788783"/>
            <a:ext cx="10528513"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4000" b="1" dirty="0" err="1">
                <a:solidFill>
                  <a:srgbClr val="F14336"/>
                </a:solidFill>
                <a:effectLst>
                  <a:outerShdw blurRad="60007" dist="200025" dir="15000000" sy="30000" kx="-1800000" algn="bl" rotWithShape="0">
                    <a:prstClr val="black">
                      <a:alpha val="32000"/>
                    </a:prstClr>
                  </a:outerShdw>
                </a:effectLst>
                <a:latin typeface="UTM Duepuntozero" panose="02040603050506020204" pitchFamily="18" charset="0"/>
                <a:ea typeface="Tahoma" panose="020B0604030504040204" pitchFamily="34" charset="0"/>
                <a:cs typeface="Tahoma" panose="020B0604030504040204" pitchFamily="34" charset="0"/>
                <a:sym typeface="Source Sans Pro"/>
              </a:rPr>
              <a:t>Gió</a:t>
            </a:r>
            <a:r>
              <a:rPr lang="en-PH" sz="4000" b="1" dirty="0">
                <a:solidFill>
                  <a:srgbClr val="F14336"/>
                </a:solidFill>
                <a:effectLst>
                  <a:outerShdw blurRad="60007" dist="200025" dir="15000000" sy="30000" kx="-1800000" algn="bl" rotWithShape="0">
                    <a:prstClr val="black">
                      <a:alpha val="32000"/>
                    </a:prstClr>
                  </a:outerShdw>
                </a:effectLst>
                <a:latin typeface="UTM Duepuntozero" panose="02040603050506020204" pitchFamily="18" charset="0"/>
                <a:ea typeface="Tahoma" panose="020B0604030504040204" pitchFamily="34" charset="0"/>
                <a:cs typeface="Tahoma" panose="020B0604030504040204" pitchFamily="34" charset="0"/>
                <a:sym typeface="Source Sans Pro"/>
              </a:rPr>
              <a:t> </a:t>
            </a:r>
            <a:r>
              <a:rPr lang="en-PH" sz="4000" b="1" dirty="0" err="1">
                <a:solidFill>
                  <a:srgbClr val="F14336"/>
                </a:solidFill>
                <a:effectLst>
                  <a:outerShdw blurRad="60007" dist="200025" dir="15000000" sy="30000" kx="-1800000" algn="bl" rotWithShape="0">
                    <a:prstClr val="black">
                      <a:alpha val="32000"/>
                    </a:prstClr>
                  </a:outerShdw>
                </a:effectLst>
                <a:latin typeface="UTM Duepuntozero" panose="02040603050506020204" pitchFamily="18" charset="0"/>
                <a:ea typeface="Tahoma" panose="020B0604030504040204" pitchFamily="34" charset="0"/>
                <a:cs typeface="Tahoma" panose="020B0604030504040204" pitchFamily="34" charset="0"/>
                <a:sym typeface="Source Sans Pro"/>
              </a:rPr>
              <a:t>nhẹ</a:t>
            </a:r>
            <a:r>
              <a:rPr lang="en-PH" sz="4000" b="1" dirty="0">
                <a:solidFill>
                  <a:srgbClr val="F14336"/>
                </a:solidFill>
                <a:effectLst>
                  <a:outerShdw blurRad="60007" dist="200025" dir="15000000" sy="30000" kx="-1800000" algn="bl" rotWithShape="0">
                    <a:prstClr val="black">
                      <a:alpha val="32000"/>
                    </a:prstClr>
                  </a:outerShdw>
                </a:effectLst>
                <a:latin typeface="UTM Duepuntozero" panose="02040603050506020204" pitchFamily="18" charset="0"/>
                <a:ea typeface="Tahoma" panose="020B0604030504040204" pitchFamily="34" charset="0"/>
                <a:cs typeface="Tahoma" panose="020B0604030504040204" pitchFamily="34" charset="0"/>
                <a:sym typeface="Source Sans Pro"/>
              </a:rPr>
              <a:t>, </a:t>
            </a:r>
            <a:r>
              <a:rPr lang="en-PH" sz="4000" b="1" dirty="0" err="1">
                <a:solidFill>
                  <a:srgbClr val="F14336"/>
                </a:solidFill>
                <a:effectLst>
                  <a:outerShdw blurRad="60007" dist="200025" dir="15000000" sy="30000" kx="-1800000" algn="bl" rotWithShape="0">
                    <a:prstClr val="black">
                      <a:alpha val="32000"/>
                    </a:prstClr>
                  </a:outerShdw>
                </a:effectLst>
                <a:latin typeface="UTM Duepuntozero" panose="02040603050506020204" pitchFamily="18" charset="0"/>
                <a:ea typeface="Tahoma" panose="020B0604030504040204" pitchFamily="34" charset="0"/>
                <a:cs typeface="Tahoma" panose="020B0604030504040204" pitchFamily="34" charset="0"/>
                <a:sym typeface="Source Sans Pro"/>
              </a:rPr>
              <a:t>gió</a:t>
            </a:r>
            <a:r>
              <a:rPr lang="en-PH" sz="4000" b="1" dirty="0">
                <a:solidFill>
                  <a:srgbClr val="F14336"/>
                </a:solidFill>
                <a:effectLst>
                  <a:outerShdw blurRad="60007" dist="200025" dir="15000000" sy="30000" kx="-1800000" algn="bl" rotWithShape="0">
                    <a:prstClr val="black">
                      <a:alpha val="32000"/>
                    </a:prstClr>
                  </a:outerShdw>
                </a:effectLst>
                <a:latin typeface="UTM Duepuntozero" panose="02040603050506020204" pitchFamily="18" charset="0"/>
                <a:ea typeface="Tahoma" panose="020B0604030504040204" pitchFamily="34" charset="0"/>
                <a:cs typeface="Tahoma" panose="020B0604030504040204" pitchFamily="34" charset="0"/>
                <a:sym typeface="Source Sans Pro"/>
              </a:rPr>
              <a:t> </a:t>
            </a:r>
            <a:r>
              <a:rPr lang="en-PH" sz="4000" b="1" dirty="0" err="1">
                <a:solidFill>
                  <a:srgbClr val="F14336"/>
                </a:solidFill>
                <a:effectLst>
                  <a:outerShdw blurRad="60007" dist="200025" dir="15000000" sy="30000" kx="-1800000" algn="bl" rotWithShape="0">
                    <a:prstClr val="black">
                      <a:alpha val="32000"/>
                    </a:prstClr>
                  </a:outerShdw>
                </a:effectLst>
                <a:latin typeface="UTM Duepuntozero" panose="02040603050506020204" pitchFamily="18" charset="0"/>
                <a:ea typeface="Tahoma" panose="020B0604030504040204" pitchFamily="34" charset="0"/>
                <a:cs typeface="Tahoma" panose="020B0604030504040204" pitchFamily="34" charset="0"/>
                <a:sym typeface="Source Sans Pro"/>
              </a:rPr>
              <a:t>mạnh</a:t>
            </a:r>
            <a:r>
              <a:rPr lang="en-PH" sz="4000" b="1" dirty="0">
                <a:solidFill>
                  <a:srgbClr val="F14336"/>
                </a:solidFill>
                <a:effectLst>
                  <a:outerShdw blurRad="60007" dist="200025" dir="15000000" sy="30000" kx="-1800000" algn="bl" rotWithShape="0">
                    <a:prstClr val="black">
                      <a:alpha val="32000"/>
                    </a:prstClr>
                  </a:outerShdw>
                </a:effectLst>
                <a:latin typeface="UTM Duepuntozero" panose="02040603050506020204" pitchFamily="18" charset="0"/>
                <a:ea typeface="Tahoma" panose="020B0604030504040204" pitchFamily="34" charset="0"/>
                <a:cs typeface="Tahoma" panose="020B0604030504040204" pitchFamily="34" charset="0"/>
                <a:sym typeface="Source Sans Pro"/>
              </a:rPr>
              <a:t>.</a:t>
            </a:r>
          </a:p>
          <a:p>
            <a:pPr marL="0" marR="0" lvl="0" indent="0" algn="ctr" rtl="0">
              <a:spcBef>
                <a:spcPts val="0"/>
              </a:spcBef>
              <a:spcAft>
                <a:spcPts val="0"/>
              </a:spcAft>
              <a:buNone/>
            </a:pPr>
            <a:r>
              <a:rPr lang="en-PH" sz="4000" b="1" dirty="0" err="1">
                <a:solidFill>
                  <a:srgbClr val="F14336"/>
                </a:solidFill>
                <a:effectLst>
                  <a:outerShdw blurRad="60007" dist="200025" dir="15000000" sy="30000" kx="-1800000" algn="bl" rotWithShape="0">
                    <a:prstClr val="black">
                      <a:alpha val="32000"/>
                    </a:prstClr>
                  </a:outerShdw>
                </a:effectLst>
                <a:latin typeface="UTM Duepuntozero" panose="02040603050506020204" pitchFamily="18" charset="0"/>
                <a:ea typeface="Tahoma" panose="020B0604030504040204" pitchFamily="34" charset="0"/>
                <a:cs typeface="Tahoma" panose="020B0604030504040204" pitchFamily="34" charset="0"/>
                <a:sym typeface="Source Sans Pro"/>
              </a:rPr>
              <a:t>Phòng</a:t>
            </a:r>
            <a:r>
              <a:rPr lang="en-PH" sz="4000" b="1" dirty="0">
                <a:solidFill>
                  <a:srgbClr val="F14336"/>
                </a:solidFill>
                <a:effectLst>
                  <a:outerShdw blurRad="60007" dist="200025" dir="15000000" sy="30000" kx="-1800000" algn="bl" rotWithShape="0">
                    <a:prstClr val="black">
                      <a:alpha val="32000"/>
                    </a:prstClr>
                  </a:outerShdw>
                </a:effectLst>
                <a:latin typeface="UTM Duepuntozero" panose="02040603050506020204" pitchFamily="18" charset="0"/>
                <a:ea typeface="Tahoma" panose="020B0604030504040204" pitchFamily="34" charset="0"/>
                <a:cs typeface="Tahoma" panose="020B0604030504040204" pitchFamily="34" charset="0"/>
                <a:sym typeface="Source Sans Pro"/>
              </a:rPr>
              <a:t> </a:t>
            </a:r>
            <a:r>
              <a:rPr lang="en-PH" sz="4000" b="1" dirty="0" err="1">
                <a:solidFill>
                  <a:srgbClr val="F14336"/>
                </a:solidFill>
                <a:effectLst>
                  <a:outerShdw blurRad="60007" dist="200025" dir="15000000" sy="30000" kx="-1800000" algn="bl" rotWithShape="0">
                    <a:prstClr val="black">
                      <a:alpha val="32000"/>
                    </a:prstClr>
                  </a:outerShdw>
                </a:effectLst>
                <a:latin typeface="UTM Duepuntozero" panose="02040603050506020204" pitchFamily="18" charset="0"/>
                <a:ea typeface="Tahoma" panose="020B0604030504040204" pitchFamily="34" charset="0"/>
                <a:cs typeface="Tahoma" panose="020B0604030504040204" pitchFamily="34" charset="0"/>
                <a:sym typeface="Source Sans Pro"/>
              </a:rPr>
              <a:t>chống</a:t>
            </a:r>
            <a:r>
              <a:rPr lang="en-PH" sz="4000" b="1" dirty="0">
                <a:solidFill>
                  <a:srgbClr val="F14336"/>
                </a:solidFill>
                <a:effectLst>
                  <a:outerShdw blurRad="60007" dist="200025" dir="15000000" sy="30000" kx="-1800000" algn="bl" rotWithShape="0">
                    <a:prstClr val="black">
                      <a:alpha val="32000"/>
                    </a:prstClr>
                  </a:outerShdw>
                </a:effectLst>
                <a:latin typeface="UTM Duepuntozero" panose="02040603050506020204" pitchFamily="18" charset="0"/>
                <a:ea typeface="Tahoma" panose="020B0604030504040204" pitchFamily="34" charset="0"/>
                <a:cs typeface="Tahoma" panose="020B0604030504040204" pitchFamily="34" charset="0"/>
                <a:sym typeface="Source Sans Pro"/>
              </a:rPr>
              <a:t> </a:t>
            </a:r>
            <a:r>
              <a:rPr lang="en-PH" sz="4000" b="1" dirty="0" err="1">
                <a:solidFill>
                  <a:srgbClr val="F14336"/>
                </a:solidFill>
                <a:effectLst>
                  <a:outerShdw blurRad="60007" dist="200025" dir="15000000" sy="30000" kx="-1800000" algn="bl" rotWithShape="0">
                    <a:prstClr val="black">
                      <a:alpha val="32000"/>
                    </a:prstClr>
                  </a:outerShdw>
                </a:effectLst>
                <a:latin typeface="UTM Duepuntozero" panose="02040603050506020204" pitchFamily="18" charset="0"/>
                <a:ea typeface="Tahoma" panose="020B0604030504040204" pitchFamily="34" charset="0"/>
                <a:cs typeface="Tahoma" panose="020B0604030504040204" pitchFamily="34" charset="0"/>
                <a:sym typeface="Source Sans Pro"/>
              </a:rPr>
              <a:t>bão</a:t>
            </a:r>
            <a:endParaRPr sz="4000" b="1" dirty="0">
              <a:solidFill>
                <a:schemeClr val="dk1"/>
              </a:solidFill>
              <a:effectLst>
                <a:outerShdw blurRad="60007" dist="200025" dir="15000000" sy="30000" kx="-1800000" algn="bl" rotWithShape="0">
                  <a:prstClr val="black">
                    <a:alpha val="32000"/>
                  </a:prstClr>
                </a:outerShdw>
              </a:effectLst>
              <a:latin typeface="UTM Duepuntozero" panose="02040603050506020204" pitchFamily="18" charset="0"/>
              <a:ea typeface="Tahoma" panose="020B0604030504040204" pitchFamily="34" charset="0"/>
              <a:cs typeface="Tahoma" panose="020B0604030504040204" pitchFamily="34" charset="0"/>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par>
                                <p:cTn id="7" presetID="2" presetClass="entr" presetSubtype="4" fill="hold" nodeType="withEffect">
                                  <p:stCondLst>
                                    <p:cond delay="0"/>
                                  </p:stCondLst>
                                  <p:iterate type="lt">
                                    <p:tmPct val="0"/>
                                  </p:iterate>
                                  <p:childTnLst>
                                    <p:set>
                                      <p:cBhvr>
                                        <p:cTn id="8" dur="1" fill="hold">
                                          <p:stCondLst>
                                            <p:cond delay="0"/>
                                          </p:stCondLst>
                                        </p:cTn>
                                        <p:tgtEl>
                                          <p:spTgt spid="121"/>
                                        </p:tgtEl>
                                        <p:attrNameLst>
                                          <p:attrName>style.visibility</p:attrName>
                                        </p:attrNameLst>
                                      </p:cBhvr>
                                      <p:to>
                                        <p:strVal val="visible"/>
                                      </p:to>
                                    </p:set>
                                    <p:anim calcmode="lin" valueType="num">
                                      <p:cBhvr additive="base">
                                        <p:cTn id="9" dur="750"/>
                                        <p:tgtEl>
                                          <p:spTgt spid="12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32" presetClass="emph" presetSubtype="0" repeatCount="indefinite" fill="hold" grpId="0" nodeType="afterEffect">
                                  <p:stCondLst>
                                    <p:cond delay="0"/>
                                  </p:stCondLst>
                                  <p:iterate type="lt">
                                    <p:tmPct val="10000"/>
                                  </p:iterate>
                                  <p:childTnLst>
                                    <p:animRot by="120000">
                                      <p:cBhvr>
                                        <p:cTn id="12" dur="200" fill="hold">
                                          <p:stCondLst>
                                            <p:cond delay="0"/>
                                          </p:stCondLst>
                                        </p:cTn>
                                        <p:tgtEl>
                                          <p:spTgt spid="121"/>
                                        </p:tgtEl>
                                        <p:attrNameLst>
                                          <p:attrName>r</p:attrName>
                                        </p:attrNameLst>
                                      </p:cBhvr>
                                    </p:animRot>
                                    <p:animRot by="-240000">
                                      <p:cBhvr>
                                        <p:cTn id="13" dur="400" fill="hold">
                                          <p:stCondLst>
                                            <p:cond delay="400"/>
                                          </p:stCondLst>
                                        </p:cTn>
                                        <p:tgtEl>
                                          <p:spTgt spid="121"/>
                                        </p:tgtEl>
                                        <p:attrNameLst>
                                          <p:attrName>r</p:attrName>
                                        </p:attrNameLst>
                                      </p:cBhvr>
                                    </p:animRot>
                                    <p:animRot by="240000">
                                      <p:cBhvr>
                                        <p:cTn id="14" dur="400" fill="hold">
                                          <p:stCondLst>
                                            <p:cond delay="800"/>
                                          </p:stCondLst>
                                        </p:cTn>
                                        <p:tgtEl>
                                          <p:spTgt spid="121"/>
                                        </p:tgtEl>
                                        <p:attrNameLst>
                                          <p:attrName>r</p:attrName>
                                        </p:attrNameLst>
                                      </p:cBhvr>
                                    </p:animRot>
                                    <p:animRot by="-240000">
                                      <p:cBhvr>
                                        <p:cTn id="15" dur="400" fill="hold">
                                          <p:stCondLst>
                                            <p:cond delay="1200"/>
                                          </p:stCondLst>
                                        </p:cTn>
                                        <p:tgtEl>
                                          <p:spTgt spid="121"/>
                                        </p:tgtEl>
                                        <p:attrNameLst>
                                          <p:attrName>r</p:attrName>
                                        </p:attrNameLst>
                                      </p:cBhvr>
                                    </p:animRot>
                                    <p:animRot by="120000">
                                      <p:cBhvr>
                                        <p:cTn id="16" dur="400" fill="hold">
                                          <p:stCondLst>
                                            <p:cond delay="1600"/>
                                          </p:stCondLst>
                                        </p:cTn>
                                        <p:tgtEl>
                                          <p:spTgt spid="1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BB00"/>
        </a:solidFill>
        <a:effectLst/>
      </p:bgPr>
    </p:bg>
    <p:spTree>
      <p:nvGrpSpPr>
        <p:cNvPr id="1" name="Shape 146"/>
        <p:cNvGrpSpPr/>
        <p:nvPr/>
      </p:nvGrpSpPr>
      <p:grpSpPr>
        <a:xfrm>
          <a:off x="0" y="0"/>
          <a:ext cx="0" cy="0"/>
          <a:chOff x="0" y="0"/>
          <a:chExt cx="0" cy="0"/>
        </a:xfrm>
      </p:grpSpPr>
      <p:pic>
        <p:nvPicPr>
          <p:cNvPr id="4" name="Picture 3">
            <a:extLst>
              <a:ext uri="{FF2B5EF4-FFF2-40B4-BE49-F238E27FC236}">
                <a16:creationId xmlns:a16="http://schemas.microsoft.com/office/drawing/2014/main" id="{9892AA8F-44EE-4A43-A2F4-9B14939ACB60}"/>
              </a:ext>
            </a:extLst>
          </p:cNvPr>
          <p:cNvPicPr>
            <a:picLocks noChangeAspect="1"/>
          </p:cNvPicPr>
          <p:nvPr/>
        </p:nvPicPr>
        <p:blipFill>
          <a:blip r:embed="rId3"/>
          <a:stretch>
            <a:fillRect/>
          </a:stretch>
        </p:blipFill>
        <p:spPr>
          <a:xfrm>
            <a:off x="0" y="-88488"/>
            <a:ext cx="12192000" cy="12182166"/>
          </a:xfrm>
          <a:prstGeom prst="rect">
            <a:avLst/>
          </a:prstGeom>
        </p:spPr>
      </p:pic>
    </p:spTree>
    <p:extLst>
      <p:ext uri="{BB962C8B-B14F-4D97-AF65-F5344CB8AC3E}">
        <p14:creationId xmlns:p14="http://schemas.microsoft.com/office/powerpoint/2010/main" val="2109138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BB00"/>
        </a:solidFill>
        <a:effectLst/>
      </p:bgPr>
    </p:bg>
    <p:spTree>
      <p:nvGrpSpPr>
        <p:cNvPr id="1" name="Shape 146"/>
        <p:cNvGrpSpPr/>
        <p:nvPr/>
      </p:nvGrpSpPr>
      <p:grpSpPr>
        <a:xfrm>
          <a:off x="0" y="0"/>
          <a:ext cx="0" cy="0"/>
          <a:chOff x="0" y="0"/>
          <a:chExt cx="0" cy="0"/>
        </a:xfrm>
      </p:grpSpPr>
      <p:pic>
        <p:nvPicPr>
          <p:cNvPr id="4" name="Picture 3">
            <a:extLst>
              <a:ext uri="{FF2B5EF4-FFF2-40B4-BE49-F238E27FC236}">
                <a16:creationId xmlns:a16="http://schemas.microsoft.com/office/drawing/2014/main" id="{9892AA8F-44EE-4A43-A2F4-9B14939ACB60}"/>
              </a:ext>
            </a:extLst>
          </p:cNvPr>
          <p:cNvPicPr>
            <a:picLocks noChangeAspect="1"/>
          </p:cNvPicPr>
          <p:nvPr/>
        </p:nvPicPr>
        <p:blipFill>
          <a:blip r:embed="rId3"/>
          <a:stretch>
            <a:fillRect/>
          </a:stretch>
        </p:blipFill>
        <p:spPr>
          <a:xfrm>
            <a:off x="0" y="-5613717"/>
            <a:ext cx="12192000" cy="12471717"/>
          </a:xfrm>
          <a:prstGeom prst="rect">
            <a:avLst/>
          </a:prstGeom>
        </p:spPr>
      </p:pic>
    </p:spTree>
    <p:extLst>
      <p:ext uri="{BB962C8B-B14F-4D97-AF65-F5344CB8AC3E}">
        <p14:creationId xmlns:p14="http://schemas.microsoft.com/office/powerpoint/2010/main" val="1764245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8B446"/>
        </a:solidFill>
        <a:effectLst/>
      </p:bgPr>
    </p:bg>
    <p:spTree>
      <p:nvGrpSpPr>
        <p:cNvPr id="1" name="Shape 181"/>
        <p:cNvGrpSpPr/>
        <p:nvPr/>
      </p:nvGrpSpPr>
      <p:grpSpPr>
        <a:xfrm>
          <a:off x="0" y="0"/>
          <a:ext cx="0" cy="0"/>
          <a:chOff x="0" y="0"/>
          <a:chExt cx="0" cy="0"/>
        </a:xfrm>
      </p:grpSpPr>
      <p:sp>
        <p:nvSpPr>
          <p:cNvPr id="182" name="Google Shape;182;p4"/>
          <p:cNvSpPr/>
          <p:nvPr/>
        </p:nvSpPr>
        <p:spPr>
          <a:xfrm>
            <a:off x="239151" y="193430"/>
            <a:ext cx="11732455" cy="6471139"/>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83" name="Google Shape;183;p4"/>
          <p:cNvSpPr/>
          <p:nvPr/>
        </p:nvSpPr>
        <p:spPr>
          <a:xfrm>
            <a:off x="281354" y="193431"/>
            <a:ext cx="1941341" cy="650632"/>
          </a:xfrm>
          <a:prstGeom prst="roundRect">
            <a:avLst>
              <a:gd name="adj" fmla="val 19033"/>
            </a:avLst>
          </a:prstGeom>
          <a:solidFill>
            <a:srgbClr val="AF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84" name="Google Shape;184;p4"/>
          <p:cNvSpPr/>
          <p:nvPr/>
        </p:nvSpPr>
        <p:spPr>
          <a:xfrm>
            <a:off x="2264898" y="193431"/>
            <a:ext cx="1941341" cy="650632"/>
          </a:xfrm>
          <a:prstGeom prst="roundRect">
            <a:avLst>
              <a:gd name="adj" fmla="val 19033"/>
            </a:avLst>
          </a:prstGeom>
          <a:solidFill>
            <a:srgbClr val="AF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85" name="Google Shape;185;p4"/>
          <p:cNvSpPr/>
          <p:nvPr/>
        </p:nvSpPr>
        <p:spPr>
          <a:xfrm>
            <a:off x="4248442" y="193431"/>
            <a:ext cx="1941341" cy="650632"/>
          </a:xfrm>
          <a:prstGeom prst="roundRect">
            <a:avLst>
              <a:gd name="adj" fmla="val 19033"/>
            </a:avLst>
          </a:prstGeom>
          <a:solidFill>
            <a:srgbClr val="AF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86" name="Google Shape;186;p4"/>
          <p:cNvSpPr/>
          <p:nvPr/>
        </p:nvSpPr>
        <p:spPr>
          <a:xfrm>
            <a:off x="6231986" y="193431"/>
            <a:ext cx="1941341" cy="650632"/>
          </a:xfrm>
          <a:prstGeom prst="roundRect">
            <a:avLst>
              <a:gd name="adj" fmla="val 19033"/>
            </a:avLst>
          </a:prstGeom>
          <a:solidFill>
            <a:srgbClr val="AE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87" name="Google Shape;187;p4"/>
          <p:cNvSpPr/>
          <p:nvPr/>
        </p:nvSpPr>
        <p:spPr>
          <a:xfrm>
            <a:off x="8215530" y="193431"/>
            <a:ext cx="1941341" cy="650632"/>
          </a:xfrm>
          <a:prstGeom prst="roundRect">
            <a:avLst>
              <a:gd name="adj" fmla="val 19033"/>
            </a:avLst>
          </a:prstGeom>
          <a:solidFill>
            <a:schemeClr val="tx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89" name="Google Shape;189;p4"/>
          <p:cNvSpPr/>
          <p:nvPr/>
        </p:nvSpPr>
        <p:spPr>
          <a:xfrm>
            <a:off x="239151" y="689317"/>
            <a:ext cx="11732455" cy="59752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90" name="Google Shape;190;p4"/>
          <p:cNvSpPr txBox="1"/>
          <p:nvPr/>
        </p:nvSpPr>
        <p:spPr>
          <a:xfrm>
            <a:off x="628357" y="253218"/>
            <a:ext cx="163654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rPr>
              <a:t>KHOA HỌC</a:t>
            </a:r>
            <a:endParaRPr sz="18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191" name="Google Shape;191;p4"/>
          <p:cNvSpPr txBox="1"/>
          <p:nvPr/>
        </p:nvSpPr>
        <p:spPr>
          <a:xfrm>
            <a:off x="2433707" y="253218"/>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Khởi động</a:t>
            </a:r>
            <a:endParaRPr/>
          </a:p>
        </p:txBody>
      </p:sp>
      <p:sp>
        <p:nvSpPr>
          <p:cNvPr id="192" name="Google Shape;192;p4"/>
          <p:cNvSpPr txBox="1"/>
          <p:nvPr/>
        </p:nvSpPr>
        <p:spPr>
          <a:xfrm>
            <a:off x="4471183" y="261931"/>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Bài mới</a:t>
            </a:r>
            <a:endParaRPr/>
          </a:p>
        </p:txBody>
      </p:sp>
      <p:sp>
        <p:nvSpPr>
          <p:cNvPr id="193" name="Google Shape;193;p4"/>
          <p:cNvSpPr txBox="1"/>
          <p:nvPr/>
        </p:nvSpPr>
        <p:spPr>
          <a:xfrm>
            <a:off x="6184752" y="279337"/>
            <a:ext cx="2174078" cy="369291"/>
          </a:xfrm>
          <a:prstGeom prst="rect">
            <a:avLst/>
          </a:prstGeom>
          <a:noFill/>
          <a:ln>
            <a:noFill/>
          </a:ln>
        </p:spPr>
        <p:txBody>
          <a:bodyPr spcFirstLastPara="1" wrap="square" lIns="91425" tIns="45700" rIns="91425" bIns="45700" anchor="t" anchorCtr="0">
            <a:spAutoFit/>
          </a:bodyPr>
          <a:lstStyle/>
          <a:p>
            <a:pPr lvl="0" algn="ct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Cấp độ của gió</a:t>
            </a:r>
            <a:endParaRPr lang="en-PH" sz="1800"/>
          </a:p>
        </p:txBody>
      </p:sp>
      <p:sp>
        <p:nvSpPr>
          <p:cNvPr id="194" name="Google Shape;194;p4"/>
          <p:cNvSpPr txBox="1"/>
          <p:nvPr/>
        </p:nvSpPr>
        <p:spPr>
          <a:xfrm>
            <a:off x="8070314" y="297884"/>
            <a:ext cx="2296639"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6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Phòng chống bão</a:t>
            </a:r>
            <a:endParaRPr sz="1200"/>
          </a:p>
        </p:txBody>
      </p:sp>
      <p:sp>
        <p:nvSpPr>
          <p:cNvPr id="195" name="Google Shape;195;p4"/>
          <p:cNvSpPr txBox="1"/>
          <p:nvPr/>
        </p:nvSpPr>
        <p:spPr>
          <a:xfrm>
            <a:off x="10367895" y="253218"/>
            <a:ext cx="151462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END</a:t>
            </a:r>
            <a:endParaRPr/>
          </a:p>
        </p:txBody>
      </p:sp>
      <p:sp>
        <p:nvSpPr>
          <p:cNvPr id="196" name="Google Shape;196;p4"/>
          <p:cNvSpPr/>
          <p:nvPr/>
        </p:nvSpPr>
        <p:spPr>
          <a:xfrm>
            <a:off x="239151" y="689317"/>
            <a:ext cx="11732455" cy="459897"/>
          </a:xfrm>
          <a:prstGeom prst="rect">
            <a:avLst/>
          </a:prstGeom>
          <a:solidFill>
            <a:schemeClr val="lt1"/>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97" name="Google Shape;197;p4"/>
          <p:cNvSpPr/>
          <p:nvPr/>
        </p:nvSpPr>
        <p:spPr>
          <a:xfrm>
            <a:off x="867512" y="822961"/>
            <a:ext cx="351692" cy="225083"/>
          </a:xfrm>
          <a:prstGeom prst="righ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98" name="Google Shape;198;p4"/>
          <p:cNvSpPr/>
          <p:nvPr/>
        </p:nvSpPr>
        <p:spPr>
          <a:xfrm>
            <a:off x="398587" y="822961"/>
            <a:ext cx="351692" cy="225083"/>
          </a:xfrm>
          <a:prstGeom prst="lef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01" name="Google Shape;201;p4"/>
          <p:cNvSpPr/>
          <p:nvPr/>
        </p:nvSpPr>
        <p:spPr>
          <a:xfrm>
            <a:off x="1643581" y="738539"/>
            <a:ext cx="6637610" cy="393020"/>
          </a:xfrm>
          <a:prstGeom prst="roundRect">
            <a:avLst>
              <a:gd name="adj" fmla="val 16667"/>
            </a:avLst>
          </a:prstGeom>
          <a:solidFill>
            <a:schemeClr val="lt1"/>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02" name="Google Shape;202;p4"/>
          <p:cNvSpPr/>
          <p:nvPr/>
        </p:nvSpPr>
        <p:spPr>
          <a:xfrm>
            <a:off x="10770080" y="815560"/>
            <a:ext cx="248473" cy="267287"/>
          </a:xfrm>
          <a:prstGeom prst="ellipse">
            <a:avLst/>
          </a:prstGeom>
          <a:solidFill>
            <a:srgbClr val="F143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03" name="Google Shape;203;p4"/>
          <p:cNvSpPr/>
          <p:nvPr/>
        </p:nvSpPr>
        <p:spPr>
          <a:xfrm>
            <a:off x="11145188" y="815108"/>
            <a:ext cx="248473" cy="267287"/>
          </a:xfrm>
          <a:prstGeom prst="ellipse">
            <a:avLst/>
          </a:prstGeom>
          <a:solidFill>
            <a:srgbClr val="FBBB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04" name="Google Shape;204;p4"/>
          <p:cNvSpPr/>
          <p:nvPr/>
        </p:nvSpPr>
        <p:spPr>
          <a:xfrm>
            <a:off x="11508593" y="815107"/>
            <a:ext cx="248473" cy="267287"/>
          </a:xfrm>
          <a:prstGeom prst="ellipse">
            <a:avLst/>
          </a:prstGeom>
          <a:solidFill>
            <a:srgbClr val="28B4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05" name="Google Shape;205;p4"/>
          <p:cNvSpPr txBox="1"/>
          <p:nvPr/>
        </p:nvSpPr>
        <p:spPr>
          <a:xfrm>
            <a:off x="1678220" y="731449"/>
            <a:ext cx="406372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https://www.google.com/</a:t>
            </a:r>
            <a:endParaRPr sz="18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pic>
        <p:nvPicPr>
          <p:cNvPr id="208" name="Google Shape;208;p4"/>
          <p:cNvPicPr preferRelativeResize="0"/>
          <p:nvPr/>
        </p:nvPicPr>
        <p:blipFill rotWithShape="1">
          <a:blip r:embed="rId3">
            <a:alphaModFix/>
          </a:blip>
          <a:srcRect/>
          <a:stretch/>
        </p:blipFill>
        <p:spPr>
          <a:xfrm>
            <a:off x="1338251" y="836231"/>
            <a:ext cx="225037" cy="225037"/>
          </a:xfrm>
          <a:prstGeom prst="rect">
            <a:avLst/>
          </a:prstGeom>
          <a:noFill/>
          <a:ln>
            <a:noFill/>
          </a:ln>
        </p:spPr>
      </p:pic>
      <p:sp>
        <p:nvSpPr>
          <p:cNvPr id="41" name="Google Shape;121;p2">
            <a:extLst>
              <a:ext uri="{FF2B5EF4-FFF2-40B4-BE49-F238E27FC236}">
                <a16:creationId xmlns:a16="http://schemas.microsoft.com/office/drawing/2014/main" id="{0833A72F-C8AC-4B06-A829-90F2269AE66D}"/>
              </a:ext>
            </a:extLst>
          </p:cNvPr>
          <p:cNvSpPr txBox="1"/>
          <p:nvPr/>
        </p:nvSpPr>
        <p:spPr>
          <a:xfrm>
            <a:off x="185218" y="1097257"/>
            <a:ext cx="2400898" cy="707846"/>
          </a:xfrm>
          <a:prstGeom prst="rect">
            <a:avLst/>
          </a:prstGeom>
          <a:noFill/>
          <a:ln>
            <a:noFill/>
          </a:ln>
        </p:spPr>
        <p:txBody>
          <a:bodyPr spcFirstLastPara="1" wrap="square" lIns="91425" tIns="45700" rIns="91425" bIns="45700" anchor="t" anchorCtr="0">
            <a:spAutoFit/>
          </a:bodyPr>
          <a:lstStyle/>
          <a:p>
            <a:pPr lvl="0" algn="ctr"/>
            <a:r>
              <a:rPr lang="en-PH" sz="4000" b="1">
                <a:solidFill>
                  <a:srgbClr val="518EF8"/>
                </a:solidFill>
                <a:latin typeface="Tahoma" panose="020B0604030504040204" pitchFamily="34" charset="0"/>
                <a:ea typeface="Tahoma" panose="020B0604030504040204" pitchFamily="34" charset="0"/>
                <a:cs typeface="Tahoma" panose="020B0604030504040204" pitchFamily="34" charset="0"/>
                <a:sym typeface="Source Sans Pro"/>
              </a:rPr>
              <a:t>G</a:t>
            </a:r>
            <a:r>
              <a:rPr lang="en-PH" sz="4000" b="1">
                <a:solidFill>
                  <a:srgbClr val="FF0000"/>
                </a:solidFill>
                <a:latin typeface="Tahoma" panose="020B0604030504040204" pitchFamily="34" charset="0"/>
                <a:ea typeface="Tahoma" panose="020B0604030504040204" pitchFamily="34" charset="0"/>
                <a:cs typeface="Tahoma" panose="020B0604030504040204" pitchFamily="34" charset="0"/>
                <a:sym typeface="Source Sans Pro"/>
              </a:rPr>
              <a:t>O</a:t>
            </a:r>
            <a:r>
              <a:rPr lang="en-PH" sz="4000" b="1">
                <a:solidFill>
                  <a:srgbClr val="FBBB00"/>
                </a:solidFill>
                <a:latin typeface="Tahoma" panose="020B0604030504040204" pitchFamily="34" charset="0"/>
                <a:ea typeface="Tahoma" panose="020B0604030504040204" pitchFamily="34" charset="0"/>
                <a:cs typeface="Tahoma" panose="020B0604030504040204" pitchFamily="34" charset="0"/>
                <a:sym typeface="Source Sans Pro"/>
              </a:rPr>
              <a:t>O</a:t>
            </a:r>
            <a:r>
              <a:rPr lang="en-PH" sz="4000" b="1">
                <a:solidFill>
                  <a:srgbClr val="518EF8"/>
                </a:solidFill>
                <a:latin typeface="Tahoma" panose="020B0604030504040204" pitchFamily="34" charset="0"/>
                <a:ea typeface="Tahoma" panose="020B0604030504040204" pitchFamily="34" charset="0"/>
                <a:cs typeface="Tahoma" panose="020B0604030504040204" pitchFamily="34" charset="0"/>
                <a:sym typeface="Source Sans Pro"/>
              </a:rPr>
              <a:t>G</a:t>
            </a:r>
            <a:r>
              <a:rPr lang="en-PH" sz="4000" b="1">
                <a:solidFill>
                  <a:srgbClr val="28B446"/>
                </a:solidFill>
                <a:latin typeface="Tahoma" panose="020B0604030504040204" pitchFamily="34" charset="0"/>
                <a:ea typeface="Tahoma" panose="020B0604030504040204" pitchFamily="34" charset="0"/>
                <a:cs typeface="Tahoma" panose="020B0604030504040204" pitchFamily="34" charset="0"/>
                <a:sym typeface="Source Sans Pro"/>
              </a:rPr>
              <a:t>L</a:t>
            </a:r>
            <a:r>
              <a:rPr lang="en-PH" sz="4000" b="1">
                <a:solidFill>
                  <a:srgbClr val="FF0000"/>
                </a:solidFill>
                <a:latin typeface="Tahoma" panose="020B0604030504040204" pitchFamily="34" charset="0"/>
                <a:ea typeface="Tahoma" panose="020B0604030504040204" pitchFamily="34" charset="0"/>
                <a:cs typeface="Tahoma" panose="020B0604030504040204" pitchFamily="34" charset="0"/>
                <a:sym typeface="Source Sans Pro"/>
              </a:rPr>
              <a:t>E</a:t>
            </a:r>
            <a:r>
              <a:rPr lang="en-PH" sz="4000" b="1">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 </a:t>
            </a:r>
            <a:endParaRPr sz="3600" b="1">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grpSp>
        <p:nvGrpSpPr>
          <p:cNvPr id="42" name="Google Shape;126;p2">
            <a:extLst>
              <a:ext uri="{FF2B5EF4-FFF2-40B4-BE49-F238E27FC236}">
                <a16:creationId xmlns:a16="http://schemas.microsoft.com/office/drawing/2014/main" id="{4D03CA9E-4D91-4147-B3D8-63472210E543}"/>
              </a:ext>
            </a:extLst>
          </p:cNvPr>
          <p:cNvGrpSpPr/>
          <p:nvPr/>
        </p:nvGrpSpPr>
        <p:grpSpPr>
          <a:xfrm>
            <a:off x="2566341" y="1185334"/>
            <a:ext cx="6838926" cy="570895"/>
            <a:chOff x="2676537" y="3104179"/>
            <a:chExt cx="6838926" cy="631078"/>
          </a:xfrm>
        </p:grpSpPr>
        <p:sp>
          <p:nvSpPr>
            <p:cNvPr id="43" name="Google Shape;127;p2">
              <a:extLst>
                <a:ext uri="{FF2B5EF4-FFF2-40B4-BE49-F238E27FC236}">
                  <a16:creationId xmlns:a16="http://schemas.microsoft.com/office/drawing/2014/main" id="{3E4ED79A-E38E-4C7B-9E75-F84B622CE500}"/>
                </a:ext>
              </a:extLst>
            </p:cNvPr>
            <p:cNvSpPr/>
            <p:nvPr/>
          </p:nvSpPr>
          <p:spPr>
            <a:xfrm>
              <a:off x="2676537" y="3104179"/>
              <a:ext cx="6838926" cy="631078"/>
            </a:xfrm>
            <a:prstGeom prst="roundRect">
              <a:avLst>
                <a:gd name="adj" fmla="val 27425"/>
              </a:avLst>
            </a:prstGeom>
            <a:solidFill>
              <a:schemeClr val="lt1"/>
            </a:solidFill>
            <a:ln w="19050" cap="flat" cmpd="sng">
              <a:solidFill>
                <a:srgbClr val="7F7F7F"/>
              </a:solidFill>
              <a:prstDash val="solid"/>
              <a:miter lim="800000"/>
              <a:headEnd type="none" w="sm" len="sm"/>
              <a:tailEnd type="none" w="sm" len="sm"/>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grpSp>
          <p:nvGrpSpPr>
            <p:cNvPr id="44" name="Google Shape;128;p2">
              <a:extLst>
                <a:ext uri="{FF2B5EF4-FFF2-40B4-BE49-F238E27FC236}">
                  <a16:creationId xmlns:a16="http://schemas.microsoft.com/office/drawing/2014/main" id="{80BA2794-C2D1-4908-9117-1EFFA8C4B368}"/>
                </a:ext>
              </a:extLst>
            </p:cNvPr>
            <p:cNvGrpSpPr/>
            <p:nvPr/>
          </p:nvGrpSpPr>
          <p:grpSpPr>
            <a:xfrm>
              <a:off x="2954541" y="3270301"/>
              <a:ext cx="343036" cy="316056"/>
              <a:chOff x="8929183" y="3270301"/>
              <a:chExt cx="343036" cy="316056"/>
            </a:xfrm>
          </p:grpSpPr>
          <p:sp>
            <p:nvSpPr>
              <p:cNvPr id="45" name="Google Shape;129;p2">
                <a:extLst>
                  <a:ext uri="{FF2B5EF4-FFF2-40B4-BE49-F238E27FC236}">
                    <a16:creationId xmlns:a16="http://schemas.microsoft.com/office/drawing/2014/main" id="{1908F8D9-FDAD-4F76-B8E2-B9E573A4EC24}"/>
                  </a:ext>
                </a:extLst>
              </p:cNvPr>
              <p:cNvSpPr/>
              <p:nvPr/>
            </p:nvSpPr>
            <p:spPr>
              <a:xfrm>
                <a:off x="8929183" y="3270301"/>
                <a:ext cx="253219" cy="219853"/>
              </a:xfrm>
              <a:prstGeom prst="ellipse">
                <a:avLst/>
              </a:prstGeom>
              <a:noFill/>
              <a:ln w="2857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cxnSp>
            <p:nvCxnSpPr>
              <p:cNvPr id="46" name="Google Shape;130;p2">
                <a:extLst>
                  <a:ext uri="{FF2B5EF4-FFF2-40B4-BE49-F238E27FC236}">
                    <a16:creationId xmlns:a16="http://schemas.microsoft.com/office/drawing/2014/main" id="{7FE01BC9-8BAD-47DD-8A92-91DB0AAADB1C}"/>
                  </a:ext>
                </a:extLst>
              </p:cNvPr>
              <p:cNvCxnSpPr>
                <a:stCxn id="45" idx="5"/>
              </p:cNvCxnSpPr>
              <p:nvPr/>
            </p:nvCxnSpPr>
            <p:spPr>
              <a:xfrm>
                <a:off x="9145319" y="3457957"/>
                <a:ext cx="126900" cy="128400"/>
              </a:xfrm>
              <a:prstGeom prst="straightConnector1">
                <a:avLst/>
              </a:prstGeom>
              <a:noFill/>
              <a:ln w="28575" cap="flat" cmpd="sng">
                <a:solidFill>
                  <a:srgbClr val="7F7F7F"/>
                </a:solidFill>
                <a:prstDash val="solid"/>
                <a:miter lim="800000"/>
                <a:headEnd type="none" w="sm" len="sm"/>
                <a:tailEnd type="none" w="sm" len="sm"/>
              </a:ln>
            </p:spPr>
          </p:cxnSp>
        </p:grpSp>
      </p:grpSp>
      <p:sp>
        <p:nvSpPr>
          <p:cNvPr id="47" name="Google Shape;131;p2">
            <a:extLst>
              <a:ext uri="{FF2B5EF4-FFF2-40B4-BE49-F238E27FC236}">
                <a16:creationId xmlns:a16="http://schemas.microsoft.com/office/drawing/2014/main" id="{B239BDAC-5548-4460-BD93-1ED8034F94B8}"/>
              </a:ext>
            </a:extLst>
          </p:cNvPr>
          <p:cNvSpPr txBox="1"/>
          <p:nvPr/>
        </p:nvSpPr>
        <p:spPr>
          <a:xfrm>
            <a:off x="3270342" y="1274018"/>
            <a:ext cx="537607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Tác hại do bão gây ra</a:t>
            </a:r>
            <a:endParaRPr lang="pt-BR"/>
          </a:p>
        </p:txBody>
      </p:sp>
      <p:sp>
        <p:nvSpPr>
          <p:cNvPr id="48" name="Google Shape;131;p2">
            <a:extLst>
              <a:ext uri="{FF2B5EF4-FFF2-40B4-BE49-F238E27FC236}">
                <a16:creationId xmlns:a16="http://schemas.microsoft.com/office/drawing/2014/main" id="{315EEE1B-E99E-4EAB-85CC-94B14163D0CC}"/>
              </a:ext>
            </a:extLst>
          </p:cNvPr>
          <p:cNvSpPr txBox="1"/>
          <p:nvPr/>
        </p:nvSpPr>
        <p:spPr>
          <a:xfrm>
            <a:off x="2666920" y="1941569"/>
            <a:ext cx="7214335"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3600" b="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NÊU TÁC HẠI DO BÃO GÂY RA</a:t>
            </a:r>
            <a:endParaRPr sz="2400" b="1">
              <a:solidFill>
                <a:srgbClr val="002060"/>
              </a:solidFill>
            </a:endParaRPr>
          </a:p>
        </p:txBody>
      </p:sp>
      <p:sp>
        <p:nvSpPr>
          <p:cNvPr id="6" name="Rectangle: Rounded Corners 5">
            <a:extLst>
              <a:ext uri="{FF2B5EF4-FFF2-40B4-BE49-F238E27FC236}">
                <a16:creationId xmlns:a16="http://schemas.microsoft.com/office/drawing/2014/main" id="{F73A3216-9650-4101-9F45-761E04852C4F}"/>
              </a:ext>
            </a:extLst>
          </p:cNvPr>
          <p:cNvSpPr/>
          <p:nvPr/>
        </p:nvSpPr>
        <p:spPr>
          <a:xfrm>
            <a:off x="710452" y="3270487"/>
            <a:ext cx="1723255" cy="19286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793DCF4C-A4B5-404A-B423-179BD08A0F17}"/>
              </a:ext>
            </a:extLst>
          </p:cNvPr>
          <p:cNvCxnSpPr>
            <a:cxnSpLocks/>
            <a:stCxn id="6" idx="3"/>
            <a:endCxn id="58" idx="1"/>
          </p:cNvCxnSpPr>
          <p:nvPr/>
        </p:nvCxnSpPr>
        <p:spPr>
          <a:xfrm flipV="1">
            <a:off x="2433707" y="3131935"/>
            <a:ext cx="1332612" cy="1102901"/>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9E4FD9B-2EA2-4A38-B2DC-81BD1C82C5D8}"/>
              </a:ext>
            </a:extLst>
          </p:cNvPr>
          <p:cNvCxnSpPr>
            <a:cxnSpLocks/>
            <a:stCxn id="6" idx="3"/>
            <a:endCxn id="65" idx="1"/>
          </p:cNvCxnSpPr>
          <p:nvPr/>
        </p:nvCxnSpPr>
        <p:spPr>
          <a:xfrm>
            <a:off x="2433707" y="4234836"/>
            <a:ext cx="1293317" cy="322334"/>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7C2EEE3F-DBE2-44F6-B9D8-F35D8D515771}"/>
              </a:ext>
            </a:extLst>
          </p:cNvPr>
          <p:cNvSpPr/>
          <p:nvPr/>
        </p:nvSpPr>
        <p:spPr>
          <a:xfrm>
            <a:off x="3766319" y="2642125"/>
            <a:ext cx="2867988" cy="9796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2829FECF-9440-46F6-A5DF-B5288B3C00A3}"/>
              </a:ext>
            </a:extLst>
          </p:cNvPr>
          <p:cNvSpPr/>
          <p:nvPr/>
        </p:nvSpPr>
        <p:spPr>
          <a:xfrm>
            <a:off x="3727024" y="4067360"/>
            <a:ext cx="2867988" cy="9796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Google Shape;131;p2">
            <a:extLst>
              <a:ext uri="{FF2B5EF4-FFF2-40B4-BE49-F238E27FC236}">
                <a16:creationId xmlns:a16="http://schemas.microsoft.com/office/drawing/2014/main" id="{B717C745-D952-4BE7-B072-8BEBBA973A0F}"/>
              </a:ext>
            </a:extLst>
          </p:cNvPr>
          <p:cNvSpPr txBox="1"/>
          <p:nvPr/>
        </p:nvSpPr>
        <p:spPr>
          <a:xfrm>
            <a:off x="1043358" y="3352799"/>
            <a:ext cx="994992" cy="18158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800" b="1" dirty="0">
                <a:solidFill>
                  <a:schemeClr val="tx1"/>
                </a:solidFill>
                <a:latin typeface="Tahoma" panose="020B0604030504040204" pitchFamily="34" charset="0"/>
                <a:ea typeface="Tahoma" panose="020B0604030504040204" pitchFamily="34" charset="0"/>
                <a:cs typeface="Tahoma" panose="020B0604030504040204" pitchFamily="34" charset="0"/>
                <a:sym typeface="Source Sans Pro"/>
              </a:rPr>
              <a:t>TÁC </a:t>
            </a:r>
          </a:p>
          <a:p>
            <a:pPr marL="0" marR="0" lvl="0" indent="0" algn="ctr" rtl="0">
              <a:spcBef>
                <a:spcPts val="0"/>
              </a:spcBef>
              <a:spcAft>
                <a:spcPts val="0"/>
              </a:spcAft>
              <a:buNone/>
            </a:pPr>
            <a:r>
              <a:rPr lang="en-PH" sz="2800" b="1" dirty="0">
                <a:solidFill>
                  <a:schemeClr val="tx1"/>
                </a:solidFill>
                <a:latin typeface="Tahoma" panose="020B0604030504040204" pitchFamily="34" charset="0"/>
                <a:ea typeface="Tahoma" panose="020B0604030504040204" pitchFamily="34" charset="0"/>
                <a:cs typeface="Tahoma" panose="020B0604030504040204" pitchFamily="34" charset="0"/>
                <a:sym typeface="Source Sans Pro"/>
              </a:rPr>
              <a:t>HẠI </a:t>
            </a:r>
          </a:p>
          <a:p>
            <a:pPr marL="0" marR="0" lvl="0" indent="0" algn="ctr" rtl="0">
              <a:spcBef>
                <a:spcPts val="0"/>
              </a:spcBef>
              <a:spcAft>
                <a:spcPts val="0"/>
              </a:spcAft>
              <a:buNone/>
            </a:pPr>
            <a:r>
              <a:rPr lang="en-PH" sz="2800" b="1" dirty="0">
                <a:solidFill>
                  <a:schemeClr val="tx1"/>
                </a:solidFill>
                <a:latin typeface="Tahoma" panose="020B0604030504040204" pitchFamily="34" charset="0"/>
                <a:ea typeface="Tahoma" panose="020B0604030504040204" pitchFamily="34" charset="0"/>
                <a:cs typeface="Tahoma" panose="020B0604030504040204" pitchFamily="34" charset="0"/>
                <a:sym typeface="Source Sans Pro"/>
              </a:rPr>
              <a:t>DO </a:t>
            </a:r>
          </a:p>
          <a:p>
            <a:pPr marL="0" marR="0" lvl="0" indent="0" algn="ctr" rtl="0">
              <a:spcBef>
                <a:spcPts val="0"/>
              </a:spcBef>
              <a:spcAft>
                <a:spcPts val="0"/>
              </a:spcAft>
              <a:buNone/>
            </a:pPr>
            <a:r>
              <a:rPr lang="en-PH" sz="2800" b="1" dirty="0">
                <a:solidFill>
                  <a:schemeClr val="tx1"/>
                </a:solidFill>
                <a:latin typeface="Tahoma" panose="020B0604030504040204" pitchFamily="34" charset="0"/>
                <a:ea typeface="Tahoma" panose="020B0604030504040204" pitchFamily="34" charset="0"/>
                <a:cs typeface="Tahoma" panose="020B0604030504040204" pitchFamily="34" charset="0"/>
                <a:sym typeface="Source Sans Pro"/>
              </a:rPr>
              <a:t>BÃO</a:t>
            </a:r>
            <a:endParaRPr sz="1800" b="1" dirty="0">
              <a:solidFill>
                <a:schemeClr val="tx1"/>
              </a:solidFill>
            </a:endParaRPr>
          </a:p>
        </p:txBody>
      </p:sp>
      <p:sp>
        <p:nvSpPr>
          <p:cNvPr id="83" name="Google Shape;131;p2">
            <a:extLst>
              <a:ext uri="{FF2B5EF4-FFF2-40B4-BE49-F238E27FC236}">
                <a16:creationId xmlns:a16="http://schemas.microsoft.com/office/drawing/2014/main" id="{675DC16F-924B-4485-90E8-C845A37C211B}"/>
              </a:ext>
            </a:extLst>
          </p:cNvPr>
          <p:cNvSpPr txBox="1"/>
          <p:nvPr/>
        </p:nvSpPr>
        <p:spPr>
          <a:xfrm>
            <a:off x="4136399" y="2711186"/>
            <a:ext cx="2048353"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800" b="1" dirty="0" err="1">
                <a:solidFill>
                  <a:schemeClr val="tx1"/>
                </a:solidFill>
                <a:latin typeface="Tahoma" panose="020B0604030504040204" pitchFamily="34" charset="0"/>
                <a:ea typeface="Tahoma" panose="020B0604030504040204" pitchFamily="34" charset="0"/>
                <a:cs typeface="Tahoma" panose="020B0604030504040204" pitchFamily="34" charset="0"/>
                <a:sym typeface="Source Sans Pro"/>
              </a:rPr>
              <a:t>Thiệt</a:t>
            </a:r>
            <a:r>
              <a:rPr lang="en-PH" sz="2800" b="1" dirty="0">
                <a:solidFill>
                  <a:schemeClr val="tx1"/>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b="1" dirty="0" err="1">
                <a:solidFill>
                  <a:schemeClr val="tx1"/>
                </a:solidFill>
                <a:latin typeface="Tahoma" panose="020B0604030504040204" pitchFamily="34" charset="0"/>
                <a:ea typeface="Tahoma" panose="020B0604030504040204" pitchFamily="34" charset="0"/>
                <a:cs typeface="Tahoma" panose="020B0604030504040204" pitchFamily="34" charset="0"/>
                <a:sym typeface="Source Sans Pro"/>
              </a:rPr>
              <a:t>hại</a:t>
            </a:r>
            <a:r>
              <a:rPr lang="en-PH" sz="2800" b="1" dirty="0">
                <a:solidFill>
                  <a:schemeClr val="tx1"/>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b="1" dirty="0" err="1">
                <a:solidFill>
                  <a:schemeClr val="tx1"/>
                </a:solidFill>
                <a:latin typeface="Tahoma" panose="020B0604030504040204" pitchFamily="34" charset="0"/>
                <a:ea typeface="Tahoma" panose="020B0604030504040204" pitchFamily="34" charset="0"/>
                <a:cs typeface="Tahoma" panose="020B0604030504040204" pitchFamily="34" charset="0"/>
                <a:sym typeface="Source Sans Pro"/>
              </a:rPr>
              <a:t>về</a:t>
            </a:r>
            <a:r>
              <a:rPr lang="en-PH" sz="2800" b="1" dirty="0">
                <a:solidFill>
                  <a:schemeClr val="tx1"/>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b="1" dirty="0" err="1">
                <a:solidFill>
                  <a:schemeClr val="tx1"/>
                </a:solidFill>
                <a:latin typeface="Tahoma" panose="020B0604030504040204" pitchFamily="34" charset="0"/>
                <a:ea typeface="Tahoma" panose="020B0604030504040204" pitchFamily="34" charset="0"/>
                <a:cs typeface="Tahoma" panose="020B0604030504040204" pitchFamily="34" charset="0"/>
                <a:sym typeface="Source Sans Pro"/>
              </a:rPr>
              <a:t>người</a:t>
            </a:r>
            <a:endParaRPr sz="1800" b="1" dirty="0">
              <a:solidFill>
                <a:schemeClr val="tx1"/>
              </a:solidFill>
            </a:endParaRPr>
          </a:p>
        </p:txBody>
      </p:sp>
      <p:sp>
        <p:nvSpPr>
          <p:cNvPr id="84" name="Google Shape;131;p2">
            <a:extLst>
              <a:ext uri="{FF2B5EF4-FFF2-40B4-BE49-F238E27FC236}">
                <a16:creationId xmlns:a16="http://schemas.microsoft.com/office/drawing/2014/main" id="{AAF2E233-5742-49DF-91E2-65368A756D41}"/>
              </a:ext>
            </a:extLst>
          </p:cNvPr>
          <p:cNvSpPr txBox="1"/>
          <p:nvPr/>
        </p:nvSpPr>
        <p:spPr>
          <a:xfrm>
            <a:off x="4173628" y="4107750"/>
            <a:ext cx="2048353"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800" b="1" dirty="0" err="1">
                <a:solidFill>
                  <a:schemeClr val="bg1"/>
                </a:solidFill>
                <a:latin typeface="Tahoma" panose="020B0604030504040204" pitchFamily="34" charset="0"/>
                <a:ea typeface="Tahoma" panose="020B0604030504040204" pitchFamily="34" charset="0"/>
                <a:cs typeface="Tahoma" panose="020B0604030504040204" pitchFamily="34" charset="0"/>
                <a:sym typeface="Source Sans Pro"/>
              </a:rPr>
              <a:t>Thiệt</a:t>
            </a:r>
            <a:r>
              <a:rPr lang="en-PH" sz="2800" b="1" dirty="0">
                <a:solidFill>
                  <a:schemeClr val="bg1"/>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b="1" dirty="0" err="1">
                <a:solidFill>
                  <a:schemeClr val="bg1"/>
                </a:solidFill>
                <a:latin typeface="Tahoma" panose="020B0604030504040204" pitchFamily="34" charset="0"/>
                <a:ea typeface="Tahoma" panose="020B0604030504040204" pitchFamily="34" charset="0"/>
                <a:cs typeface="Tahoma" panose="020B0604030504040204" pitchFamily="34" charset="0"/>
                <a:sym typeface="Source Sans Pro"/>
              </a:rPr>
              <a:t>hại</a:t>
            </a:r>
            <a:r>
              <a:rPr lang="en-PH" sz="2800" b="1" dirty="0">
                <a:solidFill>
                  <a:schemeClr val="bg1"/>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b="1" dirty="0" err="1">
                <a:solidFill>
                  <a:schemeClr val="bg1"/>
                </a:solidFill>
                <a:latin typeface="Tahoma" panose="020B0604030504040204" pitchFamily="34" charset="0"/>
                <a:ea typeface="Tahoma" panose="020B0604030504040204" pitchFamily="34" charset="0"/>
                <a:cs typeface="Tahoma" panose="020B0604030504040204" pitchFamily="34" charset="0"/>
                <a:sym typeface="Source Sans Pro"/>
              </a:rPr>
              <a:t>về</a:t>
            </a:r>
            <a:r>
              <a:rPr lang="en-PH" sz="2800" b="1" dirty="0">
                <a:solidFill>
                  <a:schemeClr val="bg1"/>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b="1" dirty="0" err="1">
                <a:solidFill>
                  <a:schemeClr val="tx1"/>
                </a:solidFill>
                <a:latin typeface="Tahoma" panose="020B0604030504040204" pitchFamily="34" charset="0"/>
                <a:ea typeface="Tahoma" panose="020B0604030504040204" pitchFamily="34" charset="0"/>
                <a:cs typeface="Tahoma" panose="020B0604030504040204" pitchFamily="34" charset="0"/>
                <a:sym typeface="Source Sans Pro"/>
              </a:rPr>
              <a:t>tài</a:t>
            </a:r>
            <a:r>
              <a:rPr lang="en-PH" sz="2800" b="1" dirty="0">
                <a:solidFill>
                  <a:schemeClr val="tx1"/>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b="1" dirty="0" err="1">
                <a:solidFill>
                  <a:schemeClr val="tx1"/>
                </a:solidFill>
                <a:latin typeface="Tahoma" panose="020B0604030504040204" pitchFamily="34" charset="0"/>
                <a:ea typeface="Tahoma" panose="020B0604030504040204" pitchFamily="34" charset="0"/>
                <a:cs typeface="Tahoma" panose="020B0604030504040204" pitchFamily="34" charset="0"/>
                <a:sym typeface="Source Sans Pro"/>
              </a:rPr>
              <a:t>sản</a:t>
            </a:r>
            <a:endParaRPr sz="1800" b="1" dirty="0">
              <a:solidFill>
                <a:schemeClr val="tx1"/>
              </a:solidFill>
            </a:endParaRPr>
          </a:p>
        </p:txBody>
      </p:sp>
      <p:cxnSp>
        <p:nvCxnSpPr>
          <p:cNvPr id="85" name="Straight Arrow Connector 84">
            <a:extLst>
              <a:ext uri="{FF2B5EF4-FFF2-40B4-BE49-F238E27FC236}">
                <a16:creationId xmlns:a16="http://schemas.microsoft.com/office/drawing/2014/main" id="{533F05D3-B1D7-4E1A-97BC-1CA005336C3F}"/>
              </a:ext>
            </a:extLst>
          </p:cNvPr>
          <p:cNvCxnSpPr>
            <a:cxnSpLocks/>
            <a:stCxn id="6" idx="3"/>
            <a:endCxn id="86" idx="1"/>
          </p:cNvCxnSpPr>
          <p:nvPr/>
        </p:nvCxnSpPr>
        <p:spPr>
          <a:xfrm>
            <a:off x="2433707" y="4234836"/>
            <a:ext cx="1327350" cy="1731100"/>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sp>
        <p:nvSpPr>
          <p:cNvPr id="86" name="Rectangle: Rounded Corners 85">
            <a:extLst>
              <a:ext uri="{FF2B5EF4-FFF2-40B4-BE49-F238E27FC236}">
                <a16:creationId xmlns:a16="http://schemas.microsoft.com/office/drawing/2014/main" id="{08CE431C-0617-4E17-BAA5-295533ABCE00}"/>
              </a:ext>
            </a:extLst>
          </p:cNvPr>
          <p:cNvSpPr/>
          <p:nvPr/>
        </p:nvSpPr>
        <p:spPr>
          <a:xfrm>
            <a:off x="3761057" y="5476126"/>
            <a:ext cx="2867988" cy="9796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Google Shape;131;p2">
            <a:extLst>
              <a:ext uri="{FF2B5EF4-FFF2-40B4-BE49-F238E27FC236}">
                <a16:creationId xmlns:a16="http://schemas.microsoft.com/office/drawing/2014/main" id="{F9C77C09-5F85-47EB-904F-497252154F2E}"/>
              </a:ext>
            </a:extLst>
          </p:cNvPr>
          <p:cNvSpPr txBox="1"/>
          <p:nvPr/>
        </p:nvSpPr>
        <p:spPr>
          <a:xfrm>
            <a:off x="3681461" y="5516178"/>
            <a:ext cx="3075302"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800" b="1" dirty="0">
                <a:solidFill>
                  <a:schemeClr val="tx1"/>
                </a:solidFill>
                <a:latin typeface="Tahoma" panose="020B0604030504040204" pitchFamily="34" charset="0"/>
                <a:ea typeface="Tahoma" panose="020B0604030504040204" pitchFamily="34" charset="0"/>
                <a:cs typeface="Tahoma" panose="020B0604030504040204" pitchFamily="34" charset="0"/>
                <a:sym typeface="Source Sans Pro"/>
              </a:rPr>
              <a:t>Ô </a:t>
            </a:r>
            <a:r>
              <a:rPr lang="en-PH" sz="2800" b="1" dirty="0" err="1">
                <a:solidFill>
                  <a:schemeClr val="tx1"/>
                </a:solidFill>
                <a:latin typeface="Tahoma" panose="020B0604030504040204" pitchFamily="34" charset="0"/>
                <a:ea typeface="Tahoma" panose="020B0604030504040204" pitchFamily="34" charset="0"/>
                <a:cs typeface="Tahoma" panose="020B0604030504040204" pitchFamily="34" charset="0"/>
                <a:sym typeface="Source Sans Pro"/>
              </a:rPr>
              <a:t>nhiễm</a:t>
            </a:r>
            <a:r>
              <a:rPr lang="en-PH" sz="2800" b="1" dirty="0">
                <a:solidFill>
                  <a:schemeClr val="tx1"/>
                </a:solidFill>
                <a:latin typeface="Tahoma" panose="020B0604030504040204" pitchFamily="34" charset="0"/>
                <a:ea typeface="Tahoma" panose="020B0604030504040204" pitchFamily="34" charset="0"/>
                <a:cs typeface="Tahoma" panose="020B0604030504040204" pitchFamily="34" charset="0"/>
                <a:sym typeface="Source Sans Pro"/>
              </a:rPr>
              <a:t> </a:t>
            </a:r>
          </a:p>
          <a:p>
            <a:pPr marL="0" marR="0" lvl="0" indent="0" algn="ctr" rtl="0">
              <a:spcBef>
                <a:spcPts val="0"/>
              </a:spcBef>
              <a:spcAft>
                <a:spcPts val="0"/>
              </a:spcAft>
              <a:buNone/>
            </a:pPr>
            <a:r>
              <a:rPr lang="en-PH" sz="2800" b="1" dirty="0" err="1">
                <a:solidFill>
                  <a:schemeClr val="tx1"/>
                </a:solidFill>
                <a:latin typeface="Tahoma" panose="020B0604030504040204" pitchFamily="34" charset="0"/>
                <a:ea typeface="Tahoma" panose="020B0604030504040204" pitchFamily="34" charset="0"/>
                <a:cs typeface="Tahoma" panose="020B0604030504040204" pitchFamily="34" charset="0"/>
                <a:sym typeface="Source Sans Pro"/>
              </a:rPr>
              <a:t>môi</a:t>
            </a:r>
            <a:r>
              <a:rPr lang="en-PH" sz="2800" b="1" dirty="0">
                <a:solidFill>
                  <a:schemeClr val="tx1"/>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b="1" dirty="0" err="1">
                <a:solidFill>
                  <a:schemeClr val="tx1"/>
                </a:solidFill>
                <a:latin typeface="Tahoma" panose="020B0604030504040204" pitchFamily="34" charset="0"/>
                <a:ea typeface="Tahoma" panose="020B0604030504040204" pitchFamily="34" charset="0"/>
                <a:cs typeface="Tahoma" panose="020B0604030504040204" pitchFamily="34" charset="0"/>
                <a:sym typeface="Source Sans Pro"/>
              </a:rPr>
              <a:t>trường</a:t>
            </a:r>
            <a:endParaRPr sz="1800" b="1" dirty="0">
              <a:solidFill>
                <a:schemeClr val="tx1"/>
              </a:solidFill>
            </a:endParaRPr>
          </a:p>
        </p:txBody>
      </p:sp>
      <p:pic>
        <p:nvPicPr>
          <p:cNvPr id="24" name="Picture 23">
            <a:extLst>
              <a:ext uri="{FF2B5EF4-FFF2-40B4-BE49-F238E27FC236}">
                <a16:creationId xmlns:a16="http://schemas.microsoft.com/office/drawing/2014/main" id="{D4683457-4652-454E-BC6E-7695F1752B21}"/>
              </a:ext>
            </a:extLst>
          </p:cNvPr>
          <p:cNvPicPr>
            <a:picLocks noChangeAspect="1"/>
          </p:cNvPicPr>
          <p:nvPr/>
        </p:nvPicPr>
        <p:blipFill>
          <a:blip r:embed="rId4"/>
          <a:stretch>
            <a:fillRect/>
          </a:stretch>
        </p:blipFill>
        <p:spPr>
          <a:xfrm>
            <a:off x="9134502" y="2561007"/>
            <a:ext cx="1896005" cy="1280160"/>
          </a:xfrm>
          <a:prstGeom prst="rect">
            <a:avLst/>
          </a:prstGeom>
        </p:spPr>
      </p:pic>
      <p:pic>
        <p:nvPicPr>
          <p:cNvPr id="26" name="Picture 25">
            <a:extLst>
              <a:ext uri="{FF2B5EF4-FFF2-40B4-BE49-F238E27FC236}">
                <a16:creationId xmlns:a16="http://schemas.microsoft.com/office/drawing/2014/main" id="{7ED54544-DC95-4AC9-A981-835BF18F9A5D}"/>
              </a:ext>
            </a:extLst>
          </p:cNvPr>
          <p:cNvPicPr>
            <a:picLocks noChangeAspect="1"/>
          </p:cNvPicPr>
          <p:nvPr/>
        </p:nvPicPr>
        <p:blipFill>
          <a:blip r:embed="rId5"/>
          <a:stretch>
            <a:fillRect/>
          </a:stretch>
        </p:blipFill>
        <p:spPr>
          <a:xfrm>
            <a:off x="6858569" y="2575458"/>
            <a:ext cx="1969477" cy="1280160"/>
          </a:xfrm>
          <a:prstGeom prst="rect">
            <a:avLst/>
          </a:prstGeom>
        </p:spPr>
      </p:pic>
      <p:pic>
        <p:nvPicPr>
          <p:cNvPr id="28" name="Picture 27">
            <a:extLst>
              <a:ext uri="{FF2B5EF4-FFF2-40B4-BE49-F238E27FC236}">
                <a16:creationId xmlns:a16="http://schemas.microsoft.com/office/drawing/2014/main" id="{D96E1424-995E-4B2D-9C28-77720F172C3E}"/>
              </a:ext>
            </a:extLst>
          </p:cNvPr>
          <p:cNvPicPr>
            <a:picLocks noChangeAspect="1"/>
          </p:cNvPicPr>
          <p:nvPr/>
        </p:nvPicPr>
        <p:blipFill>
          <a:blip r:embed="rId6"/>
          <a:stretch>
            <a:fillRect/>
          </a:stretch>
        </p:blipFill>
        <p:spPr>
          <a:xfrm>
            <a:off x="9158853" y="3888480"/>
            <a:ext cx="2024037" cy="1280160"/>
          </a:xfrm>
          <a:prstGeom prst="rect">
            <a:avLst/>
          </a:prstGeom>
        </p:spPr>
      </p:pic>
      <p:pic>
        <p:nvPicPr>
          <p:cNvPr id="30" name="Picture 29">
            <a:extLst>
              <a:ext uri="{FF2B5EF4-FFF2-40B4-BE49-F238E27FC236}">
                <a16:creationId xmlns:a16="http://schemas.microsoft.com/office/drawing/2014/main" id="{2E74A90E-2B93-432B-B912-08AD8EDE5DA6}"/>
              </a:ext>
            </a:extLst>
          </p:cNvPr>
          <p:cNvPicPr>
            <a:picLocks noChangeAspect="1"/>
          </p:cNvPicPr>
          <p:nvPr/>
        </p:nvPicPr>
        <p:blipFill>
          <a:blip r:embed="rId7"/>
          <a:stretch>
            <a:fillRect/>
          </a:stretch>
        </p:blipFill>
        <p:spPr>
          <a:xfrm>
            <a:off x="6899845" y="3907375"/>
            <a:ext cx="1706880" cy="1280160"/>
          </a:xfrm>
          <a:prstGeom prst="rect">
            <a:avLst/>
          </a:prstGeom>
        </p:spPr>
      </p:pic>
      <p:pic>
        <p:nvPicPr>
          <p:cNvPr id="32" name="Picture 31">
            <a:extLst>
              <a:ext uri="{FF2B5EF4-FFF2-40B4-BE49-F238E27FC236}">
                <a16:creationId xmlns:a16="http://schemas.microsoft.com/office/drawing/2014/main" id="{683B1E6E-6999-472E-8530-556BDF615A35}"/>
              </a:ext>
            </a:extLst>
          </p:cNvPr>
          <p:cNvPicPr>
            <a:picLocks noChangeAspect="1"/>
          </p:cNvPicPr>
          <p:nvPr/>
        </p:nvPicPr>
        <p:blipFill>
          <a:blip r:embed="rId8"/>
          <a:stretch>
            <a:fillRect/>
          </a:stretch>
        </p:blipFill>
        <p:spPr>
          <a:xfrm>
            <a:off x="6899845" y="5246968"/>
            <a:ext cx="2244663" cy="1280160"/>
          </a:xfrm>
          <a:prstGeom prst="rect">
            <a:avLst/>
          </a:prstGeom>
        </p:spPr>
      </p:pic>
      <p:pic>
        <p:nvPicPr>
          <p:cNvPr id="39" name="Picture 38">
            <a:extLst>
              <a:ext uri="{FF2B5EF4-FFF2-40B4-BE49-F238E27FC236}">
                <a16:creationId xmlns:a16="http://schemas.microsoft.com/office/drawing/2014/main" id="{6E977F1B-C202-4C4F-AB0F-572FE0E46FD9}"/>
              </a:ext>
            </a:extLst>
          </p:cNvPr>
          <p:cNvPicPr>
            <a:picLocks noChangeAspect="1"/>
          </p:cNvPicPr>
          <p:nvPr/>
        </p:nvPicPr>
        <p:blipFill>
          <a:blip r:embed="rId9"/>
          <a:stretch>
            <a:fillRect/>
          </a:stretch>
        </p:blipFill>
        <p:spPr>
          <a:xfrm>
            <a:off x="976767" y="1736360"/>
            <a:ext cx="1865380" cy="1865380"/>
          </a:xfrm>
          <a:prstGeom prst="rect">
            <a:avLst/>
          </a:prstGeom>
        </p:spPr>
      </p:pic>
    </p:spTree>
    <p:extLst>
      <p:ext uri="{BB962C8B-B14F-4D97-AF65-F5344CB8AC3E}">
        <p14:creationId xmlns:p14="http://schemas.microsoft.com/office/powerpoint/2010/main" val="301246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0.00365 -0.00787 L -0.00365 0.02593 " pathEditMode="relative" rAng="0" ptsTypes="AA">
                                      <p:cBhvr>
                                        <p:cTn id="6" dur="2000" fill="hold"/>
                                        <p:tgtEl>
                                          <p:spTgt spid="39"/>
                                        </p:tgtEl>
                                        <p:attrNameLst>
                                          <p:attrName>ppt_x</p:attrName>
                                          <p:attrName>ppt_y</p:attrName>
                                        </p:attrNameLst>
                                      </p:cBhvr>
                                      <p:rCtr x="0" y="169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100"/>
                                  </p:iterate>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circle(in)">
                                      <p:cBhvr>
                                        <p:cTn id="15" dur="2000"/>
                                        <p:tgtEl>
                                          <p:spTgt spid="8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wipe(left)">
                                      <p:cBhvr>
                                        <p:cTn id="27" dur="500"/>
                                        <p:tgtEl>
                                          <p:spTgt spid="83"/>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wipe(left)">
                                      <p:cBhvr>
                                        <p:cTn id="31" dur="500"/>
                                        <p:tgtEl>
                                          <p:spTgt spid="58"/>
                                        </p:tgtEl>
                                      </p:cBhvr>
                                    </p:animEffect>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500" fill="hold"/>
                                        <p:tgtEl>
                                          <p:spTgt spid="26"/>
                                        </p:tgtEl>
                                        <p:attrNameLst>
                                          <p:attrName>ppt_w</p:attrName>
                                        </p:attrNameLst>
                                      </p:cBhvr>
                                      <p:tavLst>
                                        <p:tav tm="0">
                                          <p:val>
                                            <p:fltVal val="0"/>
                                          </p:val>
                                        </p:tav>
                                        <p:tav tm="100000">
                                          <p:val>
                                            <p:strVal val="#ppt_w"/>
                                          </p:val>
                                        </p:tav>
                                      </p:tavLst>
                                    </p:anim>
                                    <p:anim calcmode="lin" valueType="num">
                                      <p:cBhvr>
                                        <p:cTn id="36" dur="500" fill="hold"/>
                                        <p:tgtEl>
                                          <p:spTgt spid="26"/>
                                        </p:tgtEl>
                                        <p:attrNameLst>
                                          <p:attrName>ppt_h</p:attrName>
                                        </p:attrNameLst>
                                      </p:cBhvr>
                                      <p:tavLst>
                                        <p:tav tm="0">
                                          <p:val>
                                            <p:fltVal val="0"/>
                                          </p:val>
                                        </p:tav>
                                        <p:tav tm="100000">
                                          <p:val>
                                            <p:strVal val="#ppt_h"/>
                                          </p:val>
                                        </p:tav>
                                      </p:tavLst>
                                    </p:anim>
                                    <p:animEffect transition="in" filter="fade">
                                      <p:cBhvr>
                                        <p:cTn id="37" dur="500"/>
                                        <p:tgtEl>
                                          <p:spTgt spid="26"/>
                                        </p:tgtEl>
                                      </p:cBhvr>
                                    </p:animEffect>
                                  </p:childTnLst>
                                </p:cTn>
                              </p:par>
                              <p:par>
                                <p:cTn id="38" presetID="53" presetClass="entr" presetSubtype="16"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84"/>
                                        </p:tgtEl>
                                        <p:attrNameLst>
                                          <p:attrName>style.visibility</p:attrName>
                                        </p:attrNameLst>
                                      </p:cBhvr>
                                      <p:to>
                                        <p:strVal val="visible"/>
                                      </p:to>
                                    </p:set>
                                    <p:animEffect transition="in" filter="wipe(left)">
                                      <p:cBhvr>
                                        <p:cTn id="51" dur="500"/>
                                        <p:tgtEl>
                                          <p:spTgt spid="84"/>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wipe(left)">
                                      <p:cBhvr>
                                        <p:cTn id="55" dur="500"/>
                                        <p:tgtEl>
                                          <p:spTgt spid="65"/>
                                        </p:tgtEl>
                                      </p:cBhvr>
                                    </p:animEffect>
                                  </p:childTnLst>
                                </p:cTn>
                              </p:par>
                            </p:childTnLst>
                          </p:cTn>
                        </p:par>
                        <p:par>
                          <p:cTn id="56" fill="hold">
                            <p:stCondLst>
                              <p:cond delay="1500"/>
                            </p:stCondLst>
                            <p:childTnLst>
                              <p:par>
                                <p:cTn id="57" presetID="53" presetClass="entr" presetSubtype="16" fill="hold" nodeType="after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p:cTn id="59" dur="500" fill="hold"/>
                                        <p:tgtEl>
                                          <p:spTgt spid="30"/>
                                        </p:tgtEl>
                                        <p:attrNameLst>
                                          <p:attrName>ppt_w</p:attrName>
                                        </p:attrNameLst>
                                      </p:cBhvr>
                                      <p:tavLst>
                                        <p:tav tm="0">
                                          <p:val>
                                            <p:fltVal val="0"/>
                                          </p:val>
                                        </p:tav>
                                        <p:tav tm="100000">
                                          <p:val>
                                            <p:strVal val="#ppt_w"/>
                                          </p:val>
                                        </p:tav>
                                      </p:tavLst>
                                    </p:anim>
                                    <p:anim calcmode="lin" valueType="num">
                                      <p:cBhvr>
                                        <p:cTn id="60" dur="500" fill="hold"/>
                                        <p:tgtEl>
                                          <p:spTgt spid="30"/>
                                        </p:tgtEl>
                                        <p:attrNameLst>
                                          <p:attrName>ppt_h</p:attrName>
                                        </p:attrNameLst>
                                      </p:cBhvr>
                                      <p:tavLst>
                                        <p:tav tm="0">
                                          <p:val>
                                            <p:fltVal val="0"/>
                                          </p:val>
                                        </p:tav>
                                        <p:tav tm="100000">
                                          <p:val>
                                            <p:strVal val="#ppt_h"/>
                                          </p:val>
                                        </p:tav>
                                      </p:tavLst>
                                    </p:anim>
                                    <p:animEffect transition="in" filter="fade">
                                      <p:cBhvr>
                                        <p:cTn id="61" dur="500"/>
                                        <p:tgtEl>
                                          <p:spTgt spid="30"/>
                                        </p:tgtEl>
                                      </p:cBhvr>
                                    </p:animEffect>
                                  </p:childTnLst>
                                </p:cTn>
                              </p:par>
                              <p:par>
                                <p:cTn id="62" presetID="53" presetClass="entr" presetSubtype="16" fill="hold" nodeType="with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p:cTn id="64" dur="500" fill="hold"/>
                                        <p:tgtEl>
                                          <p:spTgt spid="28"/>
                                        </p:tgtEl>
                                        <p:attrNameLst>
                                          <p:attrName>ppt_w</p:attrName>
                                        </p:attrNameLst>
                                      </p:cBhvr>
                                      <p:tavLst>
                                        <p:tav tm="0">
                                          <p:val>
                                            <p:fltVal val="0"/>
                                          </p:val>
                                        </p:tav>
                                        <p:tav tm="100000">
                                          <p:val>
                                            <p:strVal val="#ppt_w"/>
                                          </p:val>
                                        </p:tav>
                                      </p:tavLst>
                                    </p:anim>
                                    <p:anim calcmode="lin" valueType="num">
                                      <p:cBhvr>
                                        <p:cTn id="65" dur="500" fill="hold"/>
                                        <p:tgtEl>
                                          <p:spTgt spid="28"/>
                                        </p:tgtEl>
                                        <p:attrNameLst>
                                          <p:attrName>ppt_h</p:attrName>
                                        </p:attrNameLst>
                                      </p:cBhvr>
                                      <p:tavLst>
                                        <p:tav tm="0">
                                          <p:val>
                                            <p:fltVal val="0"/>
                                          </p:val>
                                        </p:tav>
                                        <p:tav tm="100000">
                                          <p:val>
                                            <p:strVal val="#ppt_h"/>
                                          </p:val>
                                        </p:tav>
                                      </p:tavLst>
                                    </p:anim>
                                    <p:animEffect transition="in" filter="fade">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85"/>
                                        </p:tgtEl>
                                        <p:attrNameLst>
                                          <p:attrName>style.visibility</p:attrName>
                                        </p:attrNameLst>
                                      </p:cBhvr>
                                      <p:to>
                                        <p:strVal val="visible"/>
                                      </p:to>
                                    </p:set>
                                    <p:animEffect transition="in" filter="wipe(left)">
                                      <p:cBhvr>
                                        <p:cTn id="71" dur="500"/>
                                        <p:tgtEl>
                                          <p:spTgt spid="85"/>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87"/>
                                        </p:tgtEl>
                                        <p:attrNameLst>
                                          <p:attrName>style.visibility</p:attrName>
                                        </p:attrNameLst>
                                      </p:cBhvr>
                                      <p:to>
                                        <p:strVal val="visible"/>
                                      </p:to>
                                    </p:set>
                                    <p:animEffect transition="in" filter="wipe(left)">
                                      <p:cBhvr>
                                        <p:cTn id="75" dur="500"/>
                                        <p:tgtEl>
                                          <p:spTgt spid="87"/>
                                        </p:tgtEl>
                                      </p:cBhvr>
                                    </p:animEffect>
                                  </p:childTnLst>
                                </p:cTn>
                              </p:par>
                            </p:childTnLst>
                          </p:cTn>
                        </p:par>
                        <p:par>
                          <p:cTn id="76" fill="hold">
                            <p:stCondLst>
                              <p:cond delay="1000"/>
                            </p:stCondLst>
                            <p:childTnLst>
                              <p:par>
                                <p:cTn id="77" presetID="22" presetClass="entr" presetSubtype="8" fill="hold" grpId="0" nodeType="afterEffect">
                                  <p:stCondLst>
                                    <p:cond delay="0"/>
                                  </p:stCondLst>
                                  <p:childTnLst>
                                    <p:set>
                                      <p:cBhvr>
                                        <p:cTn id="78" dur="1" fill="hold">
                                          <p:stCondLst>
                                            <p:cond delay="0"/>
                                          </p:stCondLst>
                                        </p:cTn>
                                        <p:tgtEl>
                                          <p:spTgt spid="86"/>
                                        </p:tgtEl>
                                        <p:attrNameLst>
                                          <p:attrName>style.visibility</p:attrName>
                                        </p:attrNameLst>
                                      </p:cBhvr>
                                      <p:to>
                                        <p:strVal val="visible"/>
                                      </p:to>
                                    </p:set>
                                    <p:animEffect transition="in" filter="wipe(left)">
                                      <p:cBhvr>
                                        <p:cTn id="79" dur="500"/>
                                        <p:tgtEl>
                                          <p:spTgt spid="86"/>
                                        </p:tgtEl>
                                      </p:cBhvr>
                                    </p:animEffect>
                                  </p:childTnLst>
                                </p:cTn>
                              </p:par>
                            </p:childTnLst>
                          </p:cTn>
                        </p:par>
                        <p:par>
                          <p:cTn id="80" fill="hold">
                            <p:stCondLst>
                              <p:cond delay="1500"/>
                            </p:stCondLst>
                            <p:childTnLst>
                              <p:par>
                                <p:cTn id="81" presetID="53" presetClass="entr" presetSubtype="16" fill="hold" nodeType="after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p:cTn id="83" dur="500" fill="hold"/>
                                        <p:tgtEl>
                                          <p:spTgt spid="32"/>
                                        </p:tgtEl>
                                        <p:attrNameLst>
                                          <p:attrName>ppt_w</p:attrName>
                                        </p:attrNameLst>
                                      </p:cBhvr>
                                      <p:tavLst>
                                        <p:tav tm="0">
                                          <p:val>
                                            <p:fltVal val="0"/>
                                          </p:val>
                                        </p:tav>
                                        <p:tav tm="100000">
                                          <p:val>
                                            <p:strVal val="#ppt_w"/>
                                          </p:val>
                                        </p:tav>
                                      </p:tavLst>
                                    </p:anim>
                                    <p:anim calcmode="lin" valueType="num">
                                      <p:cBhvr>
                                        <p:cTn id="84" dur="500" fill="hold"/>
                                        <p:tgtEl>
                                          <p:spTgt spid="32"/>
                                        </p:tgtEl>
                                        <p:attrNameLst>
                                          <p:attrName>ppt_h</p:attrName>
                                        </p:attrNameLst>
                                      </p:cBhvr>
                                      <p:tavLst>
                                        <p:tav tm="0">
                                          <p:val>
                                            <p:fltVal val="0"/>
                                          </p:val>
                                        </p:tav>
                                        <p:tav tm="100000">
                                          <p:val>
                                            <p:strVal val="#ppt_h"/>
                                          </p:val>
                                        </p:tav>
                                      </p:tavLst>
                                    </p:anim>
                                    <p:animEffect transition="in" filter="fade">
                                      <p:cBhvr>
                                        <p:cTn id="8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 grpId="0" animBg="1"/>
      <p:bldP spid="58" grpId="0" animBg="1"/>
      <p:bldP spid="65" grpId="0" animBg="1"/>
      <p:bldP spid="82" grpId="0"/>
      <p:bldP spid="83" grpId="0"/>
      <p:bldP spid="84" grpId="0"/>
      <p:bldP spid="86" grpId="0" animBg="1"/>
      <p:bldP spid="8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8B446"/>
        </a:solidFill>
        <a:effectLst/>
      </p:bgPr>
    </p:bg>
    <p:spTree>
      <p:nvGrpSpPr>
        <p:cNvPr id="1" name="Shape 181"/>
        <p:cNvGrpSpPr/>
        <p:nvPr/>
      </p:nvGrpSpPr>
      <p:grpSpPr>
        <a:xfrm>
          <a:off x="0" y="0"/>
          <a:ext cx="0" cy="0"/>
          <a:chOff x="0" y="0"/>
          <a:chExt cx="0" cy="0"/>
        </a:xfrm>
      </p:grpSpPr>
      <p:sp>
        <p:nvSpPr>
          <p:cNvPr id="182" name="Google Shape;182;p4"/>
          <p:cNvSpPr/>
          <p:nvPr/>
        </p:nvSpPr>
        <p:spPr>
          <a:xfrm>
            <a:off x="239151" y="193430"/>
            <a:ext cx="11732455" cy="6471139"/>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83" name="Google Shape;183;p4"/>
          <p:cNvSpPr/>
          <p:nvPr/>
        </p:nvSpPr>
        <p:spPr>
          <a:xfrm>
            <a:off x="281354" y="193431"/>
            <a:ext cx="1941341" cy="650632"/>
          </a:xfrm>
          <a:prstGeom prst="roundRect">
            <a:avLst>
              <a:gd name="adj" fmla="val 19033"/>
            </a:avLst>
          </a:prstGeom>
          <a:solidFill>
            <a:srgbClr val="AF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84" name="Google Shape;184;p4"/>
          <p:cNvSpPr/>
          <p:nvPr/>
        </p:nvSpPr>
        <p:spPr>
          <a:xfrm>
            <a:off x="2264898" y="193431"/>
            <a:ext cx="1941341" cy="650632"/>
          </a:xfrm>
          <a:prstGeom prst="roundRect">
            <a:avLst>
              <a:gd name="adj" fmla="val 19033"/>
            </a:avLst>
          </a:prstGeom>
          <a:solidFill>
            <a:srgbClr val="AF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85" name="Google Shape;185;p4"/>
          <p:cNvSpPr/>
          <p:nvPr/>
        </p:nvSpPr>
        <p:spPr>
          <a:xfrm>
            <a:off x="4248442" y="193431"/>
            <a:ext cx="1941341" cy="650632"/>
          </a:xfrm>
          <a:prstGeom prst="roundRect">
            <a:avLst>
              <a:gd name="adj" fmla="val 19033"/>
            </a:avLst>
          </a:prstGeom>
          <a:solidFill>
            <a:srgbClr val="AF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86" name="Google Shape;186;p4"/>
          <p:cNvSpPr/>
          <p:nvPr/>
        </p:nvSpPr>
        <p:spPr>
          <a:xfrm>
            <a:off x="6231986" y="193431"/>
            <a:ext cx="1941341" cy="650632"/>
          </a:xfrm>
          <a:prstGeom prst="roundRect">
            <a:avLst>
              <a:gd name="adj" fmla="val 19033"/>
            </a:avLst>
          </a:prstGeom>
          <a:solidFill>
            <a:srgbClr val="AE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87" name="Google Shape;187;p4"/>
          <p:cNvSpPr/>
          <p:nvPr/>
        </p:nvSpPr>
        <p:spPr>
          <a:xfrm>
            <a:off x="8215530" y="193431"/>
            <a:ext cx="1941341" cy="650632"/>
          </a:xfrm>
          <a:prstGeom prst="roundRect">
            <a:avLst>
              <a:gd name="adj" fmla="val 19033"/>
            </a:avLst>
          </a:prstGeom>
          <a:solidFill>
            <a:schemeClr val="tx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89" name="Google Shape;189;p4"/>
          <p:cNvSpPr/>
          <p:nvPr/>
        </p:nvSpPr>
        <p:spPr>
          <a:xfrm>
            <a:off x="239151" y="689317"/>
            <a:ext cx="11732455" cy="59752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90" name="Google Shape;190;p4"/>
          <p:cNvSpPr txBox="1"/>
          <p:nvPr/>
        </p:nvSpPr>
        <p:spPr>
          <a:xfrm>
            <a:off x="628357" y="253218"/>
            <a:ext cx="163654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rPr>
              <a:t>KHOA HỌC</a:t>
            </a:r>
            <a:endParaRPr sz="18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191" name="Google Shape;191;p4"/>
          <p:cNvSpPr txBox="1"/>
          <p:nvPr/>
        </p:nvSpPr>
        <p:spPr>
          <a:xfrm>
            <a:off x="2433707" y="253218"/>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Khởi động</a:t>
            </a:r>
            <a:endParaRPr/>
          </a:p>
        </p:txBody>
      </p:sp>
      <p:sp>
        <p:nvSpPr>
          <p:cNvPr id="192" name="Google Shape;192;p4"/>
          <p:cNvSpPr txBox="1"/>
          <p:nvPr/>
        </p:nvSpPr>
        <p:spPr>
          <a:xfrm>
            <a:off x="4471183" y="261931"/>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Bài mới</a:t>
            </a:r>
            <a:endParaRPr/>
          </a:p>
        </p:txBody>
      </p:sp>
      <p:sp>
        <p:nvSpPr>
          <p:cNvPr id="193" name="Google Shape;193;p4"/>
          <p:cNvSpPr txBox="1"/>
          <p:nvPr/>
        </p:nvSpPr>
        <p:spPr>
          <a:xfrm>
            <a:off x="6115617" y="253259"/>
            <a:ext cx="2174078" cy="400069"/>
          </a:xfrm>
          <a:prstGeom prst="rect">
            <a:avLst/>
          </a:prstGeom>
          <a:noFill/>
          <a:ln>
            <a:noFill/>
          </a:ln>
        </p:spPr>
        <p:txBody>
          <a:bodyPr spcFirstLastPara="1" wrap="square" lIns="91425" tIns="45700" rIns="91425" bIns="45700" anchor="t" anchorCtr="0">
            <a:spAutoFit/>
          </a:bodyPr>
          <a:lstStyle/>
          <a:p>
            <a:pPr lvl="0" algn="ct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Cấp độ của gió</a:t>
            </a:r>
            <a:endParaRPr lang="en-PH" sz="2000"/>
          </a:p>
        </p:txBody>
      </p:sp>
      <p:sp>
        <p:nvSpPr>
          <p:cNvPr id="194" name="Google Shape;194;p4"/>
          <p:cNvSpPr txBox="1"/>
          <p:nvPr/>
        </p:nvSpPr>
        <p:spPr>
          <a:xfrm>
            <a:off x="8044672" y="272475"/>
            <a:ext cx="2296639"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6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Phòng chống bão</a:t>
            </a:r>
            <a:endParaRPr sz="1200"/>
          </a:p>
        </p:txBody>
      </p:sp>
      <p:sp>
        <p:nvSpPr>
          <p:cNvPr id="195" name="Google Shape;195;p4"/>
          <p:cNvSpPr txBox="1"/>
          <p:nvPr/>
        </p:nvSpPr>
        <p:spPr>
          <a:xfrm>
            <a:off x="10367895" y="253218"/>
            <a:ext cx="151462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END</a:t>
            </a:r>
            <a:endParaRPr/>
          </a:p>
        </p:txBody>
      </p:sp>
      <p:sp>
        <p:nvSpPr>
          <p:cNvPr id="196" name="Google Shape;196;p4"/>
          <p:cNvSpPr/>
          <p:nvPr/>
        </p:nvSpPr>
        <p:spPr>
          <a:xfrm>
            <a:off x="239151" y="689317"/>
            <a:ext cx="11732455" cy="459897"/>
          </a:xfrm>
          <a:prstGeom prst="rect">
            <a:avLst/>
          </a:prstGeom>
          <a:solidFill>
            <a:schemeClr val="lt1"/>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97" name="Google Shape;197;p4"/>
          <p:cNvSpPr/>
          <p:nvPr/>
        </p:nvSpPr>
        <p:spPr>
          <a:xfrm>
            <a:off x="867512" y="822961"/>
            <a:ext cx="351692" cy="225083"/>
          </a:xfrm>
          <a:prstGeom prst="righ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98" name="Google Shape;198;p4"/>
          <p:cNvSpPr/>
          <p:nvPr/>
        </p:nvSpPr>
        <p:spPr>
          <a:xfrm>
            <a:off x="398587" y="822961"/>
            <a:ext cx="351692" cy="225083"/>
          </a:xfrm>
          <a:prstGeom prst="lef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01" name="Google Shape;201;p4"/>
          <p:cNvSpPr/>
          <p:nvPr/>
        </p:nvSpPr>
        <p:spPr>
          <a:xfrm>
            <a:off x="1643581" y="738539"/>
            <a:ext cx="6637610" cy="393020"/>
          </a:xfrm>
          <a:prstGeom prst="roundRect">
            <a:avLst>
              <a:gd name="adj" fmla="val 16667"/>
            </a:avLst>
          </a:prstGeom>
          <a:solidFill>
            <a:schemeClr val="lt1"/>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02" name="Google Shape;202;p4"/>
          <p:cNvSpPr/>
          <p:nvPr/>
        </p:nvSpPr>
        <p:spPr>
          <a:xfrm>
            <a:off x="10770080" y="815560"/>
            <a:ext cx="248473" cy="267287"/>
          </a:xfrm>
          <a:prstGeom prst="ellipse">
            <a:avLst/>
          </a:prstGeom>
          <a:solidFill>
            <a:srgbClr val="F143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03" name="Google Shape;203;p4"/>
          <p:cNvSpPr/>
          <p:nvPr/>
        </p:nvSpPr>
        <p:spPr>
          <a:xfrm>
            <a:off x="11145188" y="815108"/>
            <a:ext cx="248473" cy="267287"/>
          </a:xfrm>
          <a:prstGeom prst="ellipse">
            <a:avLst/>
          </a:prstGeom>
          <a:solidFill>
            <a:srgbClr val="FBBB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04" name="Google Shape;204;p4"/>
          <p:cNvSpPr/>
          <p:nvPr/>
        </p:nvSpPr>
        <p:spPr>
          <a:xfrm>
            <a:off x="11508593" y="815107"/>
            <a:ext cx="248473" cy="267287"/>
          </a:xfrm>
          <a:prstGeom prst="ellipse">
            <a:avLst/>
          </a:prstGeom>
          <a:solidFill>
            <a:srgbClr val="28B4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05" name="Google Shape;205;p4"/>
          <p:cNvSpPr txBox="1"/>
          <p:nvPr/>
        </p:nvSpPr>
        <p:spPr>
          <a:xfrm>
            <a:off x="1678220" y="731449"/>
            <a:ext cx="406372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https://www.google.com/</a:t>
            </a:r>
            <a:endParaRPr sz="18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pic>
        <p:nvPicPr>
          <p:cNvPr id="208" name="Google Shape;208;p4"/>
          <p:cNvPicPr preferRelativeResize="0"/>
          <p:nvPr/>
        </p:nvPicPr>
        <p:blipFill rotWithShape="1">
          <a:blip r:embed="rId3">
            <a:alphaModFix/>
          </a:blip>
          <a:srcRect/>
          <a:stretch/>
        </p:blipFill>
        <p:spPr>
          <a:xfrm>
            <a:off x="1338251" y="836231"/>
            <a:ext cx="225037" cy="225037"/>
          </a:xfrm>
          <a:prstGeom prst="rect">
            <a:avLst/>
          </a:prstGeom>
          <a:noFill/>
          <a:ln>
            <a:noFill/>
          </a:ln>
        </p:spPr>
      </p:pic>
      <p:sp>
        <p:nvSpPr>
          <p:cNvPr id="41" name="Google Shape;121;p2">
            <a:extLst>
              <a:ext uri="{FF2B5EF4-FFF2-40B4-BE49-F238E27FC236}">
                <a16:creationId xmlns:a16="http://schemas.microsoft.com/office/drawing/2014/main" id="{0833A72F-C8AC-4B06-A829-90F2269AE66D}"/>
              </a:ext>
            </a:extLst>
          </p:cNvPr>
          <p:cNvSpPr txBox="1"/>
          <p:nvPr/>
        </p:nvSpPr>
        <p:spPr>
          <a:xfrm>
            <a:off x="185218" y="1097257"/>
            <a:ext cx="2400898" cy="707846"/>
          </a:xfrm>
          <a:prstGeom prst="rect">
            <a:avLst/>
          </a:prstGeom>
          <a:noFill/>
          <a:ln>
            <a:noFill/>
          </a:ln>
        </p:spPr>
        <p:txBody>
          <a:bodyPr spcFirstLastPara="1" wrap="square" lIns="91425" tIns="45700" rIns="91425" bIns="45700" anchor="t" anchorCtr="0">
            <a:spAutoFit/>
          </a:bodyPr>
          <a:lstStyle/>
          <a:p>
            <a:pPr lvl="0" algn="ctr"/>
            <a:r>
              <a:rPr lang="en-PH" sz="4000" b="1">
                <a:solidFill>
                  <a:srgbClr val="518EF8"/>
                </a:solidFill>
                <a:latin typeface="Tahoma" panose="020B0604030504040204" pitchFamily="34" charset="0"/>
                <a:ea typeface="Tahoma" panose="020B0604030504040204" pitchFamily="34" charset="0"/>
                <a:cs typeface="Tahoma" panose="020B0604030504040204" pitchFamily="34" charset="0"/>
                <a:sym typeface="Source Sans Pro"/>
              </a:rPr>
              <a:t>G</a:t>
            </a:r>
            <a:r>
              <a:rPr lang="en-PH" sz="4000" b="1">
                <a:solidFill>
                  <a:srgbClr val="FF0000"/>
                </a:solidFill>
                <a:latin typeface="Tahoma" panose="020B0604030504040204" pitchFamily="34" charset="0"/>
                <a:ea typeface="Tahoma" panose="020B0604030504040204" pitchFamily="34" charset="0"/>
                <a:cs typeface="Tahoma" panose="020B0604030504040204" pitchFamily="34" charset="0"/>
                <a:sym typeface="Source Sans Pro"/>
              </a:rPr>
              <a:t>O</a:t>
            </a:r>
            <a:r>
              <a:rPr lang="en-PH" sz="4000" b="1">
                <a:solidFill>
                  <a:srgbClr val="FBBB00"/>
                </a:solidFill>
                <a:latin typeface="Tahoma" panose="020B0604030504040204" pitchFamily="34" charset="0"/>
                <a:ea typeface="Tahoma" panose="020B0604030504040204" pitchFamily="34" charset="0"/>
                <a:cs typeface="Tahoma" panose="020B0604030504040204" pitchFamily="34" charset="0"/>
                <a:sym typeface="Source Sans Pro"/>
              </a:rPr>
              <a:t>O</a:t>
            </a:r>
            <a:r>
              <a:rPr lang="en-PH" sz="4000" b="1">
                <a:solidFill>
                  <a:srgbClr val="518EF8"/>
                </a:solidFill>
                <a:latin typeface="Tahoma" panose="020B0604030504040204" pitchFamily="34" charset="0"/>
                <a:ea typeface="Tahoma" panose="020B0604030504040204" pitchFamily="34" charset="0"/>
                <a:cs typeface="Tahoma" panose="020B0604030504040204" pitchFamily="34" charset="0"/>
                <a:sym typeface="Source Sans Pro"/>
              </a:rPr>
              <a:t>G</a:t>
            </a:r>
            <a:r>
              <a:rPr lang="en-PH" sz="4000" b="1">
                <a:solidFill>
                  <a:srgbClr val="28B446"/>
                </a:solidFill>
                <a:latin typeface="Tahoma" panose="020B0604030504040204" pitchFamily="34" charset="0"/>
                <a:ea typeface="Tahoma" panose="020B0604030504040204" pitchFamily="34" charset="0"/>
                <a:cs typeface="Tahoma" panose="020B0604030504040204" pitchFamily="34" charset="0"/>
                <a:sym typeface="Source Sans Pro"/>
              </a:rPr>
              <a:t>L</a:t>
            </a:r>
            <a:r>
              <a:rPr lang="en-PH" sz="4000" b="1">
                <a:solidFill>
                  <a:srgbClr val="FF0000"/>
                </a:solidFill>
                <a:latin typeface="Tahoma" panose="020B0604030504040204" pitchFamily="34" charset="0"/>
                <a:ea typeface="Tahoma" panose="020B0604030504040204" pitchFamily="34" charset="0"/>
                <a:cs typeface="Tahoma" panose="020B0604030504040204" pitchFamily="34" charset="0"/>
                <a:sym typeface="Source Sans Pro"/>
              </a:rPr>
              <a:t>E</a:t>
            </a:r>
            <a:r>
              <a:rPr lang="en-PH" sz="4000" b="1">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 </a:t>
            </a:r>
            <a:endParaRPr sz="3600" b="1">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grpSp>
        <p:nvGrpSpPr>
          <p:cNvPr id="42" name="Google Shape;126;p2">
            <a:extLst>
              <a:ext uri="{FF2B5EF4-FFF2-40B4-BE49-F238E27FC236}">
                <a16:creationId xmlns:a16="http://schemas.microsoft.com/office/drawing/2014/main" id="{4D03CA9E-4D91-4147-B3D8-63472210E543}"/>
              </a:ext>
            </a:extLst>
          </p:cNvPr>
          <p:cNvGrpSpPr/>
          <p:nvPr/>
        </p:nvGrpSpPr>
        <p:grpSpPr>
          <a:xfrm>
            <a:off x="2605282" y="1261703"/>
            <a:ext cx="6838926" cy="2832260"/>
            <a:chOff x="2843580" y="455524"/>
            <a:chExt cx="6838926" cy="3130833"/>
          </a:xfrm>
        </p:grpSpPr>
        <p:sp>
          <p:nvSpPr>
            <p:cNvPr id="43" name="Google Shape;127;p2">
              <a:extLst>
                <a:ext uri="{FF2B5EF4-FFF2-40B4-BE49-F238E27FC236}">
                  <a16:creationId xmlns:a16="http://schemas.microsoft.com/office/drawing/2014/main" id="{3E4ED79A-E38E-4C7B-9E75-F84B622CE500}"/>
                </a:ext>
              </a:extLst>
            </p:cNvPr>
            <p:cNvSpPr/>
            <p:nvPr/>
          </p:nvSpPr>
          <p:spPr>
            <a:xfrm>
              <a:off x="2843580" y="455524"/>
              <a:ext cx="6838926" cy="631078"/>
            </a:xfrm>
            <a:prstGeom prst="roundRect">
              <a:avLst>
                <a:gd name="adj" fmla="val 27425"/>
              </a:avLst>
            </a:prstGeom>
            <a:solidFill>
              <a:schemeClr val="lt1"/>
            </a:solidFill>
            <a:ln w="19050" cap="flat" cmpd="sng">
              <a:solidFill>
                <a:srgbClr val="7F7F7F"/>
              </a:solidFill>
              <a:prstDash val="solid"/>
              <a:miter lim="800000"/>
              <a:headEnd type="none" w="sm" len="sm"/>
              <a:tailEnd type="none" w="sm" len="sm"/>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sym typeface="Calibri"/>
                </a:rPr>
                <a:t>2.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sym typeface="Calibri"/>
                </a:rPr>
                <a:t>Cách</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sym typeface="Calibri"/>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sym typeface="Calibri"/>
                </a:rPr>
                <a:t>phòng</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sym typeface="Calibri"/>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sym typeface="Calibri"/>
                </a:rPr>
                <a:t>chống</a:t>
              </a: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sym typeface="Calibri"/>
                </a:rPr>
                <a:t> </a:t>
              </a:r>
              <a:r>
                <a:rPr lang="en-US" sz="2800" b="1" dirty="0" err="1">
                  <a:solidFill>
                    <a:schemeClr val="tx1"/>
                  </a:solidFill>
                  <a:latin typeface="Tahoma" panose="020B0604030504040204" pitchFamily="34" charset="0"/>
                  <a:ea typeface="Tahoma" panose="020B0604030504040204" pitchFamily="34" charset="0"/>
                  <a:cs typeface="Tahoma" panose="020B0604030504040204" pitchFamily="34" charset="0"/>
                  <a:sym typeface="Calibri"/>
                </a:rPr>
                <a:t>bão</a:t>
              </a:r>
              <a:endParaRPr sz="2800" b="1" dirty="0">
                <a:solidFill>
                  <a:schemeClr val="tx1"/>
                </a:solidFill>
                <a:latin typeface="Tahoma" panose="020B0604030504040204" pitchFamily="34" charset="0"/>
                <a:ea typeface="Tahoma" panose="020B0604030504040204" pitchFamily="34" charset="0"/>
                <a:cs typeface="Tahoma" panose="020B0604030504040204" pitchFamily="34" charset="0"/>
                <a:sym typeface="Calibri"/>
              </a:endParaRPr>
            </a:p>
          </p:txBody>
        </p:sp>
        <p:grpSp>
          <p:nvGrpSpPr>
            <p:cNvPr id="44" name="Google Shape;128;p2">
              <a:extLst>
                <a:ext uri="{FF2B5EF4-FFF2-40B4-BE49-F238E27FC236}">
                  <a16:creationId xmlns:a16="http://schemas.microsoft.com/office/drawing/2014/main" id="{80BA2794-C2D1-4908-9117-1EFFA8C4B368}"/>
                </a:ext>
              </a:extLst>
            </p:cNvPr>
            <p:cNvGrpSpPr/>
            <p:nvPr/>
          </p:nvGrpSpPr>
          <p:grpSpPr>
            <a:xfrm>
              <a:off x="2954541" y="3270301"/>
              <a:ext cx="343036" cy="316056"/>
              <a:chOff x="8929183" y="3270301"/>
              <a:chExt cx="343036" cy="316056"/>
            </a:xfrm>
          </p:grpSpPr>
          <p:sp>
            <p:nvSpPr>
              <p:cNvPr id="45" name="Google Shape;129;p2">
                <a:extLst>
                  <a:ext uri="{FF2B5EF4-FFF2-40B4-BE49-F238E27FC236}">
                    <a16:creationId xmlns:a16="http://schemas.microsoft.com/office/drawing/2014/main" id="{1908F8D9-FDAD-4F76-B8E2-B9E573A4EC24}"/>
                  </a:ext>
                </a:extLst>
              </p:cNvPr>
              <p:cNvSpPr/>
              <p:nvPr/>
            </p:nvSpPr>
            <p:spPr>
              <a:xfrm>
                <a:off x="8929183" y="3270301"/>
                <a:ext cx="253219" cy="219853"/>
              </a:xfrm>
              <a:prstGeom prst="ellipse">
                <a:avLst/>
              </a:prstGeom>
              <a:noFill/>
              <a:ln w="2857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cxnSp>
            <p:nvCxnSpPr>
              <p:cNvPr id="46" name="Google Shape;130;p2">
                <a:extLst>
                  <a:ext uri="{FF2B5EF4-FFF2-40B4-BE49-F238E27FC236}">
                    <a16:creationId xmlns:a16="http://schemas.microsoft.com/office/drawing/2014/main" id="{7FE01BC9-8BAD-47DD-8A92-91DB0AAADB1C}"/>
                  </a:ext>
                </a:extLst>
              </p:cNvPr>
              <p:cNvCxnSpPr>
                <a:stCxn id="45" idx="5"/>
              </p:cNvCxnSpPr>
              <p:nvPr/>
            </p:nvCxnSpPr>
            <p:spPr>
              <a:xfrm>
                <a:off x="9145319" y="3457957"/>
                <a:ext cx="126900" cy="128400"/>
              </a:xfrm>
              <a:prstGeom prst="straightConnector1">
                <a:avLst/>
              </a:prstGeom>
              <a:noFill/>
              <a:ln w="28575" cap="flat" cmpd="sng">
                <a:solidFill>
                  <a:srgbClr val="7F7F7F"/>
                </a:solidFill>
                <a:prstDash val="solid"/>
                <a:miter lim="800000"/>
                <a:headEnd type="none" w="sm" len="sm"/>
                <a:tailEnd type="none" w="sm" len="sm"/>
              </a:ln>
            </p:spPr>
          </p:cxnSp>
        </p:grpSp>
      </p:grpSp>
      <p:sp>
        <p:nvSpPr>
          <p:cNvPr id="48" name="Google Shape;131;p2">
            <a:extLst>
              <a:ext uri="{FF2B5EF4-FFF2-40B4-BE49-F238E27FC236}">
                <a16:creationId xmlns:a16="http://schemas.microsoft.com/office/drawing/2014/main" id="{315EEE1B-E99E-4EAB-85CC-94B14163D0CC}"/>
              </a:ext>
            </a:extLst>
          </p:cNvPr>
          <p:cNvSpPr txBox="1"/>
          <p:nvPr/>
        </p:nvSpPr>
        <p:spPr>
          <a:xfrm>
            <a:off x="459543" y="2065071"/>
            <a:ext cx="11272913"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Nghe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dự</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báo</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thời</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tiết</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sẽ</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có</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bão</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đổ</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bộ</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đến</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địa</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phương</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nơi</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em</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đang</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sinh</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sống</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trong</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vòng</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48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giờ</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tới</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Ngay</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lúc</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đó</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em</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sẽ</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làm</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gì</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để</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phòng</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tránh</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và</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giảm</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thiểu</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những</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thiệt</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hại</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do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bão</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2800" dirty="0" err="1">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gây</a:t>
            </a:r>
            <a:r>
              <a:rPr lang="en-PH" sz="2800" dirty="0">
                <a:solidFill>
                  <a:srgbClr val="002060"/>
                </a:solidFill>
                <a:latin typeface="Tahoma" panose="020B0604030504040204" pitchFamily="34" charset="0"/>
                <a:ea typeface="Tahoma" panose="020B0604030504040204" pitchFamily="34" charset="0"/>
                <a:cs typeface="Tahoma" panose="020B0604030504040204" pitchFamily="34" charset="0"/>
                <a:sym typeface="Source Sans Pro"/>
              </a:rPr>
              <a:t> ra?</a:t>
            </a:r>
            <a:endParaRPr sz="1800" dirty="0">
              <a:solidFill>
                <a:srgbClr val="002060"/>
              </a:solidFill>
            </a:endParaRPr>
          </a:p>
        </p:txBody>
      </p:sp>
      <p:pic>
        <p:nvPicPr>
          <p:cNvPr id="39" name="Picture 38">
            <a:extLst>
              <a:ext uri="{FF2B5EF4-FFF2-40B4-BE49-F238E27FC236}">
                <a16:creationId xmlns:a16="http://schemas.microsoft.com/office/drawing/2014/main" id="{6E977F1B-C202-4C4F-AB0F-572FE0E46FD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 b="96333" l="0" r="96386">
                        <a14:foregroundMark x1="8434" y1="34333" x2="14458" y2="45000"/>
                        <a14:foregroundMark x1="10040" y1="28667" x2="18876" y2="30667"/>
                        <a14:foregroundMark x1="6426" y1="30667" x2="6024" y2="47000"/>
                        <a14:foregroundMark x1="19679" y1="23333" x2="24096" y2="33000"/>
                        <a14:foregroundMark x1="93173" y1="38333" x2="92369" y2="41667"/>
                        <a14:foregroundMark x1="93976" y1="39667" x2="96787" y2="42000"/>
                        <a14:foregroundMark x1="58233" y1="5667" x2="53012" y2="17667"/>
                        <a14:foregroundMark x1="34137" y1="5000" x2="59036" y2="6333"/>
                        <a14:foregroundMark x1="53815" y1="3000" x2="51004" y2="1333"/>
                        <a14:foregroundMark x1="46185" y1="3333" x2="35743" y2="12000"/>
                        <a14:foregroundMark x1="32129" y1="10333" x2="34940" y2="18333"/>
                        <a14:foregroundMark x1="3614" y1="38000" x2="0" y2="38000"/>
                        <a14:foregroundMark x1="51807" y1="90000" x2="51807" y2="92000"/>
                        <a14:foregroundMark x1="50602" y1="95667" x2="50201" y2="96333"/>
                      </a14:backgroundRemoval>
                    </a14:imgEffect>
                  </a14:imgLayer>
                </a14:imgProps>
              </a:ext>
            </a:extLst>
          </a:blip>
          <a:srcRect/>
          <a:stretch/>
        </p:blipFill>
        <p:spPr>
          <a:xfrm>
            <a:off x="1092560" y="1656598"/>
            <a:ext cx="839912" cy="1011942"/>
          </a:xfrm>
          <a:prstGeom prst="rect">
            <a:avLst/>
          </a:prstGeom>
        </p:spPr>
      </p:pic>
      <p:sp>
        <p:nvSpPr>
          <p:cNvPr id="60" name="Star: 5 Points 59">
            <a:extLst>
              <a:ext uri="{FF2B5EF4-FFF2-40B4-BE49-F238E27FC236}">
                <a16:creationId xmlns:a16="http://schemas.microsoft.com/office/drawing/2014/main" id="{16265541-7A06-42FD-9ED0-2AC99BCD8EDE}"/>
              </a:ext>
            </a:extLst>
          </p:cNvPr>
          <p:cNvSpPr/>
          <p:nvPr/>
        </p:nvSpPr>
        <p:spPr>
          <a:xfrm>
            <a:off x="1084018" y="3658984"/>
            <a:ext cx="355028" cy="3550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accent1">
                  <a:lumMod val="50000"/>
                </a:schemeClr>
              </a:solidFill>
            </a:endParaRPr>
          </a:p>
        </p:txBody>
      </p:sp>
      <p:sp>
        <p:nvSpPr>
          <p:cNvPr id="61" name="Star: 5 Points 60">
            <a:extLst>
              <a:ext uri="{FF2B5EF4-FFF2-40B4-BE49-F238E27FC236}">
                <a16:creationId xmlns:a16="http://schemas.microsoft.com/office/drawing/2014/main" id="{3050C0F9-4A05-48F8-85C2-0F0E35CBD93A}"/>
              </a:ext>
            </a:extLst>
          </p:cNvPr>
          <p:cNvSpPr/>
          <p:nvPr/>
        </p:nvSpPr>
        <p:spPr>
          <a:xfrm>
            <a:off x="1132052" y="4865770"/>
            <a:ext cx="355028" cy="3550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2" name="Star: 5 Points 61">
            <a:extLst>
              <a:ext uri="{FF2B5EF4-FFF2-40B4-BE49-F238E27FC236}">
                <a16:creationId xmlns:a16="http://schemas.microsoft.com/office/drawing/2014/main" id="{5BEF9B16-645D-4F9C-85B7-A6A14CE7BD15}"/>
              </a:ext>
            </a:extLst>
          </p:cNvPr>
          <p:cNvSpPr/>
          <p:nvPr/>
        </p:nvSpPr>
        <p:spPr>
          <a:xfrm>
            <a:off x="1160737" y="5486206"/>
            <a:ext cx="355028" cy="3550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E930CAD6-127E-4889-B3B1-0FDA5EB438CC}"/>
              </a:ext>
            </a:extLst>
          </p:cNvPr>
          <p:cNvSpPr txBox="1"/>
          <p:nvPr/>
        </p:nvSpPr>
        <p:spPr>
          <a:xfrm>
            <a:off x="1546436" y="4169532"/>
            <a:ext cx="7503802" cy="523220"/>
          </a:xfrm>
          <a:prstGeom prst="rect">
            <a:avLst/>
          </a:prstGeom>
          <a:noFill/>
        </p:spPr>
        <p:txBody>
          <a:bodyPr wrap="square" rtlCol="0">
            <a:spAutoFit/>
          </a:bodyPr>
          <a:lstStyle/>
          <a:p>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Theo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dõi</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bản</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tin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dự</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báo</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thời</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tiết</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64" name="TextBox 63">
            <a:extLst>
              <a:ext uri="{FF2B5EF4-FFF2-40B4-BE49-F238E27FC236}">
                <a16:creationId xmlns:a16="http://schemas.microsoft.com/office/drawing/2014/main" id="{C7FE8C4C-85CA-4136-82B5-4A77F612A799}"/>
              </a:ext>
            </a:extLst>
          </p:cNvPr>
          <p:cNvSpPr txBox="1"/>
          <p:nvPr/>
        </p:nvSpPr>
        <p:spPr>
          <a:xfrm>
            <a:off x="1546435" y="3516168"/>
            <a:ext cx="9472117" cy="523220"/>
          </a:xfrm>
          <a:prstGeom prst="rect">
            <a:avLst/>
          </a:prstGeom>
          <a:noFill/>
        </p:spPr>
        <p:txBody>
          <a:bodyPr wrap="square" rtlCol="0">
            <a:spAutoFit/>
          </a:bodyPr>
          <a:lstStyle/>
          <a:p>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Phải</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ở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trong</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nhà</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đóng</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các</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của</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tắt</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các</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thiết</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bị</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điện</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66" name="TextBox 65">
            <a:extLst>
              <a:ext uri="{FF2B5EF4-FFF2-40B4-BE49-F238E27FC236}">
                <a16:creationId xmlns:a16="http://schemas.microsoft.com/office/drawing/2014/main" id="{86AF9897-9C29-4AFF-B7A1-375936F233F9}"/>
              </a:ext>
            </a:extLst>
          </p:cNvPr>
          <p:cNvSpPr txBox="1"/>
          <p:nvPr/>
        </p:nvSpPr>
        <p:spPr>
          <a:xfrm>
            <a:off x="1543459" y="4731682"/>
            <a:ext cx="5887855" cy="523220"/>
          </a:xfrm>
          <a:prstGeom prst="rect">
            <a:avLst/>
          </a:prstGeom>
          <a:noFill/>
        </p:spPr>
        <p:txBody>
          <a:bodyPr wrap="square" rtlCol="0">
            <a:spAutoFit/>
          </a:bodyPr>
          <a:lstStyle/>
          <a:p>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Dự</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trữ</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thức</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ăn</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nước</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uống</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67" name="TextBox 66">
            <a:extLst>
              <a:ext uri="{FF2B5EF4-FFF2-40B4-BE49-F238E27FC236}">
                <a16:creationId xmlns:a16="http://schemas.microsoft.com/office/drawing/2014/main" id="{2632B7BC-D5E1-4708-A5AE-6E0BCA3E9BD2}"/>
              </a:ext>
            </a:extLst>
          </p:cNvPr>
          <p:cNvSpPr txBox="1"/>
          <p:nvPr/>
        </p:nvSpPr>
        <p:spPr>
          <a:xfrm>
            <a:off x="1579596" y="5398549"/>
            <a:ext cx="4816241" cy="523220"/>
          </a:xfrm>
          <a:prstGeom prst="rect">
            <a:avLst/>
          </a:prstGeom>
          <a:noFill/>
        </p:spPr>
        <p:txBody>
          <a:bodyPr wrap="square" rtlCol="0">
            <a:spAutoFit/>
          </a:bodyPr>
          <a:lstStyle/>
          <a:p>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Đi</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tránh</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bão</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khi</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cần</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thiết</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68" name="Star: 5 Points 67">
            <a:extLst>
              <a:ext uri="{FF2B5EF4-FFF2-40B4-BE49-F238E27FC236}">
                <a16:creationId xmlns:a16="http://schemas.microsoft.com/office/drawing/2014/main" id="{2637C075-0250-435B-A216-F4339E75EA7A}"/>
              </a:ext>
            </a:extLst>
          </p:cNvPr>
          <p:cNvSpPr/>
          <p:nvPr/>
        </p:nvSpPr>
        <p:spPr>
          <a:xfrm>
            <a:off x="1094706" y="4207335"/>
            <a:ext cx="355028" cy="3550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AF37FC9-AEE4-4808-A765-DC70AF9C0055}"/>
              </a:ext>
            </a:extLst>
          </p:cNvPr>
          <p:cNvSpPr txBox="1"/>
          <p:nvPr/>
        </p:nvSpPr>
        <p:spPr>
          <a:xfrm>
            <a:off x="4206239" y="5939982"/>
            <a:ext cx="4290658" cy="584775"/>
          </a:xfrm>
          <a:prstGeom prst="rect">
            <a:avLst/>
          </a:prstGeom>
          <a:noFill/>
        </p:spPr>
        <p:txBody>
          <a:bodyPr wrap="square" rtlCol="0">
            <a:spAutoFit/>
          </a:bodyPr>
          <a:lstStyle/>
          <a:p>
            <a:r>
              <a:rPr lang="en-US" sz="3200" b="1" dirty="0"/>
              <a:t>(SGK – 77)</a:t>
            </a:r>
          </a:p>
        </p:txBody>
      </p:sp>
    </p:spTree>
    <p:extLst>
      <p:ext uri="{BB962C8B-B14F-4D97-AF65-F5344CB8AC3E}">
        <p14:creationId xmlns:p14="http://schemas.microsoft.com/office/powerpoint/2010/main" val="192528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0.00365 -0.00787 L -0.00365 0.02592 " pathEditMode="relative" rAng="0" ptsTypes="AA">
                                      <p:cBhvr>
                                        <p:cTn id="6" dur="2000" fill="hold"/>
                                        <p:tgtEl>
                                          <p:spTgt spid="39"/>
                                        </p:tgtEl>
                                        <p:attrNameLst>
                                          <p:attrName>ppt_x</p:attrName>
                                          <p:attrName>ppt_y</p:attrName>
                                        </p:attrNameLst>
                                      </p:cBhvr>
                                      <p:rCtr x="0" y="1690"/>
                                    </p:animMotion>
                                  </p:childTnLst>
                                </p:cTn>
                              </p:par>
                              <p:par>
                                <p:cTn id="7" presetID="1" presetClass="entr" presetSubtype="0" fill="hold" grpId="0" nodeType="withEffect">
                                  <p:stCondLst>
                                    <p:cond delay="0"/>
                                  </p:stCondLst>
                                  <p:iterate type="lt">
                                    <p:tmAbs val="50"/>
                                  </p:iterate>
                                  <p:childTnLst>
                                    <p:set>
                                      <p:cBhvr>
                                        <p:cTn id="8" dur="1" fill="hold">
                                          <p:stCondLst>
                                            <p:cond delay="0"/>
                                          </p:stCondLst>
                                        </p:cTn>
                                        <p:tgtEl>
                                          <p:spTgt spid="48"/>
                                        </p:tgtEl>
                                        <p:attrNameLst>
                                          <p:attrName>style.visibility</p:attrName>
                                        </p:attrNameLst>
                                      </p:cBhvr>
                                      <p:to>
                                        <p:strVal val="visible"/>
                                      </p:to>
                                    </p:set>
                                  </p:childTnLst>
                                </p:cTn>
                              </p:par>
                            </p:childTnLst>
                          </p:cTn>
                        </p:par>
                        <p:par>
                          <p:cTn id="9" fill="hold">
                            <p:stCondLst>
                              <p:cond delay="7001"/>
                            </p:stCondLst>
                            <p:childTnLst>
                              <p:par>
                                <p:cTn id="10" presetID="53" presetClass="entr" presetSubtype="16" fill="hold" grpId="0" nodeType="afterEffect">
                                  <p:stCondLst>
                                    <p:cond delay="0"/>
                                  </p:stCondLst>
                                  <p:childTnLst>
                                    <p:set>
                                      <p:cBhvr>
                                        <p:cTn id="11" dur="1" fill="hold">
                                          <p:stCondLst>
                                            <p:cond delay="0"/>
                                          </p:stCondLst>
                                        </p:cTn>
                                        <p:tgtEl>
                                          <p:spTgt spid="60"/>
                                        </p:tgtEl>
                                        <p:attrNameLst>
                                          <p:attrName>style.visibility</p:attrName>
                                        </p:attrNameLst>
                                      </p:cBhvr>
                                      <p:to>
                                        <p:strVal val="visible"/>
                                      </p:to>
                                    </p:set>
                                    <p:anim calcmode="lin" valueType="num">
                                      <p:cBhvr>
                                        <p:cTn id="12" dur="500" fill="hold"/>
                                        <p:tgtEl>
                                          <p:spTgt spid="60"/>
                                        </p:tgtEl>
                                        <p:attrNameLst>
                                          <p:attrName>ppt_w</p:attrName>
                                        </p:attrNameLst>
                                      </p:cBhvr>
                                      <p:tavLst>
                                        <p:tav tm="0">
                                          <p:val>
                                            <p:fltVal val="0"/>
                                          </p:val>
                                        </p:tav>
                                        <p:tav tm="100000">
                                          <p:val>
                                            <p:strVal val="#ppt_w"/>
                                          </p:val>
                                        </p:tav>
                                      </p:tavLst>
                                    </p:anim>
                                    <p:anim calcmode="lin" valueType="num">
                                      <p:cBhvr>
                                        <p:cTn id="13" dur="500" fill="hold"/>
                                        <p:tgtEl>
                                          <p:spTgt spid="60"/>
                                        </p:tgtEl>
                                        <p:attrNameLst>
                                          <p:attrName>ppt_h</p:attrName>
                                        </p:attrNameLst>
                                      </p:cBhvr>
                                      <p:tavLst>
                                        <p:tav tm="0">
                                          <p:val>
                                            <p:fltVal val="0"/>
                                          </p:val>
                                        </p:tav>
                                        <p:tav tm="100000">
                                          <p:val>
                                            <p:strVal val="#ppt_h"/>
                                          </p:val>
                                        </p:tav>
                                      </p:tavLst>
                                    </p:anim>
                                    <p:animEffect transition="in" filter="fade">
                                      <p:cBhvr>
                                        <p:cTn id="14" dur="500"/>
                                        <p:tgtEl>
                                          <p:spTgt spid="6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left)">
                                      <p:cBhvr>
                                        <p:cTn id="19" dur="500"/>
                                        <p:tgtEl>
                                          <p:spTgt spid="64"/>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cBhvr>
                                        <p:cTn id="23" dur="500" fill="hold"/>
                                        <p:tgtEl>
                                          <p:spTgt spid="68"/>
                                        </p:tgtEl>
                                        <p:attrNameLst>
                                          <p:attrName>ppt_w</p:attrName>
                                        </p:attrNameLst>
                                      </p:cBhvr>
                                      <p:tavLst>
                                        <p:tav tm="0">
                                          <p:val>
                                            <p:fltVal val="0"/>
                                          </p:val>
                                        </p:tav>
                                        <p:tav tm="100000">
                                          <p:val>
                                            <p:strVal val="#ppt_w"/>
                                          </p:val>
                                        </p:tav>
                                      </p:tavLst>
                                    </p:anim>
                                    <p:anim calcmode="lin" valueType="num">
                                      <p:cBhvr>
                                        <p:cTn id="24" dur="500" fill="hold"/>
                                        <p:tgtEl>
                                          <p:spTgt spid="68"/>
                                        </p:tgtEl>
                                        <p:attrNameLst>
                                          <p:attrName>ppt_h</p:attrName>
                                        </p:attrNameLst>
                                      </p:cBhvr>
                                      <p:tavLst>
                                        <p:tav tm="0">
                                          <p:val>
                                            <p:fltVal val="0"/>
                                          </p:val>
                                        </p:tav>
                                        <p:tav tm="100000">
                                          <p:val>
                                            <p:strVal val="#ppt_h"/>
                                          </p:val>
                                        </p:tav>
                                      </p:tavLst>
                                    </p:anim>
                                    <p:animEffect transition="in" filter="fade">
                                      <p:cBhvr>
                                        <p:cTn id="25" dur="500"/>
                                        <p:tgtEl>
                                          <p:spTgt spid="6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wipe(left)">
                                      <p:cBhvr>
                                        <p:cTn id="29" dur="500"/>
                                        <p:tgtEl>
                                          <p:spTgt spid="63"/>
                                        </p:tgtEl>
                                      </p:cBhvr>
                                    </p:animEffect>
                                  </p:childTnLst>
                                </p:cTn>
                              </p:par>
                            </p:childTnLst>
                          </p:cTn>
                        </p:par>
                        <p:par>
                          <p:cTn id="30" fill="hold">
                            <p:stCondLst>
                              <p:cond delay="1500"/>
                            </p:stCondLst>
                            <p:childTnLst>
                              <p:par>
                                <p:cTn id="31" presetID="53" presetClass="entr" presetSubtype="16" fill="hold" grpId="0" nodeType="afterEffect">
                                  <p:stCondLst>
                                    <p:cond delay="0"/>
                                  </p:stCondLst>
                                  <p:childTnLst>
                                    <p:set>
                                      <p:cBhvr>
                                        <p:cTn id="32" dur="1" fill="hold">
                                          <p:stCondLst>
                                            <p:cond delay="0"/>
                                          </p:stCondLst>
                                        </p:cTn>
                                        <p:tgtEl>
                                          <p:spTgt spid="61"/>
                                        </p:tgtEl>
                                        <p:attrNameLst>
                                          <p:attrName>style.visibility</p:attrName>
                                        </p:attrNameLst>
                                      </p:cBhvr>
                                      <p:to>
                                        <p:strVal val="visible"/>
                                      </p:to>
                                    </p:set>
                                    <p:anim calcmode="lin" valueType="num">
                                      <p:cBhvr>
                                        <p:cTn id="33" dur="500" fill="hold"/>
                                        <p:tgtEl>
                                          <p:spTgt spid="61"/>
                                        </p:tgtEl>
                                        <p:attrNameLst>
                                          <p:attrName>ppt_w</p:attrName>
                                        </p:attrNameLst>
                                      </p:cBhvr>
                                      <p:tavLst>
                                        <p:tav tm="0">
                                          <p:val>
                                            <p:fltVal val="0"/>
                                          </p:val>
                                        </p:tav>
                                        <p:tav tm="100000">
                                          <p:val>
                                            <p:strVal val="#ppt_w"/>
                                          </p:val>
                                        </p:tav>
                                      </p:tavLst>
                                    </p:anim>
                                    <p:anim calcmode="lin" valueType="num">
                                      <p:cBhvr>
                                        <p:cTn id="34" dur="500" fill="hold"/>
                                        <p:tgtEl>
                                          <p:spTgt spid="61"/>
                                        </p:tgtEl>
                                        <p:attrNameLst>
                                          <p:attrName>ppt_h</p:attrName>
                                        </p:attrNameLst>
                                      </p:cBhvr>
                                      <p:tavLst>
                                        <p:tav tm="0">
                                          <p:val>
                                            <p:fltVal val="0"/>
                                          </p:val>
                                        </p:tav>
                                        <p:tav tm="100000">
                                          <p:val>
                                            <p:strVal val="#ppt_h"/>
                                          </p:val>
                                        </p:tav>
                                      </p:tavLst>
                                    </p:anim>
                                    <p:animEffect transition="in" filter="fade">
                                      <p:cBhvr>
                                        <p:cTn id="35" dur="500"/>
                                        <p:tgtEl>
                                          <p:spTgt spid="61"/>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wipe(left)">
                                      <p:cBhvr>
                                        <p:cTn id="39" dur="500"/>
                                        <p:tgtEl>
                                          <p:spTgt spid="66"/>
                                        </p:tgtEl>
                                      </p:cBhvr>
                                    </p:animEffect>
                                  </p:childTnLst>
                                </p:cTn>
                              </p:par>
                            </p:childTnLst>
                          </p:cTn>
                        </p:par>
                        <p:par>
                          <p:cTn id="40" fill="hold">
                            <p:stCondLst>
                              <p:cond delay="2500"/>
                            </p:stCondLst>
                            <p:childTnLst>
                              <p:par>
                                <p:cTn id="41" presetID="53" presetClass="entr" presetSubtype="16" fill="hold" grpId="0" nodeType="afterEffect">
                                  <p:stCondLst>
                                    <p:cond delay="0"/>
                                  </p:stCondLst>
                                  <p:childTnLst>
                                    <p:set>
                                      <p:cBhvr>
                                        <p:cTn id="42" dur="1" fill="hold">
                                          <p:stCondLst>
                                            <p:cond delay="0"/>
                                          </p:stCondLst>
                                        </p:cTn>
                                        <p:tgtEl>
                                          <p:spTgt spid="62"/>
                                        </p:tgtEl>
                                        <p:attrNameLst>
                                          <p:attrName>style.visibility</p:attrName>
                                        </p:attrNameLst>
                                      </p:cBhvr>
                                      <p:to>
                                        <p:strVal val="visible"/>
                                      </p:to>
                                    </p:set>
                                    <p:anim calcmode="lin" valueType="num">
                                      <p:cBhvr>
                                        <p:cTn id="43" dur="500" fill="hold"/>
                                        <p:tgtEl>
                                          <p:spTgt spid="62"/>
                                        </p:tgtEl>
                                        <p:attrNameLst>
                                          <p:attrName>ppt_w</p:attrName>
                                        </p:attrNameLst>
                                      </p:cBhvr>
                                      <p:tavLst>
                                        <p:tav tm="0">
                                          <p:val>
                                            <p:fltVal val="0"/>
                                          </p:val>
                                        </p:tav>
                                        <p:tav tm="100000">
                                          <p:val>
                                            <p:strVal val="#ppt_w"/>
                                          </p:val>
                                        </p:tav>
                                      </p:tavLst>
                                    </p:anim>
                                    <p:anim calcmode="lin" valueType="num">
                                      <p:cBhvr>
                                        <p:cTn id="44" dur="500" fill="hold"/>
                                        <p:tgtEl>
                                          <p:spTgt spid="62"/>
                                        </p:tgtEl>
                                        <p:attrNameLst>
                                          <p:attrName>ppt_h</p:attrName>
                                        </p:attrNameLst>
                                      </p:cBhvr>
                                      <p:tavLst>
                                        <p:tav tm="0">
                                          <p:val>
                                            <p:fltVal val="0"/>
                                          </p:val>
                                        </p:tav>
                                        <p:tav tm="100000">
                                          <p:val>
                                            <p:strVal val="#ppt_h"/>
                                          </p:val>
                                        </p:tav>
                                      </p:tavLst>
                                    </p:anim>
                                    <p:animEffect transition="in" filter="fade">
                                      <p:cBhvr>
                                        <p:cTn id="45" dur="500"/>
                                        <p:tgtEl>
                                          <p:spTgt spid="62"/>
                                        </p:tgtEl>
                                      </p:cBhvr>
                                    </p:animEffect>
                                  </p:childTnLst>
                                </p:cTn>
                              </p:par>
                            </p:childTnLst>
                          </p:cTn>
                        </p:par>
                        <p:par>
                          <p:cTn id="46" fill="hold">
                            <p:stCondLst>
                              <p:cond delay="3000"/>
                            </p:stCondLst>
                            <p:childTnLst>
                              <p:par>
                                <p:cTn id="47" presetID="22" presetClass="entr" presetSubtype="8" fill="hold" grpId="0" nodeType="after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wipe(left)">
                                      <p:cBhvr>
                                        <p:cTn id="4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0" grpId="0" animBg="1"/>
      <p:bldP spid="61" grpId="0" animBg="1"/>
      <p:bldP spid="62" grpId="0" animBg="1"/>
      <p:bldP spid="63" grpId="0"/>
      <p:bldP spid="64" grpId="0"/>
      <p:bldP spid="66" grpId="0"/>
      <p:bldP spid="67" grpId="0"/>
      <p:bldP spid="6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8B446"/>
        </a:solidFill>
        <a:effectLst/>
      </p:bgPr>
    </p:bg>
    <p:spTree>
      <p:nvGrpSpPr>
        <p:cNvPr id="1" name="Shape 181"/>
        <p:cNvGrpSpPr/>
        <p:nvPr/>
      </p:nvGrpSpPr>
      <p:grpSpPr>
        <a:xfrm>
          <a:off x="0" y="0"/>
          <a:ext cx="0" cy="0"/>
          <a:chOff x="0" y="0"/>
          <a:chExt cx="0" cy="0"/>
        </a:xfrm>
      </p:grpSpPr>
      <p:sp>
        <p:nvSpPr>
          <p:cNvPr id="183" name="Google Shape;183;p4"/>
          <p:cNvSpPr/>
          <p:nvPr/>
        </p:nvSpPr>
        <p:spPr>
          <a:xfrm>
            <a:off x="281354" y="193431"/>
            <a:ext cx="1941341" cy="650632"/>
          </a:xfrm>
          <a:prstGeom prst="roundRect">
            <a:avLst>
              <a:gd name="adj" fmla="val 19033"/>
            </a:avLst>
          </a:prstGeom>
          <a:solidFill>
            <a:srgbClr val="AF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84" name="Google Shape;184;p4"/>
          <p:cNvSpPr/>
          <p:nvPr/>
        </p:nvSpPr>
        <p:spPr>
          <a:xfrm>
            <a:off x="2264898" y="193431"/>
            <a:ext cx="1941341" cy="650632"/>
          </a:xfrm>
          <a:prstGeom prst="roundRect">
            <a:avLst>
              <a:gd name="adj" fmla="val 19033"/>
            </a:avLst>
          </a:prstGeom>
          <a:solidFill>
            <a:srgbClr val="AF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85" name="Google Shape;185;p4"/>
          <p:cNvSpPr/>
          <p:nvPr/>
        </p:nvSpPr>
        <p:spPr>
          <a:xfrm>
            <a:off x="4248442" y="193431"/>
            <a:ext cx="1941341" cy="650632"/>
          </a:xfrm>
          <a:prstGeom prst="roundRect">
            <a:avLst>
              <a:gd name="adj" fmla="val 19033"/>
            </a:avLst>
          </a:prstGeom>
          <a:solidFill>
            <a:srgbClr val="AF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86" name="Google Shape;186;p4"/>
          <p:cNvSpPr/>
          <p:nvPr/>
        </p:nvSpPr>
        <p:spPr>
          <a:xfrm>
            <a:off x="6231986" y="193431"/>
            <a:ext cx="1941341" cy="650632"/>
          </a:xfrm>
          <a:prstGeom prst="roundRect">
            <a:avLst>
              <a:gd name="adj" fmla="val 19033"/>
            </a:avLst>
          </a:prstGeom>
          <a:solidFill>
            <a:srgbClr val="AE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89" name="Google Shape;189;p4"/>
          <p:cNvSpPr/>
          <p:nvPr/>
        </p:nvSpPr>
        <p:spPr>
          <a:xfrm>
            <a:off x="239151" y="689317"/>
            <a:ext cx="11732455" cy="59752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90" name="Google Shape;190;p4"/>
          <p:cNvSpPr txBox="1"/>
          <p:nvPr/>
        </p:nvSpPr>
        <p:spPr>
          <a:xfrm>
            <a:off x="628357" y="253218"/>
            <a:ext cx="163654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rPr>
              <a:t>KHOA HỌC</a:t>
            </a:r>
            <a:endParaRPr sz="18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191" name="Google Shape;191;p4"/>
          <p:cNvSpPr txBox="1"/>
          <p:nvPr/>
        </p:nvSpPr>
        <p:spPr>
          <a:xfrm>
            <a:off x="2433707" y="253218"/>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Khởi động</a:t>
            </a:r>
            <a:endParaRPr/>
          </a:p>
        </p:txBody>
      </p:sp>
      <p:sp>
        <p:nvSpPr>
          <p:cNvPr id="192" name="Google Shape;192;p4"/>
          <p:cNvSpPr txBox="1"/>
          <p:nvPr/>
        </p:nvSpPr>
        <p:spPr>
          <a:xfrm>
            <a:off x="4471183" y="261931"/>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Bài mới</a:t>
            </a:r>
            <a:endParaRPr/>
          </a:p>
        </p:txBody>
      </p:sp>
      <p:sp>
        <p:nvSpPr>
          <p:cNvPr id="193" name="Google Shape;193;p4"/>
          <p:cNvSpPr txBox="1"/>
          <p:nvPr/>
        </p:nvSpPr>
        <p:spPr>
          <a:xfrm>
            <a:off x="6115617" y="253218"/>
            <a:ext cx="2174078" cy="400069"/>
          </a:xfrm>
          <a:prstGeom prst="rect">
            <a:avLst/>
          </a:prstGeom>
          <a:noFill/>
          <a:ln>
            <a:noFill/>
          </a:ln>
        </p:spPr>
        <p:txBody>
          <a:bodyPr spcFirstLastPara="1" wrap="square" lIns="91425" tIns="45700" rIns="91425" bIns="45700" anchor="t" anchorCtr="0">
            <a:spAutoFit/>
          </a:bodyPr>
          <a:lstStyle/>
          <a:p>
            <a:pPr lvl="0" algn="ct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Cấp độ của gió</a:t>
            </a:r>
            <a:endParaRPr lang="en-PH" sz="2000"/>
          </a:p>
        </p:txBody>
      </p:sp>
      <p:sp>
        <p:nvSpPr>
          <p:cNvPr id="194" name="Google Shape;194;p4"/>
          <p:cNvSpPr txBox="1"/>
          <p:nvPr/>
        </p:nvSpPr>
        <p:spPr>
          <a:xfrm>
            <a:off x="8044672" y="272475"/>
            <a:ext cx="2296639"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6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Phòng chống bão</a:t>
            </a:r>
            <a:endParaRPr sz="1200"/>
          </a:p>
        </p:txBody>
      </p:sp>
      <p:sp>
        <p:nvSpPr>
          <p:cNvPr id="195" name="Google Shape;195;p4"/>
          <p:cNvSpPr txBox="1"/>
          <p:nvPr/>
        </p:nvSpPr>
        <p:spPr>
          <a:xfrm>
            <a:off x="10367895" y="253218"/>
            <a:ext cx="151462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END</a:t>
            </a:r>
            <a:endParaRPr/>
          </a:p>
        </p:txBody>
      </p:sp>
      <p:sp>
        <p:nvSpPr>
          <p:cNvPr id="196" name="Google Shape;196;p4"/>
          <p:cNvSpPr/>
          <p:nvPr/>
        </p:nvSpPr>
        <p:spPr>
          <a:xfrm>
            <a:off x="239151" y="689317"/>
            <a:ext cx="11732455" cy="459897"/>
          </a:xfrm>
          <a:prstGeom prst="rect">
            <a:avLst/>
          </a:prstGeom>
          <a:solidFill>
            <a:schemeClr val="lt1"/>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97" name="Google Shape;197;p4"/>
          <p:cNvSpPr/>
          <p:nvPr/>
        </p:nvSpPr>
        <p:spPr>
          <a:xfrm>
            <a:off x="867512" y="822961"/>
            <a:ext cx="351692" cy="225083"/>
          </a:xfrm>
          <a:prstGeom prst="righ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98" name="Google Shape;198;p4"/>
          <p:cNvSpPr/>
          <p:nvPr/>
        </p:nvSpPr>
        <p:spPr>
          <a:xfrm>
            <a:off x="398587" y="822961"/>
            <a:ext cx="351692" cy="225083"/>
          </a:xfrm>
          <a:prstGeom prst="lef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01" name="Google Shape;201;p4"/>
          <p:cNvSpPr/>
          <p:nvPr/>
        </p:nvSpPr>
        <p:spPr>
          <a:xfrm>
            <a:off x="1643581" y="738539"/>
            <a:ext cx="6637610" cy="393020"/>
          </a:xfrm>
          <a:prstGeom prst="roundRect">
            <a:avLst>
              <a:gd name="adj" fmla="val 16667"/>
            </a:avLst>
          </a:prstGeom>
          <a:solidFill>
            <a:schemeClr val="lt1"/>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02" name="Google Shape;202;p4"/>
          <p:cNvSpPr/>
          <p:nvPr/>
        </p:nvSpPr>
        <p:spPr>
          <a:xfrm>
            <a:off x="10770080" y="815560"/>
            <a:ext cx="248473" cy="267287"/>
          </a:xfrm>
          <a:prstGeom prst="ellipse">
            <a:avLst/>
          </a:prstGeom>
          <a:solidFill>
            <a:srgbClr val="F143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03" name="Google Shape;203;p4"/>
          <p:cNvSpPr/>
          <p:nvPr/>
        </p:nvSpPr>
        <p:spPr>
          <a:xfrm>
            <a:off x="11145188" y="815108"/>
            <a:ext cx="248473" cy="267287"/>
          </a:xfrm>
          <a:prstGeom prst="ellipse">
            <a:avLst/>
          </a:prstGeom>
          <a:solidFill>
            <a:srgbClr val="FBBB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04" name="Google Shape;204;p4"/>
          <p:cNvSpPr/>
          <p:nvPr/>
        </p:nvSpPr>
        <p:spPr>
          <a:xfrm>
            <a:off x="11508593" y="815107"/>
            <a:ext cx="248473" cy="267287"/>
          </a:xfrm>
          <a:prstGeom prst="ellipse">
            <a:avLst/>
          </a:prstGeom>
          <a:solidFill>
            <a:srgbClr val="28B4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05" name="Google Shape;205;p4"/>
          <p:cNvSpPr txBox="1"/>
          <p:nvPr/>
        </p:nvSpPr>
        <p:spPr>
          <a:xfrm>
            <a:off x="1678220" y="731449"/>
            <a:ext cx="406372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https://www.google.com/</a:t>
            </a:r>
            <a:endParaRPr sz="18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pic>
        <p:nvPicPr>
          <p:cNvPr id="208" name="Google Shape;208;p4"/>
          <p:cNvPicPr preferRelativeResize="0"/>
          <p:nvPr/>
        </p:nvPicPr>
        <p:blipFill rotWithShape="1">
          <a:blip r:embed="rId3">
            <a:alphaModFix/>
          </a:blip>
          <a:srcRect/>
          <a:stretch/>
        </p:blipFill>
        <p:spPr>
          <a:xfrm>
            <a:off x="1338251" y="836231"/>
            <a:ext cx="225037" cy="225037"/>
          </a:xfrm>
          <a:prstGeom prst="rect">
            <a:avLst/>
          </a:prstGeom>
          <a:noFill/>
          <a:ln>
            <a:noFill/>
          </a:ln>
        </p:spPr>
      </p:pic>
      <p:sp>
        <p:nvSpPr>
          <p:cNvPr id="49" name="Google Shape;176;p3">
            <a:extLst>
              <a:ext uri="{FF2B5EF4-FFF2-40B4-BE49-F238E27FC236}">
                <a16:creationId xmlns:a16="http://schemas.microsoft.com/office/drawing/2014/main" id="{25E869BE-D604-4155-9572-552ACCDEDC9D}"/>
              </a:ext>
            </a:extLst>
          </p:cNvPr>
          <p:cNvSpPr txBox="1"/>
          <p:nvPr/>
        </p:nvSpPr>
        <p:spPr>
          <a:xfrm>
            <a:off x="185219" y="1215981"/>
            <a:ext cx="224848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3600" b="1" dirty="0" err="1">
                <a:solidFill>
                  <a:srgbClr val="FF0000"/>
                </a:solidFill>
                <a:latin typeface="Tahoma" panose="020B0604030504040204" pitchFamily="34" charset="0"/>
                <a:ea typeface="Tahoma" panose="020B0604030504040204" pitchFamily="34" charset="0"/>
                <a:cs typeface="Tahoma" panose="020B0604030504040204" pitchFamily="34" charset="0"/>
                <a:sym typeface="Source Sans Pro"/>
              </a:rPr>
              <a:t>Ghi</a:t>
            </a:r>
            <a:r>
              <a:rPr lang="en-PH" sz="3600" b="1" dirty="0">
                <a:solidFill>
                  <a:srgbClr val="FF0000"/>
                </a:solidFill>
                <a:latin typeface="Tahoma" panose="020B0604030504040204" pitchFamily="34" charset="0"/>
                <a:ea typeface="Tahoma" panose="020B0604030504040204" pitchFamily="34" charset="0"/>
                <a:cs typeface="Tahoma" panose="020B0604030504040204" pitchFamily="34" charset="0"/>
                <a:sym typeface="Source Sans Pro"/>
              </a:rPr>
              <a:t> </a:t>
            </a:r>
            <a:r>
              <a:rPr lang="en-PH" sz="3600" b="1" dirty="0" err="1">
                <a:solidFill>
                  <a:srgbClr val="FF0000"/>
                </a:solidFill>
                <a:latin typeface="Tahoma" panose="020B0604030504040204" pitchFamily="34" charset="0"/>
                <a:ea typeface="Tahoma" panose="020B0604030504040204" pitchFamily="34" charset="0"/>
                <a:cs typeface="Tahoma" panose="020B0604030504040204" pitchFamily="34" charset="0"/>
                <a:sym typeface="Source Sans Pro"/>
              </a:rPr>
              <a:t>nhớ</a:t>
            </a:r>
            <a:r>
              <a:rPr lang="en-PH" sz="3600" b="1" dirty="0">
                <a:solidFill>
                  <a:srgbClr val="FF0000"/>
                </a:solidFill>
                <a:latin typeface="Tahoma" panose="020B0604030504040204" pitchFamily="34" charset="0"/>
                <a:ea typeface="Tahoma" panose="020B0604030504040204" pitchFamily="34" charset="0"/>
                <a:cs typeface="Tahoma" panose="020B0604030504040204" pitchFamily="34" charset="0"/>
                <a:sym typeface="Source Sans Pro"/>
              </a:rPr>
              <a:t>:</a:t>
            </a:r>
            <a:endParaRPr dirty="0">
              <a:solidFill>
                <a:srgbClr val="FF0000"/>
              </a:solidFill>
            </a:endParaRPr>
          </a:p>
        </p:txBody>
      </p:sp>
      <p:sp>
        <p:nvSpPr>
          <p:cNvPr id="50" name="TextBox 49">
            <a:extLst>
              <a:ext uri="{FF2B5EF4-FFF2-40B4-BE49-F238E27FC236}">
                <a16:creationId xmlns:a16="http://schemas.microsoft.com/office/drawing/2014/main" id="{E60C467A-5C57-4884-B5D4-5AD7AB483A3C}"/>
              </a:ext>
            </a:extLst>
          </p:cNvPr>
          <p:cNvSpPr txBox="1"/>
          <p:nvPr/>
        </p:nvSpPr>
        <p:spPr>
          <a:xfrm>
            <a:off x="1321207" y="1222136"/>
            <a:ext cx="9046688" cy="4524315"/>
          </a:xfrm>
          <a:prstGeom prst="rect">
            <a:avLst/>
          </a:prstGeom>
          <a:noFill/>
        </p:spPr>
        <p:txBody>
          <a:bodyPr wrap="square" rtlCol="0">
            <a:spAutoFit/>
          </a:bodyPr>
          <a:lstStyle/>
          <a:p>
            <a:pPr indent="857250" algn="just"/>
            <a:r>
              <a:rPr lang="en-US" sz="32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Nước ta thường hay có bão. Cơn bão càng lớn, thiệt hại về người và của càng nhiều. Vì vậy, cần tích cực phòng chống bão bằng cách theo dõi bản tin thời tiết, tìm cách bảo vệ nhà cửa, sản xuất,</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đề phòng khan hiếm thức ăn và nước uống, đề phòng tai nạn do bão gây ra. Khi cần, mọi người cần đến nơi trú ẩn an toàn. Ở </a:t>
            </a:r>
            <a:b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r>
              <a:rPr lang="vi-VN"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thành phố cần cắt điện. Ở vùng biển</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a:r>
            <a:r>
              <a:rPr lang="vi-VN"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ngư dân không nên ra khơi lúc có gió to.</a:t>
            </a:r>
          </a:p>
        </p:txBody>
      </p:sp>
    </p:spTree>
    <p:extLst>
      <p:ext uri="{BB962C8B-B14F-4D97-AF65-F5344CB8AC3E}">
        <p14:creationId xmlns:p14="http://schemas.microsoft.com/office/powerpoint/2010/main" val="359843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60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750"/>
                                        <p:tgtEl>
                                          <p:spTgt spid="49"/>
                                        </p:tgtEl>
                                      </p:cBhvr>
                                    </p:animEffect>
                                  </p:childTnLst>
                                </p:cTn>
                              </p:par>
                            </p:childTnLst>
                          </p:cTn>
                        </p:par>
                        <p:par>
                          <p:cTn id="8" fill="hold">
                            <p:stCondLst>
                              <p:cond delay="2350"/>
                            </p:stCondLst>
                            <p:childTnLst>
                              <p:par>
                                <p:cTn id="9" presetID="10"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BB00"/>
        </a:solidFill>
        <a:effectLst/>
      </p:bgPr>
    </p:bg>
    <p:spTree>
      <p:nvGrpSpPr>
        <p:cNvPr id="1" name="Shape 325"/>
        <p:cNvGrpSpPr/>
        <p:nvPr/>
      </p:nvGrpSpPr>
      <p:grpSpPr>
        <a:xfrm>
          <a:off x="0" y="0"/>
          <a:ext cx="0" cy="0"/>
          <a:chOff x="0" y="0"/>
          <a:chExt cx="0" cy="0"/>
        </a:xfrm>
      </p:grpSpPr>
      <p:sp>
        <p:nvSpPr>
          <p:cNvPr id="326" name="Google Shape;326;p7"/>
          <p:cNvSpPr/>
          <p:nvPr/>
        </p:nvSpPr>
        <p:spPr>
          <a:xfrm>
            <a:off x="2222695" y="2913681"/>
            <a:ext cx="7572234" cy="37508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27" name="Google Shape;327;p7"/>
          <p:cNvSpPr/>
          <p:nvPr/>
        </p:nvSpPr>
        <p:spPr>
          <a:xfrm>
            <a:off x="239151" y="193430"/>
            <a:ext cx="11732455" cy="6471139"/>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28" name="Google Shape;328;p7"/>
          <p:cNvSpPr/>
          <p:nvPr/>
        </p:nvSpPr>
        <p:spPr>
          <a:xfrm>
            <a:off x="281354" y="193431"/>
            <a:ext cx="1941341" cy="650632"/>
          </a:xfrm>
          <a:prstGeom prst="roundRect">
            <a:avLst>
              <a:gd name="adj" fmla="val 19033"/>
            </a:avLst>
          </a:prstGeom>
          <a:solidFill>
            <a:srgbClr val="AF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29" name="Google Shape;329;p7"/>
          <p:cNvSpPr/>
          <p:nvPr/>
        </p:nvSpPr>
        <p:spPr>
          <a:xfrm>
            <a:off x="2264898" y="193431"/>
            <a:ext cx="1941341" cy="650632"/>
          </a:xfrm>
          <a:prstGeom prst="roundRect">
            <a:avLst>
              <a:gd name="adj" fmla="val 19033"/>
            </a:avLst>
          </a:prstGeom>
          <a:solidFill>
            <a:srgbClr val="AF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30" name="Google Shape;330;p7"/>
          <p:cNvSpPr/>
          <p:nvPr/>
        </p:nvSpPr>
        <p:spPr>
          <a:xfrm>
            <a:off x="4248442" y="193431"/>
            <a:ext cx="1941341" cy="650632"/>
          </a:xfrm>
          <a:prstGeom prst="roundRect">
            <a:avLst>
              <a:gd name="adj" fmla="val 19033"/>
            </a:avLst>
          </a:prstGeom>
          <a:solidFill>
            <a:srgbClr val="AF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31" name="Google Shape;331;p7"/>
          <p:cNvSpPr/>
          <p:nvPr/>
        </p:nvSpPr>
        <p:spPr>
          <a:xfrm>
            <a:off x="6231986" y="193431"/>
            <a:ext cx="1941341" cy="650632"/>
          </a:xfrm>
          <a:prstGeom prst="roundRect">
            <a:avLst>
              <a:gd name="adj" fmla="val 19033"/>
            </a:avLst>
          </a:prstGeom>
          <a:solidFill>
            <a:srgbClr val="AF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32" name="Google Shape;332;p7"/>
          <p:cNvSpPr/>
          <p:nvPr/>
        </p:nvSpPr>
        <p:spPr>
          <a:xfrm>
            <a:off x="8215530" y="193431"/>
            <a:ext cx="1941341" cy="650632"/>
          </a:xfrm>
          <a:prstGeom prst="roundRect">
            <a:avLst>
              <a:gd name="adj" fmla="val 19033"/>
            </a:avLst>
          </a:prstGeom>
          <a:solidFill>
            <a:srgbClr val="AF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33" name="Google Shape;333;p7"/>
          <p:cNvSpPr/>
          <p:nvPr/>
        </p:nvSpPr>
        <p:spPr>
          <a:xfrm>
            <a:off x="10210803" y="193430"/>
            <a:ext cx="1699843" cy="650632"/>
          </a:xfrm>
          <a:prstGeom prst="roundRect">
            <a:avLst>
              <a:gd name="adj" fmla="val 19033"/>
            </a:avLst>
          </a:prstGeom>
          <a:solidFill>
            <a:srgbClr val="3B3838"/>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34" name="Google Shape;334;p7"/>
          <p:cNvSpPr/>
          <p:nvPr/>
        </p:nvSpPr>
        <p:spPr>
          <a:xfrm>
            <a:off x="239151" y="689317"/>
            <a:ext cx="11732455" cy="59752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35" name="Google Shape;335;p7"/>
          <p:cNvSpPr txBox="1"/>
          <p:nvPr/>
        </p:nvSpPr>
        <p:spPr>
          <a:xfrm>
            <a:off x="450533" y="253218"/>
            <a:ext cx="169244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rPr>
              <a:t>KHOA HỌC</a:t>
            </a:r>
            <a:endParaRPr sz="18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336" name="Google Shape;336;p7"/>
          <p:cNvSpPr txBox="1"/>
          <p:nvPr/>
        </p:nvSpPr>
        <p:spPr>
          <a:xfrm>
            <a:off x="2433707" y="253218"/>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Khởi động</a:t>
            </a:r>
            <a:endParaRPr/>
          </a:p>
        </p:txBody>
      </p:sp>
      <p:sp>
        <p:nvSpPr>
          <p:cNvPr id="337" name="Google Shape;337;p7"/>
          <p:cNvSpPr txBox="1"/>
          <p:nvPr/>
        </p:nvSpPr>
        <p:spPr>
          <a:xfrm>
            <a:off x="4471183" y="261931"/>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Bài mới</a:t>
            </a:r>
            <a:endParaRPr/>
          </a:p>
        </p:txBody>
      </p:sp>
      <p:sp>
        <p:nvSpPr>
          <p:cNvPr id="338" name="Google Shape;338;p7"/>
          <p:cNvSpPr txBox="1"/>
          <p:nvPr/>
        </p:nvSpPr>
        <p:spPr>
          <a:xfrm>
            <a:off x="6409706" y="299393"/>
            <a:ext cx="1727278" cy="338514"/>
          </a:xfrm>
          <a:prstGeom prst="rect">
            <a:avLst/>
          </a:prstGeom>
          <a:noFill/>
          <a:ln>
            <a:noFill/>
          </a:ln>
        </p:spPr>
        <p:txBody>
          <a:bodyPr spcFirstLastPara="1" wrap="square" lIns="91425" tIns="45700" rIns="91425" bIns="45700" anchor="t" anchorCtr="0">
            <a:spAutoFit/>
          </a:bodyPr>
          <a:lstStyle/>
          <a:p>
            <a:pPr lvl="0" algn="ctr"/>
            <a:r>
              <a:rPr lang="en-PH" sz="16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Cấp độ của gió</a:t>
            </a:r>
            <a:endParaRPr lang="en-PH" sz="1600"/>
          </a:p>
        </p:txBody>
      </p:sp>
      <p:sp>
        <p:nvSpPr>
          <p:cNvPr id="339" name="Google Shape;339;p7"/>
          <p:cNvSpPr txBox="1"/>
          <p:nvPr/>
        </p:nvSpPr>
        <p:spPr>
          <a:xfrm>
            <a:off x="8109955" y="272117"/>
            <a:ext cx="2204019"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600" b="1" dirty="0" err="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Phòng</a:t>
            </a:r>
            <a:r>
              <a:rPr lang="en-PH" sz="1600" b="1" dirty="0">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 </a:t>
            </a:r>
            <a:r>
              <a:rPr lang="en-PH" sz="1600" b="1" dirty="0" err="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chống</a:t>
            </a:r>
            <a:r>
              <a:rPr lang="en-PH" sz="1600" b="1" dirty="0">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 </a:t>
            </a:r>
            <a:r>
              <a:rPr lang="en-PH" sz="1600" b="1" dirty="0" err="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bão</a:t>
            </a:r>
            <a:endParaRPr sz="1200" dirty="0"/>
          </a:p>
        </p:txBody>
      </p:sp>
      <p:sp>
        <p:nvSpPr>
          <p:cNvPr id="340" name="Google Shape;340;p7"/>
          <p:cNvSpPr txBox="1"/>
          <p:nvPr/>
        </p:nvSpPr>
        <p:spPr>
          <a:xfrm>
            <a:off x="10367895" y="253218"/>
            <a:ext cx="151462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END</a:t>
            </a:r>
            <a:endParaRPr/>
          </a:p>
        </p:txBody>
      </p:sp>
      <p:sp>
        <p:nvSpPr>
          <p:cNvPr id="341" name="Google Shape;341;p7"/>
          <p:cNvSpPr/>
          <p:nvPr/>
        </p:nvSpPr>
        <p:spPr>
          <a:xfrm>
            <a:off x="239151" y="689317"/>
            <a:ext cx="11732455" cy="459897"/>
          </a:xfrm>
          <a:prstGeom prst="rect">
            <a:avLst/>
          </a:prstGeom>
          <a:solidFill>
            <a:schemeClr val="lt1"/>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42" name="Google Shape;342;p7"/>
          <p:cNvSpPr/>
          <p:nvPr/>
        </p:nvSpPr>
        <p:spPr>
          <a:xfrm>
            <a:off x="867512" y="822961"/>
            <a:ext cx="351692" cy="225083"/>
          </a:xfrm>
          <a:prstGeom prst="righ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43" name="Google Shape;343;p7"/>
          <p:cNvSpPr/>
          <p:nvPr/>
        </p:nvSpPr>
        <p:spPr>
          <a:xfrm>
            <a:off x="398587" y="822961"/>
            <a:ext cx="351692" cy="225083"/>
          </a:xfrm>
          <a:prstGeom prst="lef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46" name="Google Shape;346;p7"/>
          <p:cNvSpPr/>
          <p:nvPr/>
        </p:nvSpPr>
        <p:spPr>
          <a:xfrm>
            <a:off x="1643581" y="738539"/>
            <a:ext cx="6637610" cy="393020"/>
          </a:xfrm>
          <a:prstGeom prst="roundRect">
            <a:avLst>
              <a:gd name="adj" fmla="val 16667"/>
            </a:avLst>
          </a:prstGeom>
          <a:solidFill>
            <a:schemeClr val="lt1"/>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47" name="Google Shape;347;p7"/>
          <p:cNvSpPr/>
          <p:nvPr/>
        </p:nvSpPr>
        <p:spPr>
          <a:xfrm>
            <a:off x="10770080" y="815560"/>
            <a:ext cx="248473" cy="267287"/>
          </a:xfrm>
          <a:prstGeom prst="ellipse">
            <a:avLst/>
          </a:prstGeom>
          <a:solidFill>
            <a:srgbClr val="F143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48" name="Google Shape;348;p7"/>
          <p:cNvSpPr/>
          <p:nvPr/>
        </p:nvSpPr>
        <p:spPr>
          <a:xfrm>
            <a:off x="11145188" y="815108"/>
            <a:ext cx="248473" cy="267287"/>
          </a:xfrm>
          <a:prstGeom prst="ellipse">
            <a:avLst/>
          </a:prstGeom>
          <a:solidFill>
            <a:srgbClr val="FBBB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49" name="Google Shape;349;p7"/>
          <p:cNvSpPr/>
          <p:nvPr/>
        </p:nvSpPr>
        <p:spPr>
          <a:xfrm>
            <a:off x="11508593" y="815107"/>
            <a:ext cx="248473" cy="267287"/>
          </a:xfrm>
          <a:prstGeom prst="ellipse">
            <a:avLst/>
          </a:prstGeom>
          <a:solidFill>
            <a:srgbClr val="28B4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50" name="Google Shape;350;p7"/>
          <p:cNvSpPr txBox="1"/>
          <p:nvPr/>
        </p:nvSpPr>
        <p:spPr>
          <a:xfrm>
            <a:off x="1678220" y="731449"/>
            <a:ext cx="406372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https://www.google.com/</a:t>
            </a:r>
            <a:endParaRPr sz="18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351" name="Google Shape;351;p7"/>
          <p:cNvSpPr txBox="1"/>
          <p:nvPr/>
        </p:nvSpPr>
        <p:spPr>
          <a:xfrm>
            <a:off x="1705720" y="1897901"/>
            <a:ext cx="8717124" cy="1446509"/>
          </a:xfrm>
          <a:prstGeom prst="rect">
            <a:avLst/>
          </a:prstGeom>
          <a:noFill/>
          <a:ln>
            <a:noFill/>
          </a:ln>
        </p:spPr>
        <p:txBody>
          <a:bodyPr spcFirstLastPara="1" wrap="square" lIns="91425" tIns="45700" rIns="91425" bIns="45700" anchor="t" anchorCtr="0">
            <a:spAutoFit/>
          </a:bodyPr>
          <a:lstStyle/>
          <a:p>
            <a:pPr algn="ctr"/>
            <a:r>
              <a:rPr lang="en-PH" sz="8800" b="1">
                <a:solidFill>
                  <a:srgbClr val="F14336"/>
                </a:solidFill>
                <a:latin typeface="Tahoma" panose="020B0604030504040204" pitchFamily="34" charset="0"/>
                <a:ea typeface="Tahoma" panose="020B0604030504040204" pitchFamily="34" charset="0"/>
                <a:cs typeface="Tahoma" panose="020B0604030504040204" pitchFamily="34" charset="0"/>
                <a:sym typeface="Source Sans Pro"/>
              </a:rPr>
              <a:t>D</a:t>
            </a:r>
            <a:r>
              <a:rPr lang="en-PH" sz="8800" b="1">
                <a:solidFill>
                  <a:srgbClr val="FBBB00"/>
                </a:solidFill>
                <a:latin typeface="Tahoma" panose="020B0604030504040204" pitchFamily="34" charset="0"/>
                <a:ea typeface="Tahoma" panose="020B0604030504040204" pitchFamily="34" charset="0"/>
                <a:cs typeface="Tahoma" panose="020B0604030504040204" pitchFamily="34" charset="0"/>
                <a:sym typeface="Source Sans Pro"/>
              </a:rPr>
              <a:t>Ặ</a:t>
            </a:r>
            <a:r>
              <a:rPr lang="en-PH" sz="8800" b="1">
                <a:solidFill>
                  <a:srgbClr val="518EF8"/>
                </a:solidFill>
                <a:latin typeface="Tahoma" panose="020B0604030504040204" pitchFamily="34" charset="0"/>
                <a:ea typeface="Tahoma" panose="020B0604030504040204" pitchFamily="34" charset="0"/>
                <a:cs typeface="Tahoma" panose="020B0604030504040204" pitchFamily="34" charset="0"/>
                <a:sym typeface="Source Sans Pro"/>
              </a:rPr>
              <a:t>N </a:t>
            </a:r>
            <a:r>
              <a:rPr lang="en-PH" sz="8800" b="1">
                <a:solidFill>
                  <a:srgbClr val="F14336"/>
                </a:solidFill>
                <a:latin typeface="Tahoma" panose="020B0604030504040204" pitchFamily="34" charset="0"/>
                <a:ea typeface="Tahoma" panose="020B0604030504040204" pitchFamily="34" charset="0"/>
                <a:cs typeface="Tahoma" panose="020B0604030504040204" pitchFamily="34" charset="0"/>
                <a:sym typeface="Source Sans Pro"/>
              </a:rPr>
              <a:t>D</a:t>
            </a:r>
            <a:r>
              <a:rPr lang="en-PH" sz="8800" b="1">
                <a:solidFill>
                  <a:srgbClr val="28B446"/>
                </a:solidFill>
                <a:latin typeface="Tahoma" panose="020B0604030504040204" pitchFamily="34" charset="0"/>
                <a:ea typeface="Tahoma" panose="020B0604030504040204" pitchFamily="34" charset="0"/>
                <a:cs typeface="Tahoma" panose="020B0604030504040204" pitchFamily="34" charset="0"/>
                <a:sym typeface="Source Sans Pro"/>
              </a:rPr>
              <a:t>Ò </a:t>
            </a:r>
            <a:endParaRPr lang="en-PH" sz="8800" b="1">
              <a:solidFill>
                <a:srgbClr val="F14336"/>
              </a:solidFill>
              <a:latin typeface="Tahoma" panose="020B0604030504040204" pitchFamily="34" charset="0"/>
              <a:ea typeface="Tahoma" panose="020B0604030504040204" pitchFamily="34" charset="0"/>
              <a:cs typeface="Tahoma" panose="020B0604030504040204" pitchFamily="34" charset="0"/>
              <a:sym typeface="Source Sans Pro"/>
            </a:endParaRPr>
          </a:p>
        </p:txBody>
      </p:sp>
      <p:grpSp>
        <p:nvGrpSpPr>
          <p:cNvPr id="352" name="Google Shape;352;p7"/>
          <p:cNvGrpSpPr/>
          <p:nvPr/>
        </p:nvGrpSpPr>
        <p:grpSpPr>
          <a:xfrm>
            <a:off x="2888623" y="3361404"/>
            <a:ext cx="6838926" cy="631078"/>
            <a:chOff x="2676537" y="3104179"/>
            <a:chExt cx="6838926" cy="631078"/>
          </a:xfrm>
        </p:grpSpPr>
        <p:sp>
          <p:nvSpPr>
            <p:cNvPr id="353" name="Google Shape;353;p7"/>
            <p:cNvSpPr/>
            <p:nvPr/>
          </p:nvSpPr>
          <p:spPr>
            <a:xfrm>
              <a:off x="2676537" y="3104179"/>
              <a:ext cx="6838926" cy="631078"/>
            </a:xfrm>
            <a:prstGeom prst="roundRect">
              <a:avLst>
                <a:gd name="adj" fmla="val 27425"/>
              </a:avLst>
            </a:prstGeom>
            <a:solidFill>
              <a:schemeClr val="lt1"/>
            </a:solidFill>
            <a:ln w="19050" cap="flat" cmpd="sng">
              <a:solidFill>
                <a:srgbClr val="7F7F7F"/>
              </a:solidFill>
              <a:prstDash val="solid"/>
              <a:miter lim="800000"/>
              <a:headEnd type="none" w="sm" len="sm"/>
              <a:tailEnd type="none" w="sm" len="sm"/>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grpSp>
          <p:nvGrpSpPr>
            <p:cNvPr id="354" name="Google Shape;354;p7"/>
            <p:cNvGrpSpPr/>
            <p:nvPr/>
          </p:nvGrpSpPr>
          <p:grpSpPr>
            <a:xfrm>
              <a:off x="2954541" y="3270301"/>
              <a:ext cx="343036" cy="316056"/>
              <a:chOff x="8929183" y="3270301"/>
              <a:chExt cx="343036" cy="316056"/>
            </a:xfrm>
          </p:grpSpPr>
          <p:sp>
            <p:nvSpPr>
              <p:cNvPr id="355" name="Google Shape;355;p7"/>
              <p:cNvSpPr/>
              <p:nvPr/>
            </p:nvSpPr>
            <p:spPr>
              <a:xfrm>
                <a:off x="8929183" y="3270301"/>
                <a:ext cx="253219" cy="219853"/>
              </a:xfrm>
              <a:prstGeom prst="ellipse">
                <a:avLst/>
              </a:prstGeom>
              <a:noFill/>
              <a:ln w="2857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cxnSp>
            <p:nvCxnSpPr>
              <p:cNvPr id="356" name="Google Shape;356;p7"/>
              <p:cNvCxnSpPr>
                <a:stCxn id="355" idx="5"/>
              </p:cNvCxnSpPr>
              <p:nvPr/>
            </p:nvCxnSpPr>
            <p:spPr>
              <a:xfrm>
                <a:off x="9145319" y="3457957"/>
                <a:ext cx="126900" cy="128400"/>
              </a:xfrm>
              <a:prstGeom prst="straightConnector1">
                <a:avLst/>
              </a:prstGeom>
              <a:noFill/>
              <a:ln w="28575" cap="flat" cmpd="sng">
                <a:solidFill>
                  <a:srgbClr val="7F7F7F"/>
                </a:solidFill>
                <a:prstDash val="solid"/>
                <a:miter lim="800000"/>
                <a:headEnd type="none" w="sm" len="sm"/>
                <a:tailEnd type="none" w="sm" len="sm"/>
              </a:ln>
            </p:spPr>
          </p:cxnSp>
        </p:grpSp>
      </p:grpSp>
      <p:sp>
        <p:nvSpPr>
          <p:cNvPr id="357" name="Google Shape;357;p7"/>
          <p:cNvSpPr txBox="1"/>
          <p:nvPr/>
        </p:nvSpPr>
        <p:spPr>
          <a:xfrm>
            <a:off x="3952402" y="3476888"/>
            <a:ext cx="537607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dirty="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See you on next presentation</a:t>
            </a:r>
            <a:endParaRPr sz="2000" dirty="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358" name="Google Shape;358;p7"/>
          <p:cNvSpPr/>
          <p:nvPr/>
        </p:nvSpPr>
        <p:spPr>
          <a:xfrm>
            <a:off x="11085362" y="5842429"/>
            <a:ext cx="616598" cy="605439"/>
          </a:xfrm>
          <a:prstGeom prst="flowChartConnector">
            <a:avLst/>
          </a:prstGeom>
          <a:solidFill>
            <a:schemeClr val="lt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59" name="Google Shape;359;p7"/>
          <p:cNvSpPr/>
          <p:nvPr/>
        </p:nvSpPr>
        <p:spPr>
          <a:xfrm>
            <a:off x="11175132" y="5878946"/>
            <a:ext cx="432536" cy="459897"/>
          </a:xfrm>
          <a:prstGeom prst="mathPlus">
            <a:avLst>
              <a:gd name="adj1" fmla="val 23520"/>
            </a:avLst>
          </a:prstGeom>
          <a:gradFill>
            <a:gsLst>
              <a:gs pos="0">
                <a:srgbClr val="F14336"/>
              </a:gs>
              <a:gs pos="18000">
                <a:srgbClr val="F14336"/>
              </a:gs>
              <a:gs pos="45000">
                <a:srgbClr val="FBBB00"/>
              </a:gs>
              <a:gs pos="80000">
                <a:srgbClr val="28B446"/>
              </a:gs>
              <a:gs pos="92000">
                <a:srgbClr val="518EF8"/>
              </a:gs>
              <a:gs pos="100000">
                <a:srgbClr val="518EF8"/>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pic>
        <p:nvPicPr>
          <p:cNvPr id="360" name="Google Shape;360;p7"/>
          <p:cNvPicPr preferRelativeResize="0"/>
          <p:nvPr/>
        </p:nvPicPr>
        <p:blipFill rotWithShape="1">
          <a:blip r:embed="rId3">
            <a:alphaModFix/>
          </a:blip>
          <a:srcRect/>
          <a:stretch/>
        </p:blipFill>
        <p:spPr>
          <a:xfrm>
            <a:off x="1338251" y="836231"/>
            <a:ext cx="225037" cy="225037"/>
          </a:xfrm>
          <a:prstGeom prst="rect">
            <a:avLst/>
          </a:prstGeom>
          <a:noFill/>
          <a:ln>
            <a:noFill/>
          </a:ln>
        </p:spPr>
      </p:pic>
    </p:spTree>
    <p:extLst>
      <p:ext uri="{BB962C8B-B14F-4D97-AF65-F5344CB8AC3E}">
        <p14:creationId xmlns:p14="http://schemas.microsoft.com/office/powerpoint/2010/main" val="110927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51"/>
                                        </p:tgtEl>
                                        <p:attrNameLst>
                                          <p:attrName>style.visibility</p:attrName>
                                        </p:attrNameLst>
                                      </p:cBhvr>
                                      <p:to>
                                        <p:strVal val="visible"/>
                                      </p:to>
                                    </p:set>
                                    <p:anim calcmode="lin" valueType="num">
                                      <p:cBhvr additive="base">
                                        <p:cTn id="7" dur="500"/>
                                        <p:tgtEl>
                                          <p:spTgt spid="351"/>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352"/>
                                        </p:tgtEl>
                                        <p:attrNameLst>
                                          <p:attrName>style.visibility</p:attrName>
                                        </p:attrNameLst>
                                      </p:cBhvr>
                                      <p:to>
                                        <p:strVal val="visible"/>
                                      </p:to>
                                    </p:set>
                                    <p:anim calcmode="lin" valueType="num">
                                      <p:cBhvr additive="base">
                                        <p:cTn id="11" dur="750"/>
                                        <p:tgtEl>
                                          <p:spTgt spid="352"/>
                                        </p:tgtEl>
                                        <p:attrNameLst>
                                          <p:attrName>ppt_w</p:attrName>
                                        </p:attrNameLst>
                                      </p:cBhvr>
                                      <p:tavLst>
                                        <p:tav tm="0">
                                          <p:val>
                                            <p:strVal val="0"/>
                                          </p:val>
                                        </p:tav>
                                        <p:tav tm="100000">
                                          <p:val>
                                            <p:strVal val="#ppt_w"/>
                                          </p:val>
                                        </p:tav>
                                      </p:tavLst>
                                    </p:anim>
                                    <p:anim calcmode="lin" valueType="num">
                                      <p:cBhvr additive="base">
                                        <p:cTn id="12" dur="750"/>
                                        <p:tgtEl>
                                          <p:spTgt spid="352"/>
                                        </p:tgtEl>
                                        <p:attrNameLst>
                                          <p:attrName>ppt_h</p:attrName>
                                        </p:attrNameLst>
                                      </p:cBhvr>
                                      <p:tavLst>
                                        <p:tav tm="0">
                                          <p:val>
                                            <p:strVal val="0"/>
                                          </p:val>
                                        </p:tav>
                                        <p:tav tm="100000">
                                          <p:val>
                                            <p:strVal val="#ppt_h"/>
                                          </p:val>
                                        </p:tav>
                                      </p:tavLst>
                                    </p:anim>
                                  </p:childTnLst>
                                </p:cTn>
                              </p:par>
                            </p:childTnLst>
                          </p:cTn>
                        </p:par>
                        <p:par>
                          <p:cTn id="13" fill="hold">
                            <p:stCondLst>
                              <p:cond delay="1250"/>
                            </p:stCondLst>
                            <p:childTnLst>
                              <p:par>
                                <p:cTn id="14" presetID="1" presetClass="entr" presetSubtype="0" fill="hold" nodeType="afterEffect">
                                  <p:stCondLst>
                                    <p:cond delay="0"/>
                                  </p:stCondLst>
                                  <p:childTnLst>
                                    <p:set>
                                      <p:cBhvr>
                                        <p:cTn id="15" dur="1" fill="hold">
                                          <p:stCondLst>
                                            <p:cond delay="0"/>
                                          </p:stCondLst>
                                        </p:cTn>
                                        <p:tgtEl>
                                          <p:spTgt spid="3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BB00"/>
        </a:solidFill>
        <a:effectLst/>
      </p:bgPr>
    </p:bg>
    <p:spTree>
      <p:nvGrpSpPr>
        <p:cNvPr id="1" name="Shape 146"/>
        <p:cNvGrpSpPr/>
        <p:nvPr/>
      </p:nvGrpSpPr>
      <p:grpSpPr>
        <a:xfrm>
          <a:off x="0" y="0"/>
          <a:ext cx="0" cy="0"/>
          <a:chOff x="0" y="0"/>
          <a:chExt cx="0" cy="0"/>
        </a:xfrm>
      </p:grpSpPr>
      <p:sp>
        <p:nvSpPr>
          <p:cNvPr id="147" name="Google Shape;147;p3"/>
          <p:cNvSpPr/>
          <p:nvPr/>
        </p:nvSpPr>
        <p:spPr>
          <a:xfrm>
            <a:off x="239151" y="193430"/>
            <a:ext cx="11732455" cy="6471139"/>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48" name="Google Shape;148;p3"/>
          <p:cNvSpPr/>
          <p:nvPr/>
        </p:nvSpPr>
        <p:spPr>
          <a:xfrm>
            <a:off x="281354" y="193431"/>
            <a:ext cx="1941341" cy="650632"/>
          </a:xfrm>
          <a:prstGeom prst="roundRect">
            <a:avLst>
              <a:gd name="adj" fmla="val 19033"/>
            </a:avLst>
          </a:prstGeom>
          <a:solidFill>
            <a:srgbClr val="AF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49" name="Google Shape;149;p3"/>
          <p:cNvSpPr/>
          <p:nvPr/>
        </p:nvSpPr>
        <p:spPr>
          <a:xfrm>
            <a:off x="2264898" y="193431"/>
            <a:ext cx="1941341" cy="650632"/>
          </a:xfrm>
          <a:prstGeom prst="roundRect">
            <a:avLst>
              <a:gd name="adj" fmla="val 19033"/>
            </a:avLst>
          </a:prstGeom>
          <a:solidFill>
            <a:srgbClr val="AE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0" name="Google Shape;150;p3"/>
          <p:cNvSpPr/>
          <p:nvPr/>
        </p:nvSpPr>
        <p:spPr>
          <a:xfrm>
            <a:off x="4248442" y="193431"/>
            <a:ext cx="1941341" cy="650632"/>
          </a:xfrm>
          <a:prstGeom prst="roundRect">
            <a:avLst>
              <a:gd name="adj" fmla="val 19033"/>
            </a:avLst>
          </a:prstGeom>
          <a:solidFill>
            <a:srgbClr val="AE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1" name="Google Shape;151;p3"/>
          <p:cNvSpPr/>
          <p:nvPr/>
        </p:nvSpPr>
        <p:spPr>
          <a:xfrm>
            <a:off x="6231986" y="193431"/>
            <a:ext cx="1941341" cy="650632"/>
          </a:xfrm>
          <a:prstGeom prst="roundRect">
            <a:avLst>
              <a:gd name="adj" fmla="val 19033"/>
            </a:avLst>
          </a:prstGeom>
          <a:solidFill>
            <a:schemeClr val="tx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4" name="Google Shape;154;p3"/>
          <p:cNvSpPr/>
          <p:nvPr/>
        </p:nvSpPr>
        <p:spPr>
          <a:xfrm>
            <a:off x="239151" y="689317"/>
            <a:ext cx="11732455" cy="59752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5" name="Google Shape;155;p3"/>
          <p:cNvSpPr txBox="1"/>
          <p:nvPr/>
        </p:nvSpPr>
        <p:spPr>
          <a:xfrm>
            <a:off x="628357" y="253218"/>
            <a:ext cx="151462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rPr>
              <a:t>KHOA HỌC</a:t>
            </a:r>
            <a:endParaRPr sz="18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156" name="Google Shape;156;p3"/>
          <p:cNvSpPr txBox="1"/>
          <p:nvPr/>
        </p:nvSpPr>
        <p:spPr>
          <a:xfrm>
            <a:off x="2433707" y="253218"/>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Khởi động</a:t>
            </a:r>
            <a:endParaRPr/>
          </a:p>
        </p:txBody>
      </p:sp>
      <p:sp>
        <p:nvSpPr>
          <p:cNvPr id="157" name="Google Shape;157;p3"/>
          <p:cNvSpPr txBox="1"/>
          <p:nvPr/>
        </p:nvSpPr>
        <p:spPr>
          <a:xfrm>
            <a:off x="4471183" y="261931"/>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Bài mới</a:t>
            </a:r>
            <a:endParaRPr/>
          </a:p>
        </p:txBody>
      </p:sp>
      <p:sp>
        <p:nvSpPr>
          <p:cNvPr id="158" name="Google Shape;158;p3"/>
          <p:cNvSpPr txBox="1"/>
          <p:nvPr/>
        </p:nvSpPr>
        <p:spPr>
          <a:xfrm>
            <a:off x="6142896" y="253218"/>
            <a:ext cx="2180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Cấp độ của gió</a:t>
            </a:r>
            <a:endParaRPr/>
          </a:p>
        </p:txBody>
      </p:sp>
      <p:sp>
        <p:nvSpPr>
          <p:cNvPr id="159" name="Google Shape;159;p3"/>
          <p:cNvSpPr txBox="1"/>
          <p:nvPr/>
        </p:nvSpPr>
        <p:spPr>
          <a:xfrm>
            <a:off x="8412481" y="253218"/>
            <a:ext cx="151462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TOPIC</a:t>
            </a: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rPr>
              <a:t> 4</a:t>
            </a:r>
            <a:endParaRPr/>
          </a:p>
        </p:txBody>
      </p:sp>
      <p:sp>
        <p:nvSpPr>
          <p:cNvPr id="160" name="Google Shape;160;p3"/>
          <p:cNvSpPr txBox="1"/>
          <p:nvPr/>
        </p:nvSpPr>
        <p:spPr>
          <a:xfrm>
            <a:off x="10367895" y="253218"/>
            <a:ext cx="151462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END</a:t>
            </a:r>
            <a:endParaRPr/>
          </a:p>
        </p:txBody>
      </p:sp>
      <p:sp>
        <p:nvSpPr>
          <p:cNvPr id="161" name="Google Shape;161;p3"/>
          <p:cNvSpPr/>
          <p:nvPr/>
        </p:nvSpPr>
        <p:spPr>
          <a:xfrm>
            <a:off x="239151" y="689317"/>
            <a:ext cx="11732455" cy="459897"/>
          </a:xfrm>
          <a:prstGeom prst="rect">
            <a:avLst/>
          </a:prstGeom>
          <a:solidFill>
            <a:schemeClr val="lt1"/>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2" name="Google Shape;162;p3"/>
          <p:cNvSpPr/>
          <p:nvPr/>
        </p:nvSpPr>
        <p:spPr>
          <a:xfrm>
            <a:off x="867512" y="822961"/>
            <a:ext cx="351692" cy="225083"/>
          </a:xfrm>
          <a:prstGeom prst="righ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3" name="Google Shape;163;p3"/>
          <p:cNvSpPr/>
          <p:nvPr/>
        </p:nvSpPr>
        <p:spPr>
          <a:xfrm>
            <a:off x="398587" y="822961"/>
            <a:ext cx="351692" cy="225083"/>
          </a:xfrm>
          <a:prstGeom prst="lef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6" name="Google Shape;166;p3"/>
          <p:cNvSpPr/>
          <p:nvPr/>
        </p:nvSpPr>
        <p:spPr>
          <a:xfrm>
            <a:off x="1643581" y="738539"/>
            <a:ext cx="6637610" cy="393020"/>
          </a:xfrm>
          <a:prstGeom prst="roundRect">
            <a:avLst>
              <a:gd name="adj" fmla="val 16667"/>
            </a:avLst>
          </a:prstGeom>
          <a:solidFill>
            <a:schemeClr val="lt1"/>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7" name="Google Shape;167;p3"/>
          <p:cNvSpPr/>
          <p:nvPr/>
        </p:nvSpPr>
        <p:spPr>
          <a:xfrm>
            <a:off x="10770080" y="815560"/>
            <a:ext cx="248473" cy="267287"/>
          </a:xfrm>
          <a:prstGeom prst="ellipse">
            <a:avLst/>
          </a:prstGeom>
          <a:solidFill>
            <a:srgbClr val="F143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8" name="Google Shape;168;p3"/>
          <p:cNvSpPr/>
          <p:nvPr/>
        </p:nvSpPr>
        <p:spPr>
          <a:xfrm>
            <a:off x="11145188" y="815108"/>
            <a:ext cx="248473" cy="267287"/>
          </a:xfrm>
          <a:prstGeom prst="ellipse">
            <a:avLst/>
          </a:prstGeom>
          <a:solidFill>
            <a:srgbClr val="FBBB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9" name="Google Shape;169;p3"/>
          <p:cNvSpPr/>
          <p:nvPr/>
        </p:nvSpPr>
        <p:spPr>
          <a:xfrm>
            <a:off x="11508593" y="815107"/>
            <a:ext cx="248473" cy="267287"/>
          </a:xfrm>
          <a:prstGeom prst="ellipse">
            <a:avLst/>
          </a:prstGeom>
          <a:solidFill>
            <a:srgbClr val="28B4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70" name="Google Shape;170;p3"/>
          <p:cNvSpPr txBox="1"/>
          <p:nvPr/>
        </p:nvSpPr>
        <p:spPr>
          <a:xfrm>
            <a:off x="1678219" y="731449"/>
            <a:ext cx="497413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https://www.google.com/cấp độ của gió</a:t>
            </a:r>
            <a:endParaRPr sz="18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171" name="Google Shape;171;p3"/>
          <p:cNvSpPr/>
          <p:nvPr/>
        </p:nvSpPr>
        <p:spPr>
          <a:xfrm>
            <a:off x="11085362" y="5842429"/>
            <a:ext cx="616598" cy="605439"/>
          </a:xfrm>
          <a:prstGeom prst="flowChartConnector">
            <a:avLst/>
          </a:prstGeom>
          <a:solidFill>
            <a:schemeClr val="lt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72" name="Google Shape;172;p3"/>
          <p:cNvSpPr/>
          <p:nvPr/>
        </p:nvSpPr>
        <p:spPr>
          <a:xfrm>
            <a:off x="11175132" y="5878946"/>
            <a:ext cx="432536" cy="459897"/>
          </a:xfrm>
          <a:prstGeom prst="mathPlus">
            <a:avLst>
              <a:gd name="adj1" fmla="val 23520"/>
            </a:avLst>
          </a:prstGeom>
          <a:gradFill>
            <a:gsLst>
              <a:gs pos="0">
                <a:srgbClr val="F14336"/>
              </a:gs>
              <a:gs pos="18000">
                <a:srgbClr val="F14336"/>
              </a:gs>
              <a:gs pos="45000">
                <a:srgbClr val="FBBB00"/>
              </a:gs>
              <a:gs pos="80000">
                <a:srgbClr val="28B446"/>
              </a:gs>
              <a:gs pos="92000">
                <a:srgbClr val="518EF8"/>
              </a:gs>
              <a:gs pos="100000">
                <a:srgbClr val="518EF8"/>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pic>
        <p:nvPicPr>
          <p:cNvPr id="173" name="Google Shape;173;p3"/>
          <p:cNvPicPr preferRelativeResize="0"/>
          <p:nvPr/>
        </p:nvPicPr>
        <p:blipFill rotWithShape="1">
          <a:blip r:embed="rId3">
            <a:alphaModFix/>
          </a:blip>
          <a:srcRect/>
          <a:stretch/>
        </p:blipFill>
        <p:spPr>
          <a:xfrm>
            <a:off x="1338251" y="836231"/>
            <a:ext cx="225037" cy="225037"/>
          </a:xfrm>
          <a:prstGeom prst="rect">
            <a:avLst/>
          </a:prstGeom>
          <a:noFill/>
          <a:ln>
            <a:noFill/>
          </a:ln>
        </p:spPr>
      </p:pic>
      <p:sp>
        <p:nvSpPr>
          <p:cNvPr id="174" name="Google Shape;174;p3"/>
          <p:cNvSpPr txBox="1"/>
          <p:nvPr/>
        </p:nvSpPr>
        <p:spPr>
          <a:xfrm>
            <a:off x="956988" y="5991311"/>
            <a:ext cx="4280264" cy="646290"/>
          </a:xfrm>
          <a:prstGeom prst="rect">
            <a:avLst/>
          </a:prstGeom>
          <a:noFill/>
          <a:ln>
            <a:noFill/>
          </a:ln>
        </p:spPr>
        <p:txBody>
          <a:bodyPr spcFirstLastPara="1" wrap="square" lIns="91425" tIns="45700" rIns="91425" bIns="45700" anchor="t" anchorCtr="0">
            <a:spAutoFit/>
          </a:bodyPr>
          <a:lstStyle/>
          <a:p>
            <a:pPr lvl="0"/>
            <a:r>
              <a:rPr lang="en-PH" sz="3600" b="1">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Francis Beaufort</a:t>
            </a:r>
            <a:endParaRPr/>
          </a:p>
        </p:txBody>
      </p:sp>
      <p:pic>
        <p:nvPicPr>
          <p:cNvPr id="175" name="Google Shape;175;p3"/>
          <p:cNvPicPr preferRelativeResize="0"/>
          <p:nvPr/>
        </p:nvPicPr>
        <p:blipFill>
          <a:blip r:embed="rId4"/>
          <a:srcRect/>
          <a:stretch/>
        </p:blipFill>
        <p:spPr>
          <a:xfrm>
            <a:off x="1219204" y="1339949"/>
            <a:ext cx="3627901" cy="4557633"/>
          </a:xfrm>
          <a:prstGeom prst="rect">
            <a:avLst/>
          </a:prstGeom>
          <a:noFill/>
          <a:ln>
            <a:noFill/>
          </a:ln>
        </p:spPr>
      </p:pic>
      <p:sp>
        <p:nvSpPr>
          <p:cNvPr id="176" name="Google Shape;176;p3"/>
          <p:cNvSpPr txBox="1"/>
          <p:nvPr/>
        </p:nvSpPr>
        <p:spPr>
          <a:xfrm>
            <a:off x="5165866" y="1527183"/>
            <a:ext cx="690495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3200" b="1">
                <a:solidFill>
                  <a:srgbClr val="0070C0"/>
                </a:solidFill>
                <a:latin typeface="Tahoma" panose="020B0604030504040204" pitchFamily="34" charset="0"/>
                <a:ea typeface="Tahoma" panose="020B0604030504040204" pitchFamily="34" charset="0"/>
                <a:cs typeface="Tahoma" panose="020B0604030504040204" pitchFamily="34" charset="0"/>
                <a:sym typeface="Source Sans Pro"/>
              </a:rPr>
              <a:t>Thang đo sức Beaufort (Bô-pho)</a:t>
            </a:r>
            <a:endParaRPr sz="1200"/>
          </a:p>
        </p:txBody>
      </p:sp>
      <p:sp>
        <p:nvSpPr>
          <p:cNvPr id="177" name="Google Shape;177;p3"/>
          <p:cNvSpPr txBox="1"/>
          <p:nvPr/>
        </p:nvSpPr>
        <p:spPr>
          <a:xfrm>
            <a:off x="5237252" y="2178738"/>
            <a:ext cx="6594101" cy="3970277"/>
          </a:xfrm>
          <a:prstGeom prst="rect">
            <a:avLst/>
          </a:prstGeom>
          <a:noFill/>
          <a:ln>
            <a:noFill/>
          </a:ln>
        </p:spPr>
        <p:txBody>
          <a:bodyPr spcFirstLastPara="1" wrap="square" lIns="91425" tIns="45700" rIns="91425" bIns="45700" anchor="t" anchorCtr="0">
            <a:spAutoFit/>
          </a:bodyPr>
          <a:lstStyle/>
          <a:p>
            <a:pPr lvl="0" indent="457200"/>
            <a:r>
              <a:rPr lang="vi-VN"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sym typeface="Calibri"/>
              </a:rPr>
              <a:t>Thang sức gió này được Francis Beaufort, một đô đốc hải quân và đồng thời là một nhà thủy văn học </a:t>
            </a:r>
            <a:r>
              <a:rPr lang="en-US" sz="2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sym typeface="Calibri"/>
              </a:rPr>
              <a:t>người</a:t>
            </a:r>
            <a:r>
              <a:rPr lang="en-US"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sym typeface="Calibri"/>
              </a:rPr>
              <a:t> Anh</a:t>
            </a:r>
            <a:r>
              <a:rPr lang="vi-VN"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sym typeface="Calibri"/>
              </a:rPr>
              <a:t>, tạo ra năm 1805. </a:t>
            </a:r>
            <a:r>
              <a:rPr lang="en-PH"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sym typeface="Calibri"/>
              </a:rPr>
              <a:t> </a:t>
            </a:r>
          </a:p>
          <a:p>
            <a:pPr lvl="0" indent="457200"/>
            <a:r>
              <a:rPr lang="vi-VN" sz="2800" dirty="0">
                <a:solidFill>
                  <a:schemeClr val="accent1">
                    <a:lumMod val="50000"/>
                  </a:schemeClr>
                </a:solidFill>
              </a:rPr>
              <a:t>Thang sức gió Beaufort ban đầu có 13 cấp</a:t>
            </a:r>
            <a:r>
              <a:rPr lang="en-US" sz="2800" dirty="0">
                <a:solidFill>
                  <a:schemeClr val="accent1">
                    <a:lumMod val="50000"/>
                  </a:schemeClr>
                </a:solidFill>
              </a:rPr>
              <a:t>, </a:t>
            </a:r>
            <a:r>
              <a:rPr lang="en-US" sz="2800" dirty="0" err="1">
                <a:solidFill>
                  <a:schemeClr val="accent1">
                    <a:lumMod val="50000"/>
                  </a:schemeClr>
                </a:solidFill>
              </a:rPr>
              <a:t>từ</a:t>
            </a:r>
            <a:r>
              <a:rPr lang="en-US" sz="2800" dirty="0">
                <a:solidFill>
                  <a:schemeClr val="accent1">
                    <a:lumMod val="50000"/>
                  </a:schemeClr>
                </a:solidFill>
              </a:rPr>
              <a:t> </a:t>
            </a:r>
            <a:r>
              <a:rPr lang="en-US" sz="2800" dirty="0" err="1">
                <a:solidFill>
                  <a:schemeClr val="accent1">
                    <a:lumMod val="50000"/>
                  </a:schemeClr>
                </a:solidFill>
              </a:rPr>
              <a:t>cấp</a:t>
            </a:r>
            <a:r>
              <a:rPr lang="en-US" sz="2800" dirty="0">
                <a:solidFill>
                  <a:schemeClr val="accent1">
                    <a:lumMod val="50000"/>
                  </a:schemeClr>
                </a:solidFill>
              </a:rPr>
              <a:t> 0 (</a:t>
            </a:r>
            <a:r>
              <a:rPr lang="en-US" sz="2800" dirty="0" err="1">
                <a:solidFill>
                  <a:schemeClr val="accent1">
                    <a:lumMod val="50000"/>
                  </a:schemeClr>
                </a:solidFill>
              </a:rPr>
              <a:t>trời</a:t>
            </a:r>
            <a:r>
              <a:rPr lang="en-US" sz="2800" dirty="0">
                <a:solidFill>
                  <a:schemeClr val="accent1">
                    <a:lumMod val="50000"/>
                  </a:schemeClr>
                </a:solidFill>
              </a:rPr>
              <a:t> </a:t>
            </a:r>
            <a:r>
              <a:rPr lang="en-US" sz="2800" dirty="0" err="1">
                <a:solidFill>
                  <a:schemeClr val="accent1">
                    <a:lumMod val="50000"/>
                  </a:schemeClr>
                </a:solidFill>
              </a:rPr>
              <a:t>lặng</a:t>
            </a:r>
            <a:r>
              <a:rPr lang="en-US" sz="2800" dirty="0">
                <a:solidFill>
                  <a:schemeClr val="accent1">
                    <a:lumMod val="50000"/>
                  </a:schemeClr>
                </a:solidFill>
              </a:rPr>
              <a:t> </a:t>
            </a:r>
            <a:r>
              <a:rPr lang="en-US" sz="2800" dirty="0" err="1">
                <a:solidFill>
                  <a:schemeClr val="accent1">
                    <a:lumMod val="50000"/>
                  </a:schemeClr>
                </a:solidFill>
              </a:rPr>
              <a:t>giờ</a:t>
            </a:r>
            <a:r>
              <a:rPr lang="en-US" sz="2800" dirty="0">
                <a:solidFill>
                  <a:schemeClr val="accent1">
                    <a:lumMod val="50000"/>
                  </a:schemeClr>
                </a:solidFill>
              </a:rPr>
              <a:t>) </a:t>
            </a:r>
            <a:r>
              <a:rPr lang="en-US" sz="2800" dirty="0" err="1">
                <a:solidFill>
                  <a:schemeClr val="accent1">
                    <a:lumMod val="50000"/>
                  </a:schemeClr>
                </a:solidFill>
              </a:rPr>
              <a:t>đến</a:t>
            </a:r>
            <a:r>
              <a:rPr lang="en-US" sz="2800" dirty="0">
                <a:solidFill>
                  <a:schemeClr val="accent1">
                    <a:lumMod val="50000"/>
                  </a:schemeClr>
                </a:solidFill>
              </a:rPr>
              <a:t> </a:t>
            </a:r>
            <a:r>
              <a:rPr lang="en-US" sz="2800" dirty="0" err="1">
                <a:solidFill>
                  <a:schemeClr val="accent1">
                    <a:lumMod val="50000"/>
                  </a:schemeClr>
                </a:solidFill>
              </a:rPr>
              <a:t>cấp</a:t>
            </a:r>
            <a:r>
              <a:rPr lang="en-US" sz="2800" dirty="0">
                <a:solidFill>
                  <a:schemeClr val="accent1">
                    <a:lumMod val="50000"/>
                  </a:schemeClr>
                </a:solidFill>
              </a:rPr>
              <a:t> 12 (</a:t>
            </a:r>
            <a:r>
              <a:rPr lang="en-US" sz="2800" dirty="0" err="1">
                <a:solidFill>
                  <a:schemeClr val="accent1">
                    <a:lumMod val="50000"/>
                  </a:schemeClr>
                </a:solidFill>
              </a:rPr>
              <a:t>bão</a:t>
            </a:r>
            <a:r>
              <a:rPr lang="en-US" sz="2800" dirty="0">
                <a:solidFill>
                  <a:schemeClr val="accent1">
                    <a:lumMod val="50000"/>
                  </a:schemeClr>
                </a:solidFill>
              </a:rPr>
              <a:t> </a:t>
            </a:r>
            <a:r>
              <a:rPr lang="en-US" sz="2800" dirty="0" err="1">
                <a:solidFill>
                  <a:schemeClr val="accent1">
                    <a:lumMod val="50000"/>
                  </a:schemeClr>
                </a:solidFill>
              </a:rPr>
              <a:t>tố</a:t>
            </a:r>
            <a:r>
              <a:rPr lang="en-US" sz="2800" dirty="0">
                <a:solidFill>
                  <a:schemeClr val="accent1">
                    <a:lumMod val="50000"/>
                  </a:schemeClr>
                </a:solidFill>
              </a:rPr>
              <a:t> </a:t>
            </a:r>
            <a:r>
              <a:rPr lang="en-US" sz="2800" dirty="0" err="1">
                <a:solidFill>
                  <a:schemeClr val="accent1">
                    <a:lumMod val="50000"/>
                  </a:schemeClr>
                </a:solidFill>
              </a:rPr>
              <a:t>mạnh</a:t>
            </a:r>
            <a:r>
              <a:rPr lang="en-US" sz="2800" dirty="0">
                <a:solidFill>
                  <a:schemeClr val="accent1">
                    <a:lumMod val="50000"/>
                  </a:schemeClr>
                </a:solidFill>
              </a:rPr>
              <a:t>). </a:t>
            </a:r>
            <a:r>
              <a:rPr lang="en-US" sz="2800" dirty="0" err="1">
                <a:solidFill>
                  <a:schemeClr val="accent1">
                    <a:lumMod val="50000"/>
                  </a:schemeClr>
                </a:solidFill>
              </a:rPr>
              <a:t>Hiện</a:t>
            </a:r>
            <a:r>
              <a:rPr lang="en-US" sz="2800" dirty="0">
                <a:solidFill>
                  <a:schemeClr val="accent1">
                    <a:lumMod val="50000"/>
                  </a:schemeClr>
                </a:solidFill>
              </a:rPr>
              <a:t> nay thang </a:t>
            </a:r>
            <a:r>
              <a:rPr lang="en-US" sz="2800" dirty="0" err="1">
                <a:solidFill>
                  <a:schemeClr val="accent1">
                    <a:lumMod val="50000"/>
                  </a:schemeClr>
                </a:solidFill>
              </a:rPr>
              <a:t>đo</a:t>
            </a:r>
            <a:r>
              <a:rPr lang="en-US" sz="2800" dirty="0">
                <a:solidFill>
                  <a:schemeClr val="accent1">
                    <a:lumMod val="50000"/>
                  </a:schemeClr>
                </a:solidFill>
              </a:rPr>
              <a:t> </a:t>
            </a:r>
            <a:r>
              <a:rPr lang="en-US" sz="2800" dirty="0" err="1">
                <a:solidFill>
                  <a:schemeClr val="accent1">
                    <a:lumMod val="50000"/>
                  </a:schemeClr>
                </a:solidFill>
              </a:rPr>
              <a:t>vẫn</a:t>
            </a:r>
            <a:r>
              <a:rPr lang="en-US" sz="2800" dirty="0">
                <a:solidFill>
                  <a:schemeClr val="accent1">
                    <a:lumMod val="50000"/>
                  </a:schemeClr>
                </a:solidFill>
              </a:rPr>
              <a:t> </a:t>
            </a:r>
            <a:r>
              <a:rPr lang="en-US" sz="2800" dirty="0" err="1">
                <a:solidFill>
                  <a:schemeClr val="accent1">
                    <a:lumMod val="50000"/>
                  </a:schemeClr>
                </a:solidFill>
              </a:rPr>
              <a:t>được</a:t>
            </a:r>
            <a:r>
              <a:rPr lang="en-US" sz="2800" dirty="0">
                <a:solidFill>
                  <a:schemeClr val="accent1">
                    <a:lumMod val="50000"/>
                  </a:schemeClr>
                </a:solidFill>
              </a:rPr>
              <a:t> </a:t>
            </a:r>
            <a:r>
              <a:rPr lang="en-US" sz="2800" dirty="0" err="1">
                <a:solidFill>
                  <a:schemeClr val="accent1">
                    <a:lumMod val="50000"/>
                  </a:schemeClr>
                </a:solidFill>
              </a:rPr>
              <a:t>sử</a:t>
            </a:r>
            <a:r>
              <a:rPr lang="en-US" sz="2800" dirty="0">
                <a:solidFill>
                  <a:schemeClr val="accent1">
                    <a:lumMod val="50000"/>
                  </a:schemeClr>
                </a:solidFill>
              </a:rPr>
              <a:t> </a:t>
            </a:r>
            <a:r>
              <a:rPr lang="en-US" sz="2800" dirty="0" err="1">
                <a:solidFill>
                  <a:schemeClr val="accent1">
                    <a:lumMod val="50000"/>
                  </a:schemeClr>
                </a:solidFill>
              </a:rPr>
              <a:t>dụng</a:t>
            </a:r>
            <a:r>
              <a:rPr lang="en-US" sz="2800" dirty="0">
                <a:solidFill>
                  <a:schemeClr val="accent1">
                    <a:lumMod val="50000"/>
                  </a:schemeClr>
                </a:solidFill>
              </a:rPr>
              <a:t> </a:t>
            </a:r>
            <a:r>
              <a:rPr lang="en-US" sz="2800" dirty="0" err="1">
                <a:solidFill>
                  <a:schemeClr val="accent1">
                    <a:lumMod val="50000"/>
                  </a:schemeClr>
                </a:solidFill>
              </a:rPr>
              <a:t>và</a:t>
            </a:r>
            <a:r>
              <a:rPr lang="en-US" sz="2800" dirty="0">
                <a:solidFill>
                  <a:schemeClr val="accent1">
                    <a:lumMod val="50000"/>
                  </a:schemeClr>
                </a:solidFill>
              </a:rPr>
              <a:t> </a:t>
            </a:r>
            <a:r>
              <a:rPr lang="en-US" sz="2800" dirty="0" err="1">
                <a:solidFill>
                  <a:schemeClr val="accent1">
                    <a:lumMod val="50000"/>
                  </a:schemeClr>
                </a:solidFill>
              </a:rPr>
              <a:t>đã</a:t>
            </a:r>
            <a:r>
              <a:rPr lang="en-US" sz="2800" dirty="0">
                <a:solidFill>
                  <a:schemeClr val="accent1">
                    <a:lumMod val="50000"/>
                  </a:schemeClr>
                </a:solidFill>
              </a:rPr>
              <a:t> </a:t>
            </a:r>
            <a:r>
              <a:rPr lang="en-US" sz="2800" dirty="0" err="1">
                <a:solidFill>
                  <a:schemeClr val="accent1">
                    <a:lumMod val="50000"/>
                  </a:schemeClr>
                </a:solidFill>
              </a:rPr>
              <a:t>được</a:t>
            </a:r>
            <a:r>
              <a:rPr lang="en-US" sz="2800" dirty="0">
                <a:solidFill>
                  <a:schemeClr val="accent1">
                    <a:lumMod val="50000"/>
                  </a:schemeClr>
                </a:solidFill>
              </a:rPr>
              <a:t> </a:t>
            </a:r>
            <a:r>
              <a:rPr lang="en-US" sz="2800" dirty="0" err="1">
                <a:solidFill>
                  <a:schemeClr val="accent1">
                    <a:lumMod val="50000"/>
                  </a:schemeClr>
                </a:solidFill>
              </a:rPr>
              <a:t>mở</a:t>
            </a:r>
            <a:r>
              <a:rPr lang="en-US" sz="2800" dirty="0">
                <a:solidFill>
                  <a:schemeClr val="accent1">
                    <a:lumMod val="50000"/>
                  </a:schemeClr>
                </a:solidFill>
              </a:rPr>
              <a:t> </a:t>
            </a:r>
            <a:r>
              <a:rPr lang="en-US" sz="2800" dirty="0" err="1">
                <a:solidFill>
                  <a:schemeClr val="accent1">
                    <a:lumMod val="50000"/>
                  </a:schemeClr>
                </a:solidFill>
              </a:rPr>
              <a:t>rộng</a:t>
            </a:r>
            <a:r>
              <a:rPr lang="en-US" sz="2800" dirty="0">
                <a:solidFill>
                  <a:schemeClr val="accent1">
                    <a:lumMod val="50000"/>
                  </a:schemeClr>
                </a:solidFill>
              </a:rPr>
              <a:t> </a:t>
            </a:r>
            <a:r>
              <a:rPr lang="en-US" sz="2800" dirty="0" err="1">
                <a:solidFill>
                  <a:schemeClr val="accent1">
                    <a:lumMod val="50000"/>
                  </a:schemeClr>
                </a:solidFill>
              </a:rPr>
              <a:t>thêm</a:t>
            </a:r>
            <a:r>
              <a:rPr lang="en-US" sz="2800" dirty="0">
                <a:solidFill>
                  <a:schemeClr val="accent1">
                    <a:lumMod val="50000"/>
                  </a:schemeClr>
                </a:solidFill>
              </a:rPr>
              <a:t>.</a:t>
            </a:r>
            <a:endParaRPr sz="2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sym typeface="Calibri"/>
            </a:endParaRPr>
          </a:p>
        </p:txBody>
      </p:sp>
    </p:spTree>
    <p:extLst>
      <p:ext uri="{BB962C8B-B14F-4D97-AF65-F5344CB8AC3E}">
        <p14:creationId xmlns:p14="http://schemas.microsoft.com/office/powerpoint/2010/main" val="392168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750"/>
                                        <p:tgtEl>
                                          <p:spTgt spid="175"/>
                                        </p:tgtEl>
                                      </p:cBhvr>
                                    </p:animEffect>
                                  </p:childTnLst>
                                </p:cTn>
                              </p:par>
                              <p:par>
                                <p:cTn id="8" presetID="10" presetClass="entr" presetSubtype="0" fill="hold"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fade">
                                      <p:cBhvr>
                                        <p:cTn id="10" dur="750"/>
                                        <p:tgtEl>
                                          <p:spTgt spid="174"/>
                                        </p:tgtEl>
                                      </p:cBhvr>
                                    </p:animEffect>
                                  </p:childTnLst>
                                </p:cTn>
                              </p:par>
                              <p:par>
                                <p:cTn id="11" presetID="10" presetClass="entr" presetSubtype="0" fill="hold" nodeType="withEffect">
                                  <p:stCondLst>
                                    <p:cond delay="1600"/>
                                  </p:stCondLst>
                                  <p:childTnLst>
                                    <p:set>
                                      <p:cBhvr>
                                        <p:cTn id="12" dur="1" fill="hold">
                                          <p:stCondLst>
                                            <p:cond delay="0"/>
                                          </p:stCondLst>
                                        </p:cTn>
                                        <p:tgtEl>
                                          <p:spTgt spid="176"/>
                                        </p:tgtEl>
                                        <p:attrNameLst>
                                          <p:attrName>style.visibility</p:attrName>
                                        </p:attrNameLst>
                                      </p:cBhvr>
                                      <p:to>
                                        <p:strVal val="visible"/>
                                      </p:to>
                                    </p:set>
                                    <p:animEffect transition="in" filter="fade">
                                      <p:cBhvr>
                                        <p:cTn id="13" dur="750"/>
                                        <p:tgtEl>
                                          <p:spTgt spid="176"/>
                                        </p:tgtEl>
                                      </p:cBhvr>
                                    </p:animEffect>
                                  </p:childTnLst>
                                </p:cTn>
                              </p:par>
                              <p:par>
                                <p:cTn id="14" presetID="10" presetClass="entr" presetSubtype="0" fill="hold" nodeType="withEffect">
                                  <p:stCondLst>
                                    <p:cond delay="2400"/>
                                  </p:stCondLst>
                                  <p:childTnLst>
                                    <p:set>
                                      <p:cBhvr>
                                        <p:cTn id="15" dur="1" fill="hold">
                                          <p:stCondLst>
                                            <p:cond delay="0"/>
                                          </p:stCondLst>
                                        </p:cTn>
                                        <p:tgtEl>
                                          <p:spTgt spid="177"/>
                                        </p:tgtEl>
                                        <p:attrNameLst>
                                          <p:attrName>style.visibility</p:attrName>
                                        </p:attrNameLst>
                                      </p:cBhvr>
                                      <p:to>
                                        <p:strVal val="visible"/>
                                      </p:to>
                                    </p:set>
                                    <p:animEffect transition="in" filter="fade">
                                      <p:cBhvr>
                                        <p:cTn id="16" dur="75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BB00"/>
        </a:solidFill>
        <a:effectLst/>
      </p:bgPr>
    </p:bg>
    <p:spTree>
      <p:nvGrpSpPr>
        <p:cNvPr id="1" name="Shape 146"/>
        <p:cNvGrpSpPr/>
        <p:nvPr/>
      </p:nvGrpSpPr>
      <p:grpSpPr>
        <a:xfrm>
          <a:off x="0" y="0"/>
          <a:ext cx="0" cy="0"/>
          <a:chOff x="0" y="0"/>
          <a:chExt cx="0" cy="0"/>
        </a:xfrm>
      </p:grpSpPr>
      <p:sp>
        <p:nvSpPr>
          <p:cNvPr id="147" name="Google Shape;147;p3"/>
          <p:cNvSpPr/>
          <p:nvPr/>
        </p:nvSpPr>
        <p:spPr>
          <a:xfrm>
            <a:off x="239151" y="193430"/>
            <a:ext cx="11732455" cy="6471139"/>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48" name="Google Shape;148;p3"/>
          <p:cNvSpPr/>
          <p:nvPr/>
        </p:nvSpPr>
        <p:spPr>
          <a:xfrm>
            <a:off x="281354" y="193431"/>
            <a:ext cx="1941341" cy="650632"/>
          </a:xfrm>
          <a:prstGeom prst="roundRect">
            <a:avLst>
              <a:gd name="adj" fmla="val 19033"/>
            </a:avLst>
          </a:prstGeom>
          <a:solidFill>
            <a:srgbClr val="AF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49" name="Google Shape;149;p3"/>
          <p:cNvSpPr/>
          <p:nvPr/>
        </p:nvSpPr>
        <p:spPr>
          <a:xfrm>
            <a:off x="2264898" y="193431"/>
            <a:ext cx="1941341" cy="650632"/>
          </a:xfrm>
          <a:prstGeom prst="roundRect">
            <a:avLst>
              <a:gd name="adj" fmla="val 19033"/>
            </a:avLst>
          </a:prstGeom>
          <a:solidFill>
            <a:srgbClr val="AE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0" name="Google Shape;150;p3"/>
          <p:cNvSpPr/>
          <p:nvPr/>
        </p:nvSpPr>
        <p:spPr>
          <a:xfrm>
            <a:off x="4248442" y="193431"/>
            <a:ext cx="1941341" cy="650632"/>
          </a:xfrm>
          <a:prstGeom prst="roundRect">
            <a:avLst>
              <a:gd name="adj" fmla="val 19033"/>
            </a:avLst>
          </a:prstGeom>
          <a:solidFill>
            <a:srgbClr val="AE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1" name="Google Shape;151;p3"/>
          <p:cNvSpPr/>
          <p:nvPr/>
        </p:nvSpPr>
        <p:spPr>
          <a:xfrm>
            <a:off x="6231986" y="193431"/>
            <a:ext cx="1941341" cy="650632"/>
          </a:xfrm>
          <a:prstGeom prst="roundRect">
            <a:avLst>
              <a:gd name="adj" fmla="val 19033"/>
            </a:avLst>
          </a:prstGeom>
          <a:solidFill>
            <a:schemeClr val="tx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4" name="Google Shape;154;p3"/>
          <p:cNvSpPr/>
          <p:nvPr/>
        </p:nvSpPr>
        <p:spPr>
          <a:xfrm>
            <a:off x="239151" y="689317"/>
            <a:ext cx="11732455" cy="59752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5" name="Google Shape;155;p3"/>
          <p:cNvSpPr txBox="1"/>
          <p:nvPr/>
        </p:nvSpPr>
        <p:spPr>
          <a:xfrm>
            <a:off x="628357" y="253218"/>
            <a:ext cx="151462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rPr>
              <a:t>KHOA HỌC</a:t>
            </a:r>
            <a:endParaRPr sz="18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156" name="Google Shape;156;p3"/>
          <p:cNvSpPr txBox="1"/>
          <p:nvPr/>
        </p:nvSpPr>
        <p:spPr>
          <a:xfrm>
            <a:off x="2433707" y="253218"/>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Khởi động</a:t>
            </a:r>
            <a:endParaRPr/>
          </a:p>
        </p:txBody>
      </p:sp>
      <p:sp>
        <p:nvSpPr>
          <p:cNvPr id="157" name="Google Shape;157;p3"/>
          <p:cNvSpPr txBox="1"/>
          <p:nvPr/>
        </p:nvSpPr>
        <p:spPr>
          <a:xfrm>
            <a:off x="4471183" y="261931"/>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Bài mới</a:t>
            </a:r>
            <a:endParaRPr/>
          </a:p>
        </p:txBody>
      </p:sp>
      <p:sp>
        <p:nvSpPr>
          <p:cNvPr id="158" name="Google Shape;158;p3"/>
          <p:cNvSpPr txBox="1"/>
          <p:nvPr/>
        </p:nvSpPr>
        <p:spPr>
          <a:xfrm>
            <a:off x="6142896" y="253218"/>
            <a:ext cx="2180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Cấp độ của gió</a:t>
            </a:r>
            <a:endParaRPr/>
          </a:p>
        </p:txBody>
      </p:sp>
      <p:sp>
        <p:nvSpPr>
          <p:cNvPr id="159" name="Google Shape;159;p3"/>
          <p:cNvSpPr txBox="1"/>
          <p:nvPr/>
        </p:nvSpPr>
        <p:spPr>
          <a:xfrm>
            <a:off x="8412481" y="253218"/>
            <a:ext cx="151462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TOPIC</a:t>
            </a: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rPr>
              <a:t> 4</a:t>
            </a:r>
            <a:endParaRPr/>
          </a:p>
        </p:txBody>
      </p:sp>
      <p:sp>
        <p:nvSpPr>
          <p:cNvPr id="160" name="Google Shape;160;p3"/>
          <p:cNvSpPr txBox="1"/>
          <p:nvPr/>
        </p:nvSpPr>
        <p:spPr>
          <a:xfrm>
            <a:off x="10367895" y="253218"/>
            <a:ext cx="151462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END</a:t>
            </a:r>
            <a:endParaRPr/>
          </a:p>
        </p:txBody>
      </p:sp>
      <p:sp>
        <p:nvSpPr>
          <p:cNvPr id="161" name="Google Shape;161;p3"/>
          <p:cNvSpPr/>
          <p:nvPr/>
        </p:nvSpPr>
        <p:spPr>
          <a:xfrm>
            <a:off x="239151" y="689317"/>
            <a:ext cx="11732455" cy="459897"/>
          </a:xfrm>
          <a:prstGeom prst="rect">
            <a:avLst/>
          </a:prstGeom>
          <a:solidFill>
            <a:schemeClr val="lt1"/>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2" name="Google Shape;162;p3"/>
          <p:cNvSpPr/>
          <p:nvPr/>
        </p:nvSpPr>
        <p:spPr>
          <a:xfrm>
            <a:off x="867512" y="822961"/>
            <a:ext cx="351692" cy="225083"/>
          </a:xfrm>
          <a:prstGeom prst="righ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3" name="Google Shape;163;p3"/>
          <p:cNvSpPr/>
          <p:nvPr/>
        </p:nvSpPr>
        <p:spPr>
          <a:xfrm>
            <a:off x="398587" y="822961"/>
            <a:ext cx="351692" cy="225083"/>
          </a:xfrm>
          <a:prstGeom prst="lef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5" name="Google Shape;165;p3"/>
          <p:cNvSpPr txBox="1"/>
          <p:nvPr/>
        </p:nvSpPr>
        <p:spPr>
          <a:xfrm>
            <a:off x="8964830" y="719210"/>
            <a:ext cx="183285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KTUTS</a:t>
            </a:r>
            <a:endParaRPr sz="18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166" name="Google Shape;166;p3"/>
          <p:cNvSpPr/>
          <p:nvPr/>
        </p:nvSpPr>
        <p:spPr>
          <a:xfrm>
            <a:off x="1643581" y="738539"/>
            <a:ext cx="6637610" cy="393020"/>
          </a:xfrm>
          <a:prstGeom prst="roundRect">
            <a:avLst>
              <a:gd name="adj" fmla="val 16667"/>
            </a:avLst>
          </a:prstGeom>
          <a:solidFill>
            <a:schemeClr val="lt1"/>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7" name="Google Shape;167;p3"/>
          <p:cNvSpPr/>
          <p:nvPr/>
        </p:nvSpPr>
        <p:spPr>
          <a:xfrm>
            <a:off x="10770080" y="815560"/>
            <a:ext cx="248473" cy="267287"/>
          </a:xfrm>
          <a:prstGeom prst="ellipse">
            <a:avLst/>
          </a:prstGeom>
          <a:solidFill>
            <a:srgbClr val="F143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8" name="Google Shape;168;p3"/>
          <p:cNvSpPr/>
          <p:nvPr/>
        </p:nvSpPr>
        <p:spPr>
          <a:xfrm>
            <a:off x="11145188" y="815108"/>
            <a:ext cx="248473" cy="267287"/>
          </a:xfrm>
          <a:prstGeom prst="ellipse">
            <a:avLst/>
          </a:prstGeom>
          <a:solidFill>
            <a:srgbClr val="FBBB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9" name="Google Shape;169;p3"/>
          <p:cNvSpPr/>
          <p:nvPr/>
        </p:nvSpPr>
        <p:spPr>
          <a:xfrm>
            <a:off x="11508593" y="815107"/>
            <a:ext cx="248473" cy="267287"/>
          </a:xfrm>
          <a:prstGeom prst="ellipse">
            <a:avLst/>
          </a:prstGeom>
          <a:solidFill>
            <a:srgbClr val="28B4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70" name="Google Shape;170;p3"/>
          <p:cNvSpPr txBox="1"/>
          <p:nvPr/>
        </p:nvSpPr>
        <p:spPr>
          <a:xfrm>
            <a:off x="1678219" y="731449"/>
            <a:ext cx="497413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https://www.google.com/cấp độ của gió</a:t>
            </a:r>
            <a:endParaRPr sz="18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171" name="Google Shape;171;p3"/>
          <p:cNvSpPr/>
          <p:nvPr/>
        </p:nvSpPr>
        <p:spPr>
          <a:xfrm>
            <a:off x="11085362" y="5842429"/>
            <a:ext cx="616598" cy="605439"/>
          </a:xfrm>
          <a:prstGeom prst="flowChartConnector">
            <a:avLst/>
          </a:prstGeom>
          <a:solidFill>
            <a:schemeClr val="lt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72" name="Google Shape;172;p3"/>
          <p:cNvSpPr/>
          <p:nvPr/>
        </p:nvSpPr>
        <p:spPr>
          <a:xfrm>
            <a:off x="11175132" y="5878946"/>
            <a:ext cx="432536" cy="459897"/>
          </a:xfrm>
          <a:prstGeom prst="mathPlus">
            <a:avLst>
              <a:gd name="adj1" fmla="val 23520"/>
            </a:avLst>
          </a:prstGeom>
          <a:gradFill>
            <a:gsLst>
              <a:gs pos="0">
                <a:srgbClr val="F14336"/>
              </a:gs>
              <a:gs pos="18000">
                <a:srgbClr val="F14336"/>
              </a:gs>
              <a:gs pos="45000">
                <a:srgbClr val="FBBB00"/>
              </a:gs>
              <a:gs pos="80000">
                <a:srgbClr val="28B446"/>
              </a:gs>
              <a:gs pos="92000">
                <a:srgbClr val="518EF8"/>
              </a:gs>
              <a:gs pos="100000">
                <a:srgbClr val="518EF8"/>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pic>
        <p:nvPicPr>
          <p:cNvPr id="173" name="Google Shape;173;p3"/>
          <p:cNvPicPr preferRelativeResize="0"/>
          <p:nvPr/>
        </p:nvPicPr>
        <p:blipFill rotWithShape="1">
          <a:blip r:embed="rId3">
            <a:alphaModFix/>
          </a:blip>
          <a:srcRect/>
          <a:stretch/>
        </p:blipFill>
        <p:spPr>
          <a:xfrm>
            <a:off x="1338251" y="836231"/>
            <a:ext cx="225037" cy="225037"/>
          </a:xfrm>
          <a:prstGeom prst="rect">
            <a:avLst/>
          </a:prstGeom>
          <a:noFill/>
          <a:ln>
            <a:noFill/>
          </a:ln>
        </p:spPr>
      </p:pic>
      <p:sp>
        <p:nvSpPr>
          <p:cNvPr id="176" name="Google Shape;176;p3"/>
          <p:cNvSpPr txBox="1"/>
          <p:nvPr/>
        </p:nvSpPr>
        <p:spPr>
          <a:xfrm>
            <a:off x="2222695" y="1244472"/>
            <a:ext cx="762938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3600" b="1">
                <a:solidFill>
                  <a:srgbClr val="0070C0"/>
                </a:solidFill>
                <a:latin typeface="Tahoma" panose="020B0604030504040204" pitchFamily="34" charset="0"/>
                <a:ea typeface="Tahoma" panose="020B0604030504040204" pitchFamily="34" charset="0"/>
                <a:cs typeface="Tahoma" panose="020B0604030504040204" pitchFamily="34" charset="0"/>
                <a:sym typeface="Source Sans Pro"/>
              </a:rPr>
              <a:t>Thang đo sức Beaufort (Bô-pho)</a:t>
            </a:r>
            <a:endParaRPr/>
          </a:p>
        </p:txBody>
      </p:sp>
      <p:sp>
        <p:nvSpPr>
          <p:cNvPr id="4" name="Speech Bubble: Oval 3">
            <a:extLst>
              <a:ext uri="{FF2B5EF4-FFF2-40B4-BE49-F238E27FC236}">
                <a16:creationId xmlns:a16="http://schemas.microsoft.com/office/drawing/2014/main" id="{B0A1374B-BA06-4D1F-A4BE-430CB3492AF3}"/>
              </a:ext>
            </a:extLst>
          </p:cNvPr>
          <p:cNvSpPr/>
          <p:nvPr/>
        </p:nvSpPr>
        <p:spPr>
          <a:xfrm>
            <a:off x="5834743" y="2202616"/>
            <a:ext cx="4533152" cy="2964469"/>
          </a:xfrm>
          <a:prstGeom prst="wedgeEllipseCallout">
            <a:avLst>
              <a:gd name="adj1" fmla="val -57759"/>
              <a:gd name="adj2" fmla="val 238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C6DCD08-1ED4-4645-85B8-B9DBE90B90C9}"/>
              </a:ext>
            </a:extLst>
          </p:cNvPr>
          <p:cNvSpPr txBox="1"/>
          <p:nvPr/>
        </p:nvSpPr>
        <p:spPr>
          <a:xfrm>
            <a:off x="6282235" y="2399670"/>
            <a:ext cx="3569844" cy="2554545"/>
          </a:xfrm>
          <a:prstGeom prst="rect">
            <a:avLst/>
          </a:prstGeom>
          <a:noFill/>
        </p:spPr>
        <p:txBody>
          <a:bodyPr wrap="square" rtlCol="0">
            <a:spAutoFit/>
          </a:bodyPr>
          <a:lstStyle/>
          <a:p>
            <a:pPr algn="ctr"/>
            <a:r>
              <a:rPr lang="en-US" sz="3200" b="1">
                <a:solidFill>
                  <a:schemeClr val="bg1"/>
                </a:solidFill>
                <a:latin typeface="UVN Viet Sach" panose="02040502050505030904" pitchFamily="18" charset="0"/>
              </a:rPr>
              <a:t>Xem phim và </a:t>
            </a:r>
          </a:p>
          <a:p>
            <a:pPr algn="ctr"/>
            <a:r>
              <a:rPr lang="en-US" sz="3200" b="1">
                <a:solidFill>
                  <a:schemeClr val="bg1"/>
                </a:solidFill>
                <a:latin typeface="UVN Viet Sach" panose="02040502050505030904" pitchFamily="18" charset="0"/>
              </a:rPr>
              <a:t>chú ý quan sát tác động của gió lên các sự vật xung quanh nhé!</a:t>
            </a:r>
          </a:p>
        </p:txBody>
      </p:sp>
      <p:pic>
        <p:nvPicPr>
          <p:cNvPr id="3" name="Picture 2">
            <a:extLst>
              <a:ext uri="{FF2B5EF4-FFF2-40B4-BE49-F238E27FC236}">
                <a16:creationId xmlns:a16="http://schemas.microsoft.com/office/drawing/2014/main" id="{B2B0C3FF-9B1F-4C27-90DD-EB72D861DB0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500" b="90000" l="10000" r="90385">
                        <a14:foregroundMark x1="21923" y1="46429" x2="22692" y2="46429"/>
                        <a14:foregroundMark x1="13462" y1="29643" x2="16538" y2="30714"/>
                        <a14:foregroundMark x1="39231" y1="11071" x2="61154" y2="10000"/>
                        <a14:foregroundMark x1="61154" y1="10000" x2="64231" y2="10357"/>
                        <a14:foregroundMark x1="52692" y1="7857" x2="57692" y2="8214"/>
                        <a14:foregroundMark x1="39615" y1="33571" x2="44231" y2="42857"/>
                        <a14:foregroundMark x1="64615" y1="28929" x2="61154" y2="44643"/>
                        <a14:foregroundMark x1="57308" y1="27857" x2="60000" y2="44643"/>
                        <a14:foregroundMark x1="81154" y1="50000" x2="74231" y2="59643"/>
                        <a14:foregroundMark x1="74231" y1="48929" x2="68846" y2="60000"/>
                        <a14:foregroundMark x1="71154" y1="54643" x2="68462" y2="65714"/>
                        <a14:foregroundMark x1="23077" y1="52857" x2="32308" y2="65357"/>
                        <a14:foregroundMark x1="85769" y1="31429" x2="87308" y2="31071"/>
                        <a14:foregroundMark x1="88462" y1="35000" x2="90385" y2="37500"/>
                        <a14:foregroundMark x1="79615" y1="43214" x2="82692" y2="42143"/>
                        <a14:foregroundMark x1="83077" y1="41786" x2="87308" y2="40714"/>
                      </a14:backgroundRemoval>
                    </a14:imgEffect>
                  </a14:imgLayer>
                </a14:imgProps>
              </a:ext>
            </a:extLst>
          </a:blip>
          <a:stretch>
            <a:fillRect/>
          </a:stretch>
        </p:blipFill>
        <p:spPr>
          <a:xfrm>
            <a:off x="-3614961" y="4554686"/>
            <a:ext cx="2776761" cy="29903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60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750"/>
                                        <p:tgtEl>
                                          <p:spTgt spid="176"/>
                                        </p:tgtEl>
                                      </p:cBhvr>
                                    </p:animEffect>
                                  </p:childTnLst>
                                </p:cTn>
                              </p:par>
                            </p:childTnLst>
                          </p:cTn>
                        </p:par>
                        <p:par>
                          <p:cTn id="8" fill="hold">
                            <p:stCondLst>
                              <p:cond delay="2350"/>
                            </p:stCondLst>
                            <p:childTnLst>
                              <p:par>
                                <p:cTn id="9" presetID="0" presetClass="path" presetSubtype="0" accel="50000" decel="50000" fill="hold" nodeType="afterEffect">
                                  <p:stCondLst>
                                    <p:cond delay="0"/>
                                  </p:stCondLst>
                                  <p:childTnLst>
                                    <p:animMotion origin="layout" path="M 0.02734 -0.09352 L 0.02734 -0.09329 C 0.03203 -0.08334 0.03567 -0.07107 0.0414 -0.06297 C 0.04739 -0.05487 0.05469 -0.05047 0.06172 -0.0463 C 0.08242 -0.0338 0.10273 -0.01852 0.12422 -0.01297 C 0.16588 -0.00186 0.1625 -0.00024 0.20234 0.00092 L 0.45547 0.00648 C 0.4763 0.00902 0.497 0.01342 0.51784 0.01458 C 0.65195 0.02291 0.79206 0.01157 0.92409 0.00648 C 0.93398 0.00092 0.94375 -0.00579 0.9539 -0.01019 C 0.96367 -0.01482 0.9737 -0.01667 0.98346 -0.0213 C 0.99193 -0.02524 1.00052 -0.0294 1.00846 -0.03542 C 1.01927 -0.04329 1.03776 -0.06227 1.04752 -0.07686 C 1.06445 -0.10162 1.05729 -0.09422 1.06784 -0.12686 C 1.07435 -0.14653 1.08815 -0.18519 1.08815 -0.18496 C 1.09075 -0.20324 1.09609 -0.23982 1.09765 -0.25741 C 1.09857 -0.26922 1.09857 -0.28149 1.09909 -0.29352 C 1.09818 -0.31204 1.0987 -0.33102 1.09609 -0.34908 C 1.09492 -0.35602 1.09101 -0.36042 1.08815 -0.36574 C 1.08424 -0.37338 1.08021 -0.38102 1.07565 -0.38797 C 1.07174 -0.39399 1.06706 -0.39838 1.06315 -0.40463 C 1.0582 -0.41227 1.05429 -0.42223 1.04909 -0.42963 C 1.0444 -0.43612 1.03867 -0.44051 1.03346 -0.4463 C 1.01732 -0.46459 1.0151 -0.4713 0.99752 -0.48241 C 0.98424 -0.49074 0.97018 -0.49514 0.95703 -0.50463 C 0.94909 -0.51019 0.9414 -0.51621 0.93346 -0.5213 C 0.90469 -0.53959 0.92096 -0.5257 0.88984 -0.54352 C 0.88437 -0.54653 0.87956 -0.55162 0.87409 -0.55463 C 0.85898 -0.56227 0.8444 -0.56482 0.82877 -0.56829 C 0.77318 -0.56389 0.71732 -0.56158 0.66172 -0.55463 C 0.65208 -0.55324 0.64284 -0.54746 0.63359 -0.54352 C 0.61302 -0.53426 0.59726 -0.52547 0.57734 -0.51297 C 0.56888 -0.50764 0.56068 -0.50162 0.55221 -0.4963 C 0.54609 -0.49237 0.53958 -0.48982 0.53346 -0.48519 C 0.52721 -0.4801 0.51094 -0.46088 0.50534 -0.45186 C 0.50182 -0.44584 0.49935 -0.43866 0.49596 -0.43241 C 0.4901 -0.42107 0.48502 -0.41459 0.48034 -0.40186 C 0.46875 -0.36922 0.48164 -0.4 0.47265 -0.3713 C 0.47135 -0.36713 0.4694 -0.36389 0.46784 -0.36019 C 0.46679 -0.35741 0.46588 -0.35463 0.46471 -0.35186 C 0.46679 -0.33704 0.46784 -0.32153 0.47109 -0.30741 C 0.47291 -0.29908 0.4776 -0.29514 0.4819 -0.29352 C 0.48502 -0.29213 0.48815 -0.29074 0.49127 -0.29074 C 0.50794 -0.28982 0.52461 -0.29074 0.5414 -0.29074 L 0.54596 -0.28797 " pathEditMode="relative" rAng="0" ptsTypes="AAAAAAAAAAAAAAAAAAAAAAAAAAAAAAAAAAAAAAAAAAAAA">
                                      <p:cBhvr>
                                        <p:cTn id="10" dur="4000" fill="hold"/>
                                        <p:tgtEl>
                                          <p:spTgt spid="3"/>
                                        </p:tgtEl>
                                        <p:attrNameLst>
                                          <p:attrName>ppt_x</p:attrName>
                                          <p:attrName>ppt_y</p:attrName>
                                        </p:attrNameLst>
                                      </p:cBhvr>
                                      <p:rCtr x="53581" y="-18194"/>
                                    </p:animMotion>
                                  </p:childTnLst>
                                </p:cTn>
                              </p:par>
                              <p:par>
                                <p:cTn id="11" presetID="53"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4000" fill="hold"/>
                                        <p:tgtEl>
                                          <p:spTgt spid="3"/>
                                        </p:tgtEl>
                                        <p:attrNameLst>
                                          <p:attrName>ppt_w</p:attrName>
                                        </p:attrNameLst>
                                      </p:cBhvr>
                                      <p:tavLst>
                                        <p:tav tm="0">
                                          <p:val>
                                            <p:fltVal val="0"/>
                                          </p:val>
                                        </p:tav>
                                        <p:tav tm="100000">
                                          <p:val>
                                            <p:strVal val="#ppt_w"/>
                                          </p:val>
                                        </p:tav>
                                      </p:tavLst>
                                    </p:anim>
                                    <p:anim calcmode="lin" valueType="num">
                                      <p:cBhvr>
                                        <p:cTn id="14" dur="4000" fill="hold"/>
                                        <p:tgtEl>
                                          <p:spTgt spid="3"/>
                                        </p:tgtEl>
                                        <p:attrNameLst>
                                          <p:attrName>ppt_h</p:attrName>
                                        </p:attrNameLst>
                                      </p:cBhvr>
                                      <p:tavLst>
                                        <p:tav tm="0">
                                          <p:val>
                                            <p:fltVal val="0"/>
                                          </p:val>
                                        </p:tav>
                                        <p:tav tm="100000">
                                          <p:val>
                                            <p:strVal val="#ppt_h"/>
                                          </p:val>
                                        </p:tav>
                                      </p:tavLst>
                                    </p:anim>
                                    <p:animEffect transition="in" filter="fade">
                                      <p:cBhvr>
                                        <p:cTn id="15" dur="4000"/>
                                        <p:tgtEl>
                                          <p:spTgt spid="3"/>
                                        </p:tgtEl>
                                      </p:cBhvr>
                                    </p:animEffect>
                                  </p:childTnLst>
                                </p:cTn>
                              </p:par>
                            </p:childTnLst>
                          </p:cTn>
                        </p:par>
                        <p:par>
                          <p:cTn id="16" fill="hold">
                            <p:stCondLst>
                              <p:cond delay="635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685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BB00"/>
        </a:solidFill>
        <a:effectLst/>
      </p:bgPr>
    </p:bg>
    <p:spTree>
      <p:nvGrpSpPr>
        <p:cNvPr id="1" name="Shape 146"/>
        <p:cNvGrpSpPr/>
        <p:nvPr/>
      </p:nvGrpSpPr>
      <p:grpSpPr>
        <a:xfrm>
          <a:off x="0" y="0"/>
          <a:ext cx="0" cy="0"/>
          <a:chOff x="0" y="0"/>
          <a:chExt cx="0" cy="0"/>
        </a:xfrm>
      </p:grpSpPr>
      <p:sp>
        <p:nvSpPr>
          <p:cNvPr id="148" name="Google Shape;148;p3"/>
          <p:cNvSpPr/>
          <p:nvPr/>
        </p:nvSpPr>
        <p:spPr>
          <a:xfrm>
            <a:off x="246470" y="93502"/>
            <a:ext cx="1941341" cy="650632"/>
          </a:xfrm>
          <a:prstGeom prst="roundRect">
            <a:avLst>
              <a:gd name="adj" fmla="val 19033"/>
            </a:avLst>
          </a:prstGeom>
          <a:solidFill>
            <a:srgbClr val="AF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49" name="Google Shape;149;p3"/>
          <p:cNvSpPr/>
          <p:nvPr/>
        </p:nvSpPr>
        <p:spPr>
          <a:xfrm>
            <a:off x="2230014" y="93502"/>
            <a:ext cx="1941341" cy="650632"/>
          </a:xfrm>
          <a:prstGeom prst="roundRect">
            <a:avLst>
              <a:gd name="adj" fmla="val 19033"/>
            </a:avLst>
          </a:prstGeom>
          <a:solidFill>
            <a:srgbClr val="AE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5" name="Google Shape;155;p3"/>
          <p:cNvSpPr txBox="1"/>
          <p:nvPr/>
        </p:nvSpPr>
        <p:spPr>
          <a:xfrm>
            <a:off x="593473" y="153289"/>
            <a:ext cx="151462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rPr>
              <a:t>KHOA HỌC</a:t>
            </a:r>
            <a:endParaRPr sz="18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156" name="Google Shape;156;p3"/>
          <p:cNvSpPr txBox="1"/>
          <p:nvPr/>
        </p:nvSpPr>
        <p:spPr>
          <a:xfrm>
            <a:off x="2398823" y="153289"/>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Khởi động</a:t>
            </a:r>
            <a:endParaRPr/>
          </a:p>
        </p:txBody>
      </p:sp>
      <p:sp>
        <p:nvSpPr>
          <p:cNvPr id="162" name="Google Shape;162;p3"/>
          <p:cNvSpPr/>
          <p:nvPr/>
        </p:nvSpPr>
        <p:spPr>
          <a:xfrm>
            <a:off x="832628" y="723032"/>
            <a:ext cx="351692" cy="225083"/>
          </a:xfrm>
          <a:prstGeom prst="righ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3" name="Google Shape;163;p3"/>
          <p:cNvSpPr/>
          <p:nvPr/>
        </p:nvSpPr>
        <p:spPr>
          <a:xfrm>
            <a:off x="363703" y="723032"/>
            <a:ext cx="351692" cy="225083"/>
          </a:xfrm>
          <a:prstGeom prst="lef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5" name="Google Shape;165;p3"/>
          <p:cNvSpPr txBox="1"/>
          <p:nvPr/>
        </p:nvSpPr>
        <p:spPr>
          <a:xfrm>
            <a:off x="8853746" y="619281"/>
            <a:ext cx="183285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KTUTS</a:t>
            </a:r>
            <a:endParaRPr sz="18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pic>
        <p:nvPicPr>
          <p:cNvPr id="173" name="Google Shape;173;p3"/>
          <p:cNvPicPr preferRelativeResize="0"/>
          <p:nvPr/>
        </p:nvPicPr>
        <p:blipFill rotWithShape="1">
          <a:blip r:embed="rId5">
            <a:alphaModFix/>
          </a:blip>
          <a:srcRect/>
          <a:stretch/>
        </p:blipFill>
        <p:spPr>
          <a:xfrm>
            <a:off x="1303367" y="736302"/>
            <a:ext cx="225037" cy="225037"/>
          </a:xfrm>
          <a:prstGeom prst="rect">
            <a:avLst/>
          </a:prstGeom>
          <a:noFill/>
          <a:ln>
            <a:noFill/>
          </a:ln>
        </p:spPr>
      </p:pic>
      <p:pic>
        <p:nvPicPr>
          <p:cNvPr id="2" name="Beaufort Scale 2">
            <a:hlinkClick r:id="" action="ppaction://media"/>
            <a:extLst>
              <a:ext uri="{FF2B5EF4-FFF2-40B4-BE49-F238E27FC236}">
                <a16:creationId xmlns:a16="http://schemas.microsoft.com/office/drawing/2014/main" id="{09CCA68B-6C46-48C2-9318-2A0C375FB55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18979"/>
            <a:ext cx="12192000" cy="6976979"/>
          </a:xfrm>
          <a:prstGeom prst="rect">
            <a:avLst/>
          </a:prstGeom>
        </p:spPr>
      </p:pic>
      <p:grpSp>
        <p:nvGrpSpPr>
          <p:cNvPr id="7" name="Group 6">
            <a:extLst>
              <a:ext uri="{FF2B5EF4-FFF2-40B4-BE49-F238E27FC236}">
                <a16:creationId xmlns:a16="http://schemas.microsoft.com/office/drawing/2014/main" id="{C906748F-B334-4307-B397-1BD1A5C693F9}"/>
              </a:ext>
            </a:extLst>
          </p:cNvPr>
          <p:cNvGrpSpPr/>
          <p:nvPr/>
        </p:nvGrpSpPr>
        <p:grpSpPr>
          <a:xfrm>
            <a:off x="9057169" y="831340"/>
            <a:ext cx="2985647" cy="5407574"/>
            <a:chOff x="9092053" y="931269"/>
            <a:chExt cx="2985647" cy="5407574"/>
          </a:xfrm>
        </p:grpSpPr>
        <p:sp>
          <p:nvSpPr>
            <p:cNvPr id="172" name="Google Shape;172;p3"/>
            <p:cNvSpPr/>
            <p:nvPr/>
          </p:nvSpPr>
          <p:spPr>
            <a:xfrm>
              <a:off x="10984631" y="5878946"/>
              <a:ext cx="570185" cy="459897"/>
            </a:xfrm>
            <a:prstGeom prst="mathPlus">
              <a:avLst>
                <a:gd name="adj1" fmla="val 23520"/>
              </a:avLst>
            </a:prstGeom>
            <a:gradFill>
              <a:gsLst>
                <a:gs pos="0">
                  <a:srgbClr val="F14336"/>
                </a:gs>
                <a:gs pos="18000">
                  <a:srgbClr val="F14336"/>
                </a:gs>
                <a:gs pos="45000">
                  <a:srgbClr val="FBBB00"/>
                </a:gs>
                <a:gs pos="80000">
                  <a:srgbClr val="28B446"/>
                </a:gs>
                <a:gs pos="92000">
                  <a:srgbClr val="518EF8"/>
                </a:gs>
                <a:gs pos="100000">
                  <a:srgbClr val="518EF8"/>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6" name="TextBox 5">
              <a:extLst>
                <a:ext uri="{FF2B5EF4-FFF2-40B4-BE49-F238E27FC236}">
                  <a16:creationId xmlns:a16="http://schemas.microsoft.com/office/drawing/2014/main" id="{4084B746-9189-4E3B-873F-250A9901CB24}"/>
                </a:ext>
              </a:extLst>
            </p:cNvPr>
            <p:cNvSpPr txBox="1"/>
            <p:nvPr/>
          </p:nvSpPr>
          <p:spPr>
            <a:xfrm>
              <a:off x="9092053" y="5922921"/>
              <a:ext cx="2474513" cy="400110"/>
            </a:xfrm>
            <a:prstGeom prst="rect">
              <a:avLst/>
            </a:prstGeom>
            <a:solidFill>
              <a:schemeClr val="bg1"/>
            </a:solidFill>
          </p:spPr>
          <p:txBody>
            <a:bodyPr wrap="square" rtlCol="0">
              <a:spAutoFit/>
            </a:bodyPr>
            <a:lstStyle/>
            <a:p>
              <a:r>
                <a:rPr lang="en-US" sz="2000"/>
                <a:t>0. Trời lặng gió</a:t>
              </a:r>
            </a:p>
          </p:txBody>
        </p:sp>
        <p:sp>
          <p:nvSpPr>
            <p:cNvPr id="33" name="TextBox 32">
              <a:extLst>
                <a:ext uri="{FF2B5EF4-FFF2-40B4-BE49-F238E27FC236}">
                  <a16:creationId xmlns:a16="http://schemas.microsoft.com/office/drawing/2014/main" id="{8E826A9B-9CAC-499B-BC6E-793A724212F3}"/>
                </a:ext>
              </a:extLst>
            </p:cNvPr>
            <p:cNvSpPr txBox="1"/>
            <p:nvPr/>
          </p:nvSpPr>
          <p:spPr>
            <a:xfrm>
              <a:off x="9092053" y="5560925"/>
              <a:ext cx="2474513" cy="400110"/>
            </a:xfrm>
            <a:prstGeom prst="rect">
              <a:avLst/>
            </a:prstGeom>
            <a:solidFill>
              <a:schemeClr val="bg1"/>
            </a:solidFill>
          </p:spPr>
          <p:txBody>
            <a:bodyPr wrap="square" rtlCol="0">
              <a:spAutoFit/>
            </a:bodyPr>
            <a:lstStyle/>
            <a:p>
              <a:r>
                <a:rPr lang="en-US" sz="2000"/>
                <a:t>1. Gió rất nhẹ</a:t>
              </a:r>
            </a:p>
          </p:txBody>
        </p:sp>
        <p:sp>
          <p:nvSpPr>
            <p:cNvPr id="34" name="TextBox 33">
              <a:extLst>
                <a:ext uri="{FF2B5EF4-FFF2-40B4-BE49-F238E27FC236}">
                  <a16:creationId xmlns:a16="http://schemas.microsoft.com/office/drawing/2014/main" id="{DAF11F11-A7D6-4D3F-96BE-B6836875F7CD}"/>
                </a:ext>
              </a:extLst>
            </p:cNvPr>
            <p:cNvSpPr txBox="1"/>
            <p:nvPr/>
          </p:nvSpPr>
          <p:spPr>
            <a:xfrm>
              <a:off x="9092053" y="5141779"/>
              <a:ext cx="2474513" cy="400110"/>
            </a:xfrm>
            <a:prstGeom prst="rect">
              <a:avLst/>
            </a:prstGeom>
            <a:solidFill>
              <a:schemeClr val="bg1"/>
            </a:solidFill>
          </p:spPr>
          <p:txBody>
            <a:bodyPr wrap="square" rtlCol="0">
              <a:spAutoFit/>
            </a:bodyPr>
            <a:lstStyle/>
            <a:p>
              <a:r>
                <a:rPr lang="en-US" sz="2000"/>
                <a:t>2. Gió nhẹ</a:t>
              </a:r>
            </a:p>
          </p:txBody>
        </p:sp>
        <p:sp>
          <p:nvSpPr>
            <p:cNvPr id="35" name="TextBox 34">
              <a:extLst>
                <a:ext uri="{FF2B5EF4-FFF2-40B4-BE49-F238E27FC236}">
                  <a16:creationId xmlns:a16="http://schemas.microsoft.com/office/drawing/2014/main" id="{A4F0BDEA-61E5-44A5-9C14-890ECA8CD652}"/>
                </a:ext>
              </a:extLst>
            </p:cNvPr>
            <p:cNvSpPr txBox="1"/>
            <p:nvPr/>
          </p:nvSpPr>
          <p:spPr>
            <a:xfrm>
              <a:off x="9092053" y="3865291"/>
              <a:ext cx="2474513" cy="400110"/>
            </a:xfrm>
            <a:prstGeom prst="rect">
              <a:avLst/>
            </a:prstGeom>
            <a:solidFill>
              <a:schemeClr val="bg1"/>
            </a:solidFill>
          </p:spPr>
          <p:txBody>
            <a:bodyPr wrap="square" rtlCol="0">
              <a:spAutoFit/>
            </a:bodyPr>
            <a:lstStyle/>
            <a:p>
              <a:r>
                <a:rPr lang="en-US" sz="2000"/>
                <a:t>5. Gió khá mạnh</a:t>
              </a:r>
            </a:p>
          </p:txBody>
        </p:sp>
        <p:sp>
          <p:nvSpPr>
            <p:cNvPr id="36" name="TextBox 35">
              <a:extLst>
                <a:ext uri="{FF2B5EF4-FFF2-40B4-BE49-F238E27FC236}">
                  <a16:creationId xmlns:a16="http://schemas.microsoft.com/office/drawing/2014/main" id="{323F06E1-A002-4055-B554-F9A7323BCD54}"/>
                </a:ext>
              </a:extLst>
            </p:cNvPr>
            <p:cNvSpPr txBox="1"/>
            <p:nvPr/>
          </p:nvSpPr>
          <p:spPr>
            <a:xfrm>
              <a:off x="9092053" y="3446145"/>
              <a:ext cx="2474513" cy="400110"/>
            </a:xfrm>
            <a:prstGeom prst="rect">
              <a:avLst/>
            </a:prstGeom>
            <a:solidFill>
              <a:schemeClr val="bg1"/>
            </a:solidFill>
          </p:spPr>
          <p:txBody>
            <a:bodyPr wrap="square" rtlCol="0">
              <a:spAutoFit/>
            </a:bodyPr>
            <a:lstStyle/>
            <a:p>
              <a:r>
                <a:rPr lang="en-US" sz="2000"/>
                <a:t>6. Gió mạnh</a:t>
              </a:r>
            </a:p>
          </p:txBody>
        </p:sp>
        <p:sp>
          <p:nvSpPr>
            <p:cNvPr id="37" name="TextBox 36">
              <a:extLst>
                <a:ext uri="{FF2B5EF4-FFF2-40B4-BE49-F238E27FC236}">
                  <a16:creationId xmlns:a16="http://schemas.microsoft.com/office/drawing/2014/main" id="{8604653A-1DC5-42A1-B8BC-1C9A562EA5B2}"/>
                </a:ext>
              </a:extLst>
            </p:cNvPr>
            <p:cNvSpPr txBox="1"/>
            <p:nvPr/>
          </p:nvSpPr>
          <p:spPr>
            <a:xfrm>
              <a:off x="9092053" y="3026999"/>
              <a:ext cx="2384990" cy="400110"/>
            </a:xfrm>
            <a:prstGeom prst="rect">
              <a:avLst/>
            </a:prstGeom>
            <a:solidFill>
              <a:schemeClr val="bg1"/>
            </a:solidFill>
          </p:spPr>
          <p:txBody>
            <a:bodyPr wrap="square" rtlCol="0">
              <a:spAutoFit/>
            </a:bodyPr>
            <a:lstStyle/>
            <a:p>
              <a:r>
                <a:rPr lang="en-US" sz="2000" dirty="0"/>
                <a:t>7. </a:t>
              </a:r>
              <a:r>
                <a:rPr lang="en-US" sz="2000" dirty="0" err="1"/>
                <a:t>Gió</a:t>
              </a:r>
              <a:r>
                <a:rPr lang="en-US" sz="2000" dirty="0"/>
                <a:t> to (</a:t>
              </a:r>
              <a:r>
                <a:rPr lang="en-US" sz="2000" dirty="0" err="1"/>
                <a:t>gần</a:t>
              </a:r>
              <a:r>
                <a:rPr lang="en-US" sz="2000" dirty="0"/>
                <a:t> </a:t>
              </a:r>
              <a:r>
                <a:rPr lang="en-US" sz="2000" dirty="0" err="1"/>
                <a:t>lốc</a:t>
              </a:r>
              <a:r>
                <a:rPr lang="en-US" sz="2000" dirty="0"/>
                <a:t>)</a:t>
              </a:r>
            </a:p>
          </p:txBody>
        </p:sp>
        <p:sp>
          <p:nvSpPr>
            <p:cNvPr id="38" name="TextBox 37">
              <a:extLst>
                <a:ext uri="{FF2B5EF4-FFF2-40B4-BE49-F238E27FC236}">
                  <a16:creationId xmlns:a16="http://schemas.microsoft.com/office/drawing/2014/main" id="{AE678F90-2995-4665-81C9-25007963CF11}"/>
                </a:ext>
              </a:extLst>
            </p:cNvPr>
            <p:cNvSpPr txBox="1"/>
            <p:nvPr/>
          </p:nvSpPr>
          <p:spPr>
            <a:xfrm>
              <a:off x="9092053" y="2607853"/>
              <a:ext cx="2985647" cy="400110"/>
            </a:xfrm>
            <a:prstGeom prst="rect">
              <a:avLst/>
            </a:prstGeom>
            <a:solidFill>
              <a:schemeClr val="bg1"/>
            </a:solidFill>
          </p:spPr>
          <p:txBody>
            <a:bodyPr wrap="square" rtlCol="0">
              <a:spAutoFit/>
            </a:bodyPr>
            <a:lstStyle/>
            <a:p>
              <a:r>
                <a:rPr lang="en-US" sz="2000" dirty="0"/>
                <a:t>8. </a:t>
              </a:r>
              <a:r>
                <a:rPr lang="en-US" sz="2000" dirty="0" err="1"/>
                <a:t>Gió</a:t>
              </a:r>
              <a:r>
                <a:rPr lang="en-US" sz="2000" dirty="0"/>
                <a:t> </a:t>
              </a:r>
              <a:r>
                <a:rPr lang="en-US" sz="2000" dirty="0" err="1"/>
                <a:t>rất</a:t>
              </a:r>
              <a:r>
                <a:rPr lang="en-US" sz="2000" dirty="0"/>
                <a:t> </a:t>
              </a:r>
              <a:r>
                <a:rPr lang="en-US" sz="2000" dirty="0" err="1"/>
                <a:t>mạnh</a:t>
              </a:r>
              <a:r>
                <a:rPr lang="en-US" sz="2000" dirty="0"/>
                <a:t> (</a:t>
              </a:r>
              <a:r>
                <a:rPr lang="en-US" sz="2000" dirty="0" err="1"/>
                <a:t>gió</a:t>
              </a:r>
              <a:r>
                <a:rPr lang="en-US" sz="2000" dirty="0"/>
                <a:t> </a:t>
              </a:r>
              <a:r>
                <a:rPr lang="en-US" sz="2000" dirty="0" err="1"/>
                <a:t>lốc</a:t>
              </a:r>
              <a:r>
                <a:rPr lang="en-US" sz="2000" dirty="0"/>
                <a:t>)</a:t>
              </a:r>
            </a:p>
          </p:txBody>
        </p:sp>
        <p:sp>
          <p:nvSpPr>
            <p:cNvPr id="39" name="TextBox 38">
              <a:extLst>
                <a:ext uri="{FF2B5EF4-FFF2-40B4-BE49-F238E27FC236}">
                  <a16:creationId xmlns:a16="http://schemas.microsoft.com/office/drawing/2014/main" id="{8B8ECE6C-8C2D-45FC-A736-E3824C8A1F5B}"/>
                </a:ext>
              </a:extLst>
            </p:cNvPr>
            <p:cNvSpPr txBox="1"/>
            <p:nvPr/>
          </p:nvSpPr>
          <p:spPr>
            <a:xfrm>
              <a:off x="9092053" y="2188707"/>
              <a:ext cx="2658173" cy="400110"/>
            </a:xfrm>
            <a:prstGeom prst="rect">
              <a:avLst/>
            </a:prstGeom>
            <a:solidFill>
              <a:schemeClr val="bg1"/>
            </a:solidFill>
          </p:spPr>
          <p:txBody>
            <a:bodyPr wrap="square" rtlCol="0">
              <a:spAutoFit/>
            </a:bodyPr>
            <a:lstStyle/>
            <a:p>
              <a:r>
                <a:rPr lang="en-US" sz="2000" dirty="0"/>
                <a:t>9. </a:t>
              </a:r>
              <a:r>
                <a:rPr lang="en-US" sz="2000" dirty="0" err="1"/>
                <a:t>Gió</a:t>
              </a:r>
              <a:r>
                <a:rPr lang="en-US" sz="2000" dirty="0"/>
                <a:t> </a:t>
              </a:r>
              <a:r>
                <a:rPr lang="en-US" sz="2000" dirty="0" err="1"/>
                <a:t>dữ</a:t>
              </a:r>
              <a:endParaRPr lang="en-US" sz="2000" dirty="0"/>
            </a:p>
          </p:txBody>
        </p:sp>
        <p:sp>
          <p:nvSpPr>
            <p:cNvPr id="40" name="TextBox 39">
              <a:extLst>
                <a:ext uri="{FF2B5EF4-FFF2-40B4-BE49-F238E27FC236}">
                  <a16:creationId xmlns:a16="http://schemas.microsoft.com/office/drawing/2014/main" id="{89098DB8-CADF-4C3A-ABAA-73E5DB474472}"/>
                </a:ext>
              </a:extLst>
            </p:cNvPr>
            <p:cNvSpPr txBox="1"/>
            <p:nvPr/>
          </p:nvSpPr>
          <p:spPr>
            <a:xfrm>
              <a:off x="9092053" y="1769561"/>
              <a:ext cx="2658173" cy="400110"/>
            </a:xfrm>
            <a:prstGeom prst="rect">
              <a:avLst/>
            </a:prstGeom>
            <a:solidFill>
              <a:schemeClr val="bg1"/>
            </a:solidFill>
          </p:spPr>
          <p:txBody>
            <a:bodyPr wrap="square" rtlCol="0">
              <a:spAutoFit/>
            </a:bodyPr>
            <a:lstStyle/>
            <a:p>
              <a:r>
                <a:rPr lang="en-US" sz="2000" dirty="0"/>
                <a:t>10. </a:t>
              </a:r>
              <a:r>
                <a:rPr lang="en-US" sz="2000" dirty="0" err="1"/>
                <a:t>Bão</a:t>
              </a:r>
              <a:endParaRPr lang="en-US" sz="2000" dirty="0"/>
            </a:p>
          </p:txBody>
        </p:sp>
        <p:sp>
          <p:nvSpPr>
            <p:cNvPr id="41" name="TextBox 40">
              <a:extLst>
                <a:ext uri="{FF2B5EF4-FFF2-40B4-BE49-F238E27FC236}">
                  <a16:creationId xmlns:a16="http://schemas.microsoft.com/office/drawing/2014/main" id="{AD452899-8100-4E18-B7D6-8CF6F7F02CD5}"/>
                </a:ext>
              </a:extLst>
            </p:cNvPr>
            <p:cNvSpPr txBox="1"/>
            <p:nvPr/>
          </p:nvSpPr>
          <p:spPr>
            <a:xfrm>
              <a:off x="9092053" y="1350415"/>
              <a:ext cx="2658173" cy="400110"/>
            </a:xfrm>
            <a:prstGeom prst="rect">
              <a:avLst/>
            </a:prstGeom>
            <a:solidFill>
              <a:schemeClr val="bg1"/>
            </a:solidFill>
          </p:spPr>
          <p:txBody>
            <a:bodyPr wrap="square" rtlCol="0">
              <a:spAutoFit/>
            </a:bodyPr>
            <a:lstStyle/>
            <a:p>
              <a:r>
                <a:rPr lang="en-US" sz="2000"/>
                <a:t>11. Bão mạnh</a:t>
              </a:r>
            </a:p>
          </p:txBody>
        </p:sp>
        <p:sp>
          <p:nvSpPr>
            <p:cNvPr id="42" name="TextBox 41">
              <a:extLst>
                <a:ext uri="{FF2B5EF4-FFF2-40B4-BE49-F238E27FC236}">
                  <a16:creationId xmlns:a16="http://schemas.microsoft.com/office/drawing/2014/main" id="{276A9E71-5404-4B59-8C07-8ACB4417B5DF}"/>
                </a:ext>
              </a:extLst>
            </p:cNvPr>
            <p:cNvSpPr txBox="1"/>
            <p:nvPr/>
          </p:nvSpPr>
          <p:spPr>
            <a:xfrm>
              <a:off x="9092053" y="931269"/>
              <a:ext cx="2658173" cy="400110"/>
            </a:xfrm>
            <a:prstGeom prst="rect">
              <a:avLst/>
            </a:prstGeom>
            <a:solidFill>
              <a:schemeClr val="bg1"/>
            </a:solidFill>
          </p:spPr>
          <p:txBody>
            <a:bodyPr wrap="square" rtlCol="0">
              <a:spAutoFit/>
            </a:bodyPr>
            <a:lstStyle/>
            <a:p>
              <a:r>
                <a:rPr lang="en-US" sz="2000" dirty="0"/>
                <a:t>12. </a:t>
              </a:r>
              <a:r>
                <a:rPr lang="en-US" sz="2000" dirty="0" err="1"/>
                <a:t>Bão</a:t>
              </a:r>
              <a:r>
                <a:rPr lang="en-US" sz="2000" dirty="0"/>
                <a:t> </a:t>
              </a:r>
              <a:r>
                <a:rPr lang="en-US" sz="2000" dirty="0" err="1"/>
                <a:t>lớn</a:t>
              </a:r>
              <a:endParaRPr lang="en-US" sz="2000" dirty="0"/>
            </a:p>
          </p:txBody>
        </p:sp>
        <p:sp>
          <p:nvSpPr>
            <p:cNvPr id="43" name="TextBox 42">
              <a:extLst>
                <a:ext uri="{FF2B5EF4-FFF2-40B4-BE49-F238E27FC236}">
                  <a16:creationId xmlns:a16="http://schemas.microsoft.com/office/drawing/2014/main" id="{9C1B8956-A561-458F-80EE-D8F672C09364}"/>
                </a:ext>
              </a:extLst>
            </p:cNvPr>
            <p:cNvSpPr txBox="1"/>
            <p:nvPr/>
          </p:nvSpPr>
          <p:spPr>
            <a:xfrm>
              <a:off x="9092053" y="4703583"/>
              <a:ext cx="2474513" cy="400110"/>
            </a:xfrm>
            <a:prstGeom prst="rect">
              <a:avLst/>
            </a:prstGeom>
            <a:solidFill>
              <a:schemeClr val="bg1"/>
            </a:solidFill>
          </p:spPr>
          <p:txBody>
            <a:bodyPr wrap="square" rtlCol="0">
              <a:spAutoFit/>
            </a:bodyPr>
            <a:lstStyle/>
            <a:p>
              <a:r>
                <a:rPr lang="en-US" sz="2000"/>
                <a:t>3. Gió nhẹ nhàng</a:t>
              </a:r>
            </a:p>
          </p:txBody>
        </p:sp>
        <p:sp>
          <p:nvSpPr>
            <p:cNvPr id="44" name="TextBox 43">
              <a:extLst>
                <a:ext uri="{FF2B5EF4-FFF2-40B4-BE49-F238E27FC236}">
                  <a16:creationId xmlns:a16="http://schemas.microsoft.com/office/drawing/2014/main" id="{C022C171-B9B6-4CD9-8AF7-823B2AA55B0A}"/>
                </a:ext>
              </a:extLst>
            </p:cNvPr>
            <p:cNvSpPr txBox="1"/>
            <p:nvPr/>
          </p:nvSpPr>
          <p:spPr>
            <a:xfrm>
              <a:off x="9092053" y="4284437"/>
              <a:ext cx="2714263" cy="400110"/>
            </a:xfrm>
            <a:prstGeom prst="rect">
              <a:avLst/>
            </a:prstGeom>
            <a:solidFill>
              <a:schemeClr val="bg1"/>
            </a:solidFill>
          </p:spPr>
          <p:txBody>
            <a:bodyPr wrap="square" rtlCol="0">
              <a:spAutoFit/>
            </a:bodyPr>
            <a:lstStyle/>
            <a:p>
              <a:r>
                <a:rPr lang="en-US" sz="2000"/>
                <a:t>4. Gió vừa phải</a:t>
              </a:r>
            </a:p>
          </p:txBody>
        </p:sp>
      </p:grpSp>
    </p:spTree>
    <p:extLst>
      <p:ext uri="{BB962C8B-B14F-4D97-AF65-F5344CB8AC3E}">
        <p14:creationId xmlns:p14="http://schemas.microsoft.com/office/powerpoint/2010/main" val="267946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BB00"/>
        </a:solidFill>
        <a:effectLst/>
      </p:bgPr>
    </p:bg>
    <p:spTree>
      <p:nvGrpSpPr>
        <p:cNvPr id="1" name="Shape 146"/>
        <p:cNvGrpSpPr/>
        <p:nvPr/>
      </p:nvGrpSpPr>
      <p:grpSpPr>
        <a:xfrm>
          <a:off x="0" y="0"/>
          <a:ext cx="0" cy="0"/>
          <a:chOff x="0" y="0"/>
          <a:chExt cx="0" cy="0"/>
        </a:xfrm>
      </p:grpSpPr>
      <p:sp>
        <p:nvSpPr>
          <p:cNvPr id="147" name="Google Shape;147;p3"/>
          <p:cNvSpPr/>
          <p:nvPr/>
        </p:nvSpPr>
        <p:spPr>
          <a:xfrm>
            <a:off x="239151" y="193430"/>
            <a:ext cx="11732455" cy="6471139"/>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48" name="Google Shape;148;p3"/>
          <p:cNvSpPr/>
          <p:nvPr/>
        </p:nvSpPr>
        <p:spPr>
          <a:xfrm>
            <a:off x="281354" y="193431"/>
            <a:ext cx="1941341" cy="650632"/>
          </a:xfrm>
          <a:prstGeom prst="roundRect">
            <a:avLst>
              <a:gd name="adj" fmla="val 19033"/>
            </a:avLst>
          </a:prstGeom>
          <a:solidFill>
            <a:srgbClr val="AF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49" name="Google Shape;149;p3"/>
          <p:cNvSpPr/>
          <p:nvPr/>
        </p:nvSpPr>
        <p:spPr>
          <a:xfrm>
            <a:off x="2264898" y="193431"/>
            <a:ext cx="1941341" cy="650632"/>
          </a:xfrm>
          <a:prstGeom prst="roundRect">
            <a:avLst>
              <a:gd name="adj" fmla="val 19033"/>
            </a:avLst>
          </a:prstGeom>
          <a:solidFill>
            <a:srgbClr val="AE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0" name="Google Shape;150;p3"/>
          <p:cNvSpPr/>
          <p:nvPr/>
        </p:nvSpPr>
        <p:spPr>
          <a:xfrm>
            <a:off x="4248442" y="193431"/>
            <a:ext cx="1941341" cy="650632"/>
          </a:xfrm>
          <a:prstGeom prst="roundRect">
            <a:avLst>
              <a:gd name="adj" fmla="val 19033"/>
            </a:avLst>
          </a:prstGeom>
          <a:solidFill>
            <a:srgbClr val="AE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1" name="Google Shape;151;p3"/>
          <p:cNvSpPr/>
          <p:nvPr/>
        </p:nvSpPr>
        <p:spPr>
          <a:xfrm>
            <a:off x="6231986" y="193431"/>
            <a:ext cx="1941341" cy="650632"/>
          </a:xfrm>
          <a:prstGeom prst="roundRect">
            <a:avLst>
              <a:gd name="adj" fmla="val 19033"/>
            </a:avLst>
          </a:prstGeom>
          <a:solidFill>
            <a:schemeClr val="tx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4" name="Google Shape;154;p3"/>
          <p:cNvSpPr/>
          <p:nvPr/>
        </p:nvSpPr>
        <p:spPr>
          <a:xfrm>
            <a:off x="239151" y="689317"/>
            <a:ext cx="11732455" cy="59752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5" name="Google Shape;155;p3"/>
          <p:cNvSpPr txBox="1"/>
          <p:nvPr/>
        </p:nvSpPr>
        <p:spPr>
          <a:xfrm>
            <a:off x="628357" y="253218"/>
            <a:ext cx="151462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rPr>
              <a:t>KHOA HỌC</a:t>
            </a:r>
            <a:endParaRPr sz="18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156" name="Google Shape;156;p3"/>
          <p:cNvSpPr txBox="1"/>
          <p:nvPr/>
        </p:nvSpPr>
        <p:spPr>
          <a:xfrm>
            <a:off x="2433707" y="253218"/>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Khởi động</a:t>
            </a:r>
            <a:endParaRPr/>
          </a:p>
        </p:txBody>
      </p:sp>
      <p:sp>
        <p:nvSpPr>
          <p:cNvPr id="157" name="Google Shape;157;p3"/>
          <p:cNvSpPr txBox="1"/>
          <p:nvPr/>
        </p:nvSpPr>
        <p:spPr>
          <a:xfrm>
            <a:off x="4471183" y="261931"/>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Bài mới</a:t>
            </a:r>
            <a:endParaRPr/>
          </a:p>
        </p:txBody>
      </p:sp>
      <p:sp>
        <p:nvSpPr>
          <p:cNvPr id="158" name="Google Shape;158;p3"/>
          <p:cNvSpPr txBox="1"/>
          <p:nvPr/>
        </p:nvSpPr>
        <p:spPr>
          <a:xfrm>
            <a:off x="6142896" y="253218"/>
            <a:ext cx="2180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Cấp độ của gió</a:t>
            </a:r>
            <a:endParaRPr/>
          </a:p>
        </p:txBody>
      </p:sp>
      <p:sp>
        <p:nvSpPr>
          <p:cNvPr id="159" name="Google Shape;159;p3"/>
          <p:cNvSpPr txBox="1"/>
          <p:nvPr/>
        </p:nvSpPr>
        <p:spPr>
          <a:xfrm>
            <a:off x="8412481" y="253218"/>
            <a:ext cx="151462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TOPIC</a:t>
            </a: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rPr>
              <a:t> 4</a:t>
            </a:r>
            <a:endParaRPr/>
          </a:p>
        </p:txBody>
      </p:sp>
      <p:sp>
        <p:nvSpPr>
          <p:cNvPr id="160" name="Google Shape;160;p3"/>
          <p:cNvSpPr txBox="1"/>
          <p:nvPr/>
        </p:nvSpPr>
        <p:spPr>
          <a:xfrm>
            <a:off x="10367895" y="253218"/>
            <a:ext cx="151462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END</a:t>
            </a:r>
            <a:endParaRPr/>
          </a:p>
        </p:txBody>
      </p:sp>
      <p:sp>
        <p:nvSpPr>
          <p:cNvPr id="161" name="Google Shape;161;p3"/>
          <p:cNvSpPr/>
          <p:nvPr/>
        </p:nvSpPr>
        <p:spPr>
          <a:xfrm>
            <a:off x="239151" y="689317"/>
            <a:ext cx="11732455" cy="459897"/>
          </a:xfrm>
          <a:prstGeom prst="rect">
            <a:avLst/>
          </a:prstGeom>
          <a:solidFill>
            <a:schemeClr val="lt1"/>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2" name="Google Shape;162;p3"/>
          <p:cNvSpPr/>
          <p:nvPr/>
        </p:nvSpPr>
        <p:spPr>
          <a:xfrm>
            <a:off x="867512" y="822961"/>
            <a:ext cx="351692" cy="225083"/>
          </a:xfrm>
          <a:prstGeom prst="righ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3" name="Google Shape;163;p3"/>
          <p:cNvSpPr/>
          <p:nvPr/>
        </p:nvSpPr>
        <p:spPr>
          <a:xfrm>
            <a:off x="398587" y="822961"/>
            <a:ext cx="351692" cy="225083"/>
          </a:xfrm>
          <a:prstGeom prst="lef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6" name="Google Shape;166;p3"/>
          <p:cNvSpPr/>
          <p:nvPr/>
        </p:nvSpPr>
        <p:spPr>
          <a:xfrm>
            <a:off x="1643581" y="738539"/>
            <a:ext cx="6637610" cy="393020"/>
          </a:xfrm>
          <a:prstGeom prst="roundRect">
            <a:avLst>
              <a:gd name="adj" fmla="val 16667"/>
            </a:avLst>
          </a:prstGeom>
          <a:solidFill>
            <a:schemeClr val="lt1"/>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7" name="Google Shape;167;p3"/>
          <p:cNvSpPr/>
          <p:nvPr/>
        </p:nvSpPr>
        <p:spPr>
          <a:xfrm>
            <a:off x="10770080" y="815560"/>
            <a:ext cx="248473" cy="267287"/>
          </a:xfrm>
          <a:prstGeom prst="ellipse">
            <a:avLst/>
          </a:prstGeom>
          <a:solidFill>
            <a:srgbClr val="F143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8" name="Google Shape;168;p3"/>
          <p:cNvSpPr/>
          <p:nvPr/>
        </p:nvSpPr>
        <p:spPr>
          <a:xfrm>
            <a:off x="11145188" y="815108"/>
            <a:ext cx="248473" cy="267287"/>
          </a:xfrm>
          <a:prstGeom prst="ellipse">
            <a:avLst/>
          </a:prstGeom>
          <a:solidFill>
            <a:srgbClr val="FBBB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9" name="Google Shape;169;p3"/>
          <p:cNvSpPr/>
          <p:nvPr/>
        </p:nvSpPr>
        <p:spPr>
          <a:xfrm>
            <a:off x="11508593" y="815107"/>
            <a:ext cx="248473" cy="267287"/>
          </a:xfrm>
          <a:prstGeom prst="ellipse">
            <a:avLst/>
          </a:prstGeom>
          <a:solidFill>
            <a:srgbClr val="28B4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70" name="Google Shape;170;p3"/>
          <p:cNvSpPr txBox="1"/>
          <p:nvPr/>
        </p:nvSpPr>
        <p:spPr>
          <a:xfrm>
            <a:off x="1678219" y="731449"/>
            <a:ext cx="497413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https://www.google.com/cấp độ của gió</a:t>
            </a:r>
            <a:endParaRPr sz="18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171" name="Google Shape;171;p3"/>
          <p:cNvSpPr/>
          <p:nvPr/>
        </p:nvSpPr>
        <p:spPr>
          <a:xfrm>
            <a:off x="11085362" y="5842429"/>
            <a:ext cx="616598" cy="605439"/>
          </a:xfrm>
          <a:prstGeom prst="flowChartConnector">
            <a:avLst/>
          </a:prstGeom>
          <a:solidFill>
            <a:schemeClr val="lt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72" name="Google Shape;172;p3"/>
          <p:cNvSpPr/>
          <p:nvPr/>
        </p:nvSpPr>
        <p:spPr>
          <a:xfrm>
            <a:off x="11175132" y="5878946"/>
            <a:ext cx="432536" cy="459897"/>
          </a:xfrm>
          <a:prstGeom prst="mathPlus">
            <a:avLst>
              <a:gd name="adj1" fmla="val 23520"/>
            </a:avLst>
          </a:prstGeom>
          <a:gradFill>
            <a:gsLst>
              <a:gs pos="0">
                <a:srgbClr val="F14336"/>
              </a:gs>
              <a:gs pos="18000">
                <a:srgbClr val="F14336"/>
              </a:gs>
              <a:gs pos="45000">
                <a:srgbClr val="FBBB00"/>
              </a:gs>
              <a:gs pos="80000">
                <a:srgbClr val="28B446"/>
              </a:gs>
              <a:gs pos="92000">
                <a:srgbClr val="518EF8"/>
              </a:gs>
              <a:gs pos="100000">
                <a:srgbClr val="518EF8"/>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pic>
        <p:nvPicPr>
          <p:cNvPr id="173" name="Google Shape;173;p3"/>
          <p:cNvPicPr preferRelativeResize="0"/>
          <p:nvPr/>
        </p:nvPicPr>
        <p:blipFill rotWithShape="1">
          <a:blip r:embed="rId3">
            <a:alphaModFix/>
          </a:blip>
          <a:srcRect/>
          <a:stretch/>
        </p:blipFill>
        <p:spPr>
          <a:xfrm>
            <a:off x="1338251" y="836231"/>
            <a:ext cx="225037" cy="225037"/>
          </a:xfrm>
          <a:prstGeom prst="rect">
            <a:avLst/>
          </a:prstGeom>
          <a:noFill/>
          <a:ln>
            <a:noFill/>
          </a:ln>
        </p:spPr>
      </p:pic>
      <p:sp>
        <p:nvSpPr>
          <p:cNvPr id="5" name="TextBox 4">
            <a:extLst>
              <a:ext uri="{FF2B5EF4-FFF2-40B4-BE49-F238E27FC236}">
                <a16:creationId xmlns:a16="http://schemas.microsoft.com/office/drawing/2014/main" id="{FC6DCD08-1ED4-4645-85B8-B9DBE90B90C9}"/>
              </a:ext>
            </a:extLst>
          </p:cNvPr>
          <p:cNvSpPr txBox="1"/>
          <p:nvPr/>
        </p:nvSpPr>
        <p:spPr>
          <a:xfrm>
            <a:off x="6282235" y="2399670"/>
            <a:ext cx="3569844" cy="2554545"/>
          </a:xfrm>
          <a:prstGeom prst="rect">
            <a:avLst/>
          </a:prstGeom>
          <a:noFill/>
        </p:spPr>
        <p:txBody>
          <a:bodyPr wrap="square" rtlCol="0">
            <a:spAutoFit/>
          </a:bodyPr>
          <a:lstStyle/>
          <a:p>
            <a:pPr algn="ctr"/>
            <a:r>
              <a:rPr lang="en-US" sz="3200" b="1">
                <a:solidFill>
                  <a:schemeClr val="bg1"/>
                </a:solidFill>
                <a:latin typeface="UVN Viet Sach" panose="02040502050505030904" pitchFamily="18" charset="0"/>
              </a:rPr>
              <a:t>Xem phim và </a:t>
            </a:r>
          </a:p>
          <a:p>
            <a:pPr algn="ctr"/>
            <a:r>
              <a:rPr lang="en-US" sz="3200" b="1">
                <a:solidFill>
                  <a:schemeClr val="bg1"/>
                </a:solidFill>
                <a:latin typeface="UVN Viet Sach" panose="02040502050505030904" pitchFamily="18" charset="0"/>
              </a:rPr>
              <a:t>chú ý quan sát tác động của gió lên các sự vật xung quanh nhé!</a:t>
            </a:r>
          </a:p>
        </p:txBody>
      </p:sp>
      <p:pic>
        <p:nvPicPr>
          <p:cNvPr id="31" name="Picture 4" descr="Gio nhe gio manh">
            <a:extLst>
              <a:ext uri="{FF2B5EF4-FFF2-40B4-BE49-F238E27FC236}">
                <a16:creationId xmlns:a16="http://schemas.microsoft.com/office/drawing/2014/main" id="{86321AB8-CF70-4FD0-A323-16FBDA9E74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8143" y="2008202"/>
            <a:ext cx="8023279" cy="46563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4" name="Text Box 5">
            <a:extLst>
              <a:ext uri="{FF2B5EF4-FFF2-40B4-BE49-F238E27FC236}">
                <a16:creationId xmlns:a16="http://schemas.microsoft.com/office/drawing/2014/main" id="{660213E8-395B-4983-B8DB-76343A62F350}"/>
              </a:ext>
            </a:extLst>
          </p:cNvPr>
          <p:cNvSpPr txBox="1">
            <a:spLocks noChangeArrowheads="1"/>
          </p:cNvSpPr>
          <p:nvPr/>
        </p:nvSpPr>
        <p:spPr bwMode="auto">
          <a:xfrm>
            <a:off x="628356" y="1068977"/>
            <a:ext cx="1112870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indent="850900" eaLnBrk="1" hangingPunct="1">
              <a:spcBef>
                <a:spcPct val="50000"/>
              </a:spcBef>
            </a:pPr>
            <a:r>
              <a:rPr lang="en-US" sz="3000" b="1" i="0" u="none" strike="noStrike" baseline="0">
                <a:solidFill>
                  <a:srgbClr val="0070C0"/>
                </a:solidFill>
                <a:latin typeface="Times New Roman" panose="02020603050405020304" pitchFamily="18" charset="0"/>
                <a:cs typeface="Times New Roman" panose="02020603050405020304" pitchFamily="18" charset="0"/>
              </a:rPr>
              <a:t>Quan sát hình 1, 2, 3, 4 (SGK/76) và</a:t>
            </a:r>
            <a:r>
              <a:rPr lang="en-US" sz="3000" b="1" i="0" u="none" strike="noStrike">
                <a:solidFill>
                  <a:srgbClr val="0070C0"/>
                </a:solidFill>
                <a:latin typeface="Times New Roman" panose="02020603050405020304" pitchFamily="18" charset="0"/>
                <a:cs typeface="Times New Roman" panose="02020603050405020304" pitchFamily="18" charset="0"/>
              </a:rPr>
              <a:t> </a:t>
            </a:r>
            <a:r>
              <a:rPr lang="en-US" sz="3000" b="1" i="0" u="none" strike="noStrike" baseline="0">
                <a:solidFill>
                  <a:srgbClr val="0070C0"/>
                </a:solidFill>
                <a:latin typeface="Times New Roman" panose="02020603050405020304" pitchFamily="18" charset="0"/>
                <a:cs typeface="Times New Roman" panose="02020603050405020304" pitchFamily="18" charset="0"/>
              </a:rPr>
              <a:t>nêu tác động của gió ở cấp 2, 5, 7, 9  lên các vật xung quanh khi nó thổi qua.</a:t>
            </a:r>
          </a:p>
        </p:txBody>
      </p:sp>
      <p:pic>
        <p:nvPicPr>
          <p:cNvPr id="3" name="Picture 2">
            <a:extLst>
              <a:ext uri="{FF2B5EF4-FFF2-40B4-BE49-F238E27FC236}">
                <a16:creationId xmlns:a16="http://schemas.microsoft.com/office/drawing/2014/main" id="{B2B0C3FF-9B1F-4C27-90DD-EB72D861DB0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500" b="90000" l="10000" r="90385">
                        <a14:foregroundMark x1="21923" y1="46429" x2="22692" y2="46429"/>
                        <a14:foregroundMark x1="13462" y1="29643" x2="16538" y2="30714"/>
                        <a14:foregroundMark x1="39231" y1="11071" x2="61154" y2="10000"/>
                        <a14:foregroundMark x1="61154" y1="10000" x2="64231" y2="10357"/>
                        <a14:foregroundMark x1="52692" y1="7857" x2="57692" y2="8214"/>
                        <a14:foregroundMark x1="39615" y1="33571" x2="44231" y2="42857"/>
                        <a14:foregroundMark x1="64615" y1="28929" x2="61154" y2="44643"/>
                        <a14:foregroundMark x1="57308" y1="27857" x2="60000" y2="44643"/>
                        <a14:foregroundMark x1="81154" y1="50000" x2="74231" y2="59643"/>
                        <a14:foregroundMark x1="74231" y1="48929" x2="68846" y2="60000"/>
                        <a14:foregroundMark x1="71154" y1="54643" x2="68462" y2="65714"/>
                        <a14:foregroundMark x1="23077" y1="52857" x2="32308" y2="65357"/>
                        <a14:foregroundMark x1="85769" y1="31429" x2="87308" y2="31071"/>
                        <a14:foregroundMark x1="88462" y1="35000" x2="90385" y2="37500"/>
                        <a14:foregroundMark x1="79615" y1="43214" x2="82692" y2="42143"/>
                        <a14:foregroundMark x1="83077" y1="41786" x2="87308" y2="40714"/>
                      </a14:backgroundRemoval>
                    </a14:imgEffect>
                  </a14:imgLayer>
                </a14:imgProps>
              </a:ext>
            </a:extLst>
          </a:blip>
          <a:stretch>
            <a:fillRect/>
          </a:stretch>
        </p:blipFill>
        <p:spPr>
          <a:xfrm>
            <a:off x="-179733" y="4170097"/>
            <a:ext cx="2776761" cy="2990358"/>
          </a:xfrm>
          <a:prstGeom prst="rect">
            <a:avLst/>
          </a:prstGeom>
        </p:spPr>
      </p:pic>
    </p:spTree>
    <p:extLst>
      <p:ext uri="{BB962C8B-B14F-4D97-AF65-F5344CB8AC3E}">
        <p14:creationId xmlns:p14="http://schemas.microsoft.com/office/powerpoint/2010/main" val="31797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4000" fill="hold"/>
                                        <p:tgtEl>
                                          <p:spTgt spid="3"/>
                                        </p:tgtEl>
                                        <p:attrNameLst>
                                          <p:attrName>ppt_w</p:attrName>
                                        </p:attrNameLst>
                                      </p:cBhvr>
                                      <p:tavLst>
                                        <p:tav tm="0">
                                          <p:val>
                                            <p:fltVal val="0"/>
                                          </p:val>
                                        </p:tav>
                                        <p:tav tm="100000">
                                          <p:val>
                                            <p:strVal val="#ppt_w"/>
                                          </p:val>
                                        </p:tav>
                                      </p:tavLst>
                                    </p:anim>
                                    <p:anim calcmode="lin" valueType="num">
                                      <p:cBhvr>
                                        <p:cTn id="8" dur="4000" fill="hold"/>
                                        <p:tgtEl>
                                          <p:spTgt spid="3"/>
                                        </p:tgtEl>
                                        <p:attrNameLst>
                                          <p:attrName>ppt_h</p:attrName>
                                        </p:attrNameLst>
                                      </p:cBhvr>
                                      <p:tavLst>
                                        <p:tav tm="0">
                                          <p:val>
                                            <p:fltVal val="0"/>
                                          </p:val>
                                        </p:tav>
                                        <p:tav tm="100000">
                                          <p:val>
                                            <p:strVal val="#ppt_h"/>
                                          </p:val>
                                        </p:tav>
                                      </p:tavLst>
                                    </p:anim>
                                    <p:animEffect transition="in" filter="fade">
                                      <p:cBhvr>
                                        <p:cTn id="9" dur="4000"/>
                                        <p:tgtEl>
                                          <p:spTgt spid="3"/>
                                        </p:tgtEl>
                                      </p:cBhvr>
                                    </p:animEffect>
                                  </p:childTnLst>
                                </p:cTn>
                              </p:par>
                            </p:childTnLst>
                          </p:cTn>
                        </p:par>
                        <p:par>
                          <p:cTn id="10" fill="hold">
                            <p:stCondLst>
                              <p:cond delay="4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8" presetClass="entr" presetSubtype="16"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diamond(in)">
                                      <p:cBhvr>
                                        <p:cTn id="16"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BB00"/>
        </a:solidFill>
        <a:effectLst/>
      </p:bgPr>
    </p:bg>
    <p:spTree>
      <p:nvGrpSpPr>
        <p:cNvPr id="1" name="Shape 146"/>
        <p:cNvGrpSpPr/>
        <p:nvPr/>
      </p:nvGrpSpPr>
      <p:grpSpPr>
        <a:xfrm>
          <a:off x="0" y="0"/>
          <a:ext cx="0" cy="0"/>
          <a:chOff x="0" y="0"/>
          <a:chExt cx="0" cy="0"/>
        </a:xfrm>
      </p:grpSpPr>
      <p:sp>
        <p:nvSpPr>
          <p:cNvPr id="147" name="Google Shape;147;p3"/>
          <p:cNvSpPr/>
          <p:nvPr/>
        </p:nvSpPr>
        <p:spPr>
          <a:xfrm>
            <a:off x="239151" y="193430"/>
            <a:ext cx="11732455" cy="6471139"/>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48" name="Google Shape;148;p3"/>
          <p:cNvSpPr/>
          <p:nvPr/>
        </p:nvSpPr>
        <p:spPr>
          <a:xfrm>
            <a:off x="281354" y="193431"/>
            <a:ext cx="1941341" cy="650632"/>
          </a:xfrm>
          <a:prstGeom prst="roundRect">
            <a:avLst>
              <a:gd name="adj" fmla="val 19033"/>
            </a:avLst>
          </a:prstGeom>
          <a:solidFill>
            <a:srgbClr val="AF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49" name="Google Shape;149;p3"/>
          <p:cNvSpPr/>
          <p:nvPr/>
        </p:nvSpPr>
        <p:spPr>
          <a:xfrm>
            <a:off x="2264898" y="193431"/>
            <a:ext cx="1941341" cy="650632"/>
          </a:xfrm>
          <a:prstGeom prst="roundRect">
            <a:avLst>
              <a:gd name="adj" fmla="val 19033"/>
            </a:avLst>
          </a:prstGeom>
          <a:solidFill>
            <a:srgbClr val="AE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0" name="Google Shape;150;p3"/>
          <p:cNvSpPr/>
          <p:nvPr/>
        </p:nvSpPr>
        <p:spPr>
          <a:xfrm>
            <a:off x="4248442" y="193431"/>
            <a:ext cx="1941341" cy="650632"/>
          </a:xfrm>
          <a:prstGeom prst="roundRect">
            <a:avLst>
              <a:gd name="adj" fmla="val 19033"/>
            </a:avLst>
          </a:prstGeom>
          <a:solidFill>
            <a:srgbClr val="AE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1" name="Google Shape;151;p3"/>
          <p:cNvSpPr/>
          <p:nvPr/>
        </p:nvSpPr>
        <p:spPr>
          <a:xfrm>
            <a:off x="6231986" y="193431"/>
            <a:ext cx="1941341" cy="650632"/>
          </a:xfrm>
          <a:prstGeom prst="roundRect">
            <a:avLst>
              <a:gd name="adj" fmla="val 19033"/>
            </a:avLst>
          </a:prstGeom>
          <a:solidFill>
            <a:schemeClr val="tx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4" name="Google Shape;154;p3"/>
          <p:cNvSpPr/>
          <p:nvPr/>
        </p:nvSpPr>
        <p:spPr>
          <a:xfrm>
            <a:off x="239151" y="689317"/>
            <a:ext cx="11732455" cy="59752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5" name="Google Shape;155;p3"/>
          <p:cNvSpPr txBox="1"/>
          <p:nvPr/>
        </p:nvSpPr>
        <p:spPr>
          <a:xfrm>
            <a:off x="628357" y="253218"/>
            <a:ext cx="151462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rPr>
              <a:t>KHOA HỌC</a:t>
            </a:r>
            <a:endParaRPr sz="18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156" name="Google Shape;156;p3"/>
          <p:cNvSpPr txBox="1"/>
          <p:nvPr/>
        </p:nvSpPr>
        <p:spPr>
          <a:xfrm>
            <a:off x="2433707" y="253218"/>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Khởi động</a:t>
            </a:r>
            <a:endParaRPr/>
          </a:p>
        </p:txBody>
      </p:sp>
      <p:sp>
        <p:nvSpPr>
          <p:cNvPr id="157" name="Google Shape;157;p3"/>
          <p:cNvSpPr txBox="1"/>
          <p:nvPr/>
        </p:nvSpPr>
        <p:spPr>
          <a:xfrm>
            <a:off x="4471183" y="261931"/>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Bài mới</a:t>
            </a:r>
            <a:endParaRPr/>
          </a:p>
        </p:txBody>
      </p:sp>
      <p:sp>
        <p:nvSpPr>
          <p:cNvPr id="158" name="Google Shape;158;p3"/>
          <p:cNvSpPr txBox="1"/>
          <p:nvPr/>
        </p:nvSpPr>
        <p:spPr>
          <a:xfrm>
            <a:off x="6142896" y="253218"/>
            <a:ext cx="2180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Cấp độ của gió</a:t>
            </a:r>
            <a:endParaRPr/>
          </a:p>
        </p:txBody>
      </p:sp>
      <p:sp>
        <p:nvSpPr>
          <p:cNvPr id="159" name="Google Shape;159;p3"/>
          <p:cNvSpPr txBox="1"/>
          <p:nvPr/>
        </p:nvSpPr>
        <p:spPr>
          <a:xfrm>
            <a:off x="8412481" y="253218"/>
            <a:ext cx="151462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TOPIC</a:t>
            </a: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rPr>
              <a:t> 4</a:t>
            </a:r>
            <a:endParaRPr/>
          </a:p>
        </p:txBody>
      </p:sp>
      <p:sp>
        <p:nvSpPr>
          <p:cNvPr id="160" name="Google Shape;160;p3"/>
          <p:cNvSpPr txBox="1"/>
          <p:nvPr/>
        </p:nvSpPr>
        <p:spPr>
          <a:xfrm>
            <a:off x="10367895" y="253218"/>
            <a:ext cx="151462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END</a:t>
            </a:r>
            <a:endParaRPr/>
          </a:p>
        </p:txBody>
      </p:sp>
      <p:sp>
        <p:nvSpPr>
          <p:cNvPr id="161" name="Google Shape;161;p3"/>
          <p:cNvSpPr/>
          <p:nvPr/>
        </p:nvSpPr>
        <p:spPr>
          <a:xfrm>
            <a:off x="239151" y="689317"/>
            <a:ext cx="11732455" cy="459897"/>
          </a:xfrm>
          <a:prstGeom prst="rect">
            <a:avLst/>
          </a:prstGeom>
          <a:solidFill>
            <a:schemeClr val="lt1"/>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2" name="Google Shape;162;p3"/>
          <p:cNvSpPr/>
          <p:nvPr/>
        </p:nvSpPr>
        <p:spPr>
          <a:xfrm>
            <a:off x="867512" y="822961"/>
            <a:ext cx="351692" cy="225083"/>
          </a:xfrm>
          <a:prstGeom prst="righ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3" name="Google Shape;163;p3"/>
          <p:cNvSpPr/>
          <p:nvPr/>
        </p:nvSpPr>
        <p:spPr>
          <a:xfrm>
            <a:off x="398587" y="822961"/>
            <a:ext cx="351692" cy="225083"/>
          </a:xfrm>
          <a:prstGeom prst="lef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6" name="Google Shape;166;p3"/>
          <p:cNvSpPr/>
          <p:nvPr/>
        </p:nvSpPr>
        <p:spPr>
          <a:xfrm>
            <a:off x="1643581" y="738539"/>
            <a:ext cx="6637610" cy="393020"/>
          </a:xfrm>
          <a:prstGeom prst="roundRect">
            <a:avLst>
              <a:gd name="adj" fmla="val 16667"/>
            </a:avLst>
          </a:prstGeom>
          <a:solidFill>
            <a:schemeClr val="lt1"/>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7" name="Google Shape;167;p3"/>
          <p:cNvSpPr/>
          <p:nvPr/>
        </p:nvSpPr>
        <p:spPr>
          <a:xfrm>
            <a:off x="10770080" y="815560"/>
            <a:ext cx="248473" cy="267287"/>
          </a:xfrm>
          <a:prstGeom prst="ellipse">
            <a:avLst/>
          </a:prstGeom>
          <a:solidFill>
            <a:srgbClr val="F143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8" name="Google Shape;168;p3"/>
          <p:cNvSpPr/>
          <p:nvPr/>
        </p:nvSpPr>
        <p:spPr>
          <a:xfrm>
            <a:off x="11145188" y="815108"/>
            <a:ext cx="248473" cy="267287"/>
          </a:xfrm>
          <a:prstGeom prst="ellipse">
            <a:avLst/>
          </a:prstGeom>
          <a:solidFill>
            <a:srgbClr val="FBBB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9" name="Google Shape;169;p3"/>
          <p:cNvSpPr/>
          <p:nvPr/>
        </p:nvSpPr>
        <p:spPr>
          <a:xfrm>
            <a:off x="11508593" y="815107"/>
            <a:ext cx="248473" cy="267287"/>
          </a:xfrm>
          <a:prstGeom prst="ellipse">
            <a:avLst/>
          </a:prstGeom>
          <a:solidFill>
            <a:srgbClr val="28B4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70" name="Google Shape;170;p3"/>
          <p:cNvSpPr txBox="1"/>
          <p:nvPr/>
        </p:nvSpPr>
        <p:spPr>
          <a:xfrm>
            <a:off x="1678219" y="731449"/>
            <a:ext cx="497413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https://www.google.com/cấp độ của gió</a:t>
            </a:r>
            <a:endParaRPr sz="18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171" name="Google Shape;171;p3"/>
          <p:cNvSpPr/>
          <p:nvPr/>
        </p:nvSpPr>
        <p:spPr>
          <a:xfrm>
            <a:off x="11085362" y="5842429"/>
            <a:ext cx="616598" cy="605439"/>
          </a:xfrm>
          <a:prstGeom prst="flowChartConnector">
            <a:avLst/>
          </a:prstGeom>
          <a:solidFill>
            <a:schemeClr val="lt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72" name="Google Shape;172;p3"/>
          <p:cNvSpPr/>
          <p:nvPr/>
        </p:nvSpPr>
        <p:spPr>
          <a:xfrm>
            <a:off x="11175132" y="5878946"/>
            <a:ext cx="432536" cy="459897"/>
          </a:xfrm>
          <a:prstGeom prst="mathPlus">
            <a:avLst>
              <a:gd name="adj1" fmla="val 23520"/>
            </a:avLst>
          </a:prstGeom>
          <a:gradFill>
            <a:gsLst>
              <a:gs pos="0">
                <a:srgbClr val="F14336"/>
              </a:gs>
              <a:gs pos="18000">
                <a:srgbClr val="F14336"/>
              </a:gs>
              <a:gs pos="45000">
                <a:srgbClr val="FBBB00"/>
              </a:gs>
              <a:gs pos="80000">
                <a:srgbClr val="28B446"/>
              </a:gs>
              <a:gs pos="92000">
                <a:srgbClr val="518EF8"/>
              </a:gs>
              <a:gs pos="100000">
                <a:srgbClr val="518EF8"/>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pic>
        <p:nvPicPr>
          <p:cNvPr id="173" name="Google Shape;173;p3"/>
          <p:cNvPicPr preferRelativeResize="0"/>
          <p:nvPr/>
        </p:nvPicPr>
        <p:blipFill rotWithShape="1">
          <a:blip r:embed="rId3">
            <a:alphaModFix/>
          </a:blip>
          <a:srcRect/>
          <a:stretch/>
        </p:blipFill>
        <p:spPr>
          <a:xfrm>
            <a:off x="1338251" y="836231"/>
            <a:ext cx="225037" cy="225037"/>
          </a:xfrm>
          <a:prstGeom prst="rect">
            <a:avLst/>
          </a:prstGeom>
          <a:noFill/>
          <a:ln>
            <a:noFill/>
          </a:ln>
        </p:spPr>
      </p:pic>
      <p:pic>
        <p:nvPicPr>
          <p:cNvPr id="32" name="Picture 2" descr="img012">
            <a:extLst>
              <a:ext uri="{FF2B5EF4-FFF2-40B4-BE49-F238E27FC236}">
                <a16:creationId xmlns:a16="http://schemas.microsoft.com/office/drawing/2014/main" id="{230525F3-1C24-441B-9A8F-F5EC6FBE96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6" t="3031" r="4964" b="3161"/>
          <a:stretch/>
        </p:blipFill>
        <p:spPr bwMode="auto">
          <a:xfrm>
            <a:off x="1973693" y="1477359"/>
            <a:ext cx="4131685" cy="464210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2B0C3FF-9B1F-4C27-90DD-EB72D861DB0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500" b="90000" l="10000" r="90385">
                        <a14:foregroundMark x1="21923" y1="46429" x2="22692" y2="46429"/>
                        <a14:foregroundMark x1="13462" y1="29643" x2="16538" y2="30714"/>
                        <a14:foregroundMark x1="39231" y1="11071" x2="61154" y2="10000"/>
                        <a14:foregroundMark x1="61154" y1="10000" x2="64231" y2="10357"/>
                        <a14:foregroundMark x1="52692" y1="7857" x2="57692" y2="8214"/>
                        <a14:foregroundMark x1="39615" y1="33571" x2="44231" y2="42857"/>
                        <a14:foregroundMark x1="64615" y1="28929" x2="61154" y2="44643"/>
                        <a14:foregroundMark x1="57308" y1="27857" x2="60000" y2="44643"/>
                        <a14:foregroundMark x1="81154" y1="50000" x2="74231" y2="59643"/>
                        <a14:foregroundMark x1="74231" y1="48929" x2="68846" y2="60000"/>
                        <a14:foregroundMark x1="71154" y1="54643" x2="68462" y2="65714"/>
                        <a14:foregroundMark x1="23077" y1="52857" x2="32308" y2="65357"/>
                        <a14:foregroundMark x1="85769" y1="31429" x2="87308" y2="31071"/>
                        <a14:foregroundMark x1="88462" y1="35000" x2="90385" y2="37500"/>
                        <a14:foregroundMark x1="79615" y1="43214" x2="82692" y2="42143"/>
                        <a14:foregroundMark x1="83077" y1="41786" x2="87308" y2="40714"/>
                      </a14:backgroundRemoval>
                    </a14:imgEffect>
                  </a14:imgLayer>
                </a14:imgProps>
              </a:ext>
            </a:extLst>
          </a:blip>
          <a:stretch>
            <a:fillRect/>
          </a:stretch>
        </p:blipFill>
        <p:spPr>
          <a:xfrm>
            <a:off x="-179733" y="4170097"/>
            <a:ext cx="2776761" cy="2990358"/>
          </a:xfrm>
          <a:prstGeom prst="rect">
            <a:avLst/>
          </a:prstGeom>
        </p:spPr>
      </p:pic>
      <p:sp>
        <p:nvSpPr>
          <p:cNvPr id="2" name="TextBox 1">
            <a:extLst>
              <a:ext uri="{FF2B5EF4-FFF2-40B4-BE49-F238E27FC236}">
                <a16:creationId xmlns:a16="http://schemas.microsoft.com/office/drawing/2014/main" id="{A2893A5F-24FC-433A-A459-7F4FC8DE4FC0}"/>
              </a:ext>
            </a:extLst>
          </p:cNvPr>
          <p:cNvSpPr txBox="1"/>
          <p:nvPr/>
        </p:nvSpPr>
        <p:spPr>
          <a:xfrm>
            <a:off x="6647490" y="1503353"/>
            <a:ext cx="4522778" cy="646331"/>
          </a:xfrm>
          <a:prstGeom prst="rect">
            <a:avLst/>
          </a:prstGeom>
          <a:noFill/>
        </p:spPr>
        <p:txBody>
          <a:bodyPr wrap="square" rtlCol="0">
            <a:spAutoFit/>
          </a:bodyPr>
          <a:lstStyle/>
          <a:p>
            <a:r>
              <a:rPr lang="en-US" sz="3600" b="1">
                <a:solidFill>
                  <a:srgbClr val="518EF8"/>
                </a:solidFill>
                <a:latin typeface="Tahoma" panose="020B0604030504040204" pitchFamily="34" charset="0"/>
                <a:ea typeface="Tahoma" panose="020B0604030504040204" pitchFamily="34" charset="0"/>
                <a:cs typeface="Tahoma" panose="020B0604030504040204" pitchFamily="34" charset="0"/>
              </a:rPr>
              <a:t>Cấp 2: Gió nhẹ</a:t>
            </a:r>
          </a:p>
        </p:txBody>
      </p:sp>
      <p:cxnSp>
        <p:nvCxnSpPr>
          <p:cNvPr id="6" name="Straight Connector 5">
            <a:extLst>
              <a:ext uri="{FF2B5EF4-FFF2-40B4-BE49-F238E27FC236}">
                <a16:creationId xmlns:a16="http://schemas.microsoft.com/office/drawing/2014/main" id="{0890D8D9-0575-49FF-9AE2-69513B06DBD4}"/>
              </a:ext>
            </a:extLst>
          </p:cNvPr>
          <p:cNvCxnSpPr/>
          <p:nvPr/>
        </p:nvCxnSpPr>
        <p:spPr>
          <a:xfrm>
            <a:off x="7007381" y="2169478"/>
            <a:ext cx="0" cy="3360833"/>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6658D2A5-1018-41DE-B18C-28A53C14C5DE}"/>
              </a:ext>
            </a:extLst>
          </p:cNvPr>
          <p:cNvCxnSpPr>
            <a:cxnSpLocks/>
          </p:cNvCxnSpPr>
          <p:nvPr/>
        </p:nvCxnSpPr>
        <p:spPr>
          <a:xfrm>
            <a:off x="6689141" y="2165861"/>
            <a:ext cx="3348097" cy="0"/>
          </a:xfrm>
          <a:prstGeom prst="line">
            <a:avLst/>
          </a:prstGeom>
          <a:ln w="38100"/>
        </p:spPr>
        <p:style>
          <a:lnRef idx="1">
            <a:schemeClr val="dk1"/>
          </a:lnRef>
          <a:fillRef idx="0">
            <a:schemeClr val="dk1"/>
          </a:fillRef>
          <a:effectRef idx="0">
            <a:schemeClr val="dk1"/>
          </a:effectRef>
          <a:fontRef idx="minor">
            <a:schemeClr val="tx1"/>
          </a:fontRef>
        </p:style>
      </p:cxnSp>
      <p:sp>
        <p:nvSpPr>
          <p:cNvPr id="9" name="Star: 5 Points 8">
            <a:extLst>
              <a:ext uri="{FF2B5EF4-FFF2-40B4-BE49-F238E27FC236}">
                <a16:creationId xmlns:a16="http://schemas.microsoft.com/office/drawing/2014/main" id="{F00D4949-7D60-4A51-AF90-E718A1BC3CD5}"/>
              </a:ext>
            </a:extLst>
          </p:cNvPr>
          <p:cNvSpPr/>
          <p:nvPr/>
        </p:nvSpPr>
        <p:spPr>
          <a:xfrm>
            <a:off x="6823744" y="2572256"/>
            <a:ext cx="355028" cy="3550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Star: 5 Points 38">
            <a:extLst>
              <a:ext uri="{FF2B5EF4-FFF2-40B4-BE49-F238E27FC236}">
                <a16:creationId xmlns:a16="http://schemas.microsoft.com/office/drawing/2014/main" id="{4AB563D4-3456-40B8-9C80-5C2D46CAB468}"/>
              </a:ext>
            </a:extLst>
          </p:cNvPr>
          <p:cNvSpPr/>
          <p:nvPr/>
        </p:nvSpPr>
        <p:spPr>
          <a:xfrm>
            <a:off x="6840512" y="3979782"/>
            <a:ext cx="355028" cy="3550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Star: 5 Points 39">
            <a:extLst>
              <a:ext uri="{FF2B5EF4-FFF2-40B4-BE49-F238E27FC236}">
                <a16:creationId xmlns:a16="http://schemas.microsoft.com/office/drawing/2014/main" id="{08A73B20-A307-476F-A44E-EF7B843151DE}"/>
              </a:ext>
            </a:extLst>
          </p:cNvPr>
          <p:cNvSpPr/>
          <p:nvPr/>
        </p:nvSpPr>
        <p:spPr>
          <a:xfrm>
            <a:off x="6820657" y="5095173"/>
            <a:ext cx="355028" cy="3550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128AADA0-A4D2-4112-B99A-13D40E6C7396}"/>
              </a:ext>
            </a:extLst>
          </p:cNvPr>
          <p:cNvSpPr txBox="1"/>
          <p:nvPr/>
        </p:nvSpPr>
        <p:spPr>
          <a:xfrm>
            <a:off x="7272388" y="3194152"/>
            <a:ext cx="3384884" cy="584775"/>
          </a:xfrm>
          <a:prstGeom prst="rect">
            <a:avLst/>
          </a:prstGeom>
          <a:noFill/>
        </p:spPr>
        <p:txBody>
          <a:bodyPr wrap="square" rtlCol="0">
            <a:spAutoFit/>
          </a:bodyPr>
          <a:lstStyle/>
          <a:p>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Trời</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sáng</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sủa</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42" name="TextBox 41">
            <a:extLst>
              <a:ext uri="{FF2B5EF4-FFF2-40B4-BE49-F238E27FC236}">
                <a16:creationId xmlns:a16="http://schemas.microsoft.com/office/drawing/2014/main" id="{03A89E40-0E00-40BB-A75C-50849E97CE65}"/>
              </a:ext>
            </a:extLst>
          </p:cNvPr>
          <p:cNvSpPr txBox="1"/>
          <p:nvPr/>
        </p:nvSpPr>
        <p:spPr>
          <a:xfrm>
            <a:off x="7286162" y="2429440"/>
            <a:ext cx="3384884" cy="584775"/>
          </a:xfrm>
          <a:prstGeom prst="rect">
            <a:avLst/>
          </a:prstGeom>
          <a:noFill/>
        </p:spPr>
        <p:txBody>
          <a:bodyPr wrap="square" rtlCol="0">
            <a:spAutoFit/>
          </a:bodyPr>
          <a:lstStyle/>
          <a:p>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Gió</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thổi</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nhẹ</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43" name="TextBox 42">
            <a:extLst>
              <a:ext uri="{FF2B5EF4-FFF2-40B4-BE49-F238E27FC236}">
                <a16:creationId xmlns:a16="http://schemas.microsoft.com/office/drawing/2014/main" id="{9368B373-DB49-42D2-AA30-B5C23397D18A}"/>
              </a:ext>
            </a:extLst>
          </p:cNvPr>
          <p:cNvSpPr txBox="1"/>
          <p:nvPr/>
        </p:nvSpPr>
        <p:spPr>
          <a:xfrm>
            <a:off x="7251919" y="3845694"/>
            <a:ext cx="4410353" cy="1077218"/>
          </a:xfrm>
          <a:prstGeom prst="rect">
            <a:avLst/>
          </a:prstGeom>
          <a:noFill/>
        </p:spPr>
        <p:txBody>
          <a:bodyPr wrap="square" rtlCol="0">
            <a:spAutoFit/>
          </a:bodyPr>
          <a:lstStyle/>
          <a:p>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Cảm</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nhận</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được</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không</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khí</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trên</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làn</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da.</a:t>
            </a:r>
          </a:p>
        </p:txBody>
      </p:sp>
      <p:sp>
        <p:nvSpPr>
          <p:cNvPr id="44" name="TextBox 43">
            <a:extLst>
              <a:ext uri="{FF2B5EF4-FFF2-40B4-BE49-F238E27FC236}">
                <a16:creationId xmlns:a16="http://schemas.microsoft.com/office/drawing/2014/main" id="{9CC1A1D2-5CAC-4C9F-AC07-0A90C35D37A6}"/>
              </a:ext>
            </a:extLst>
          </p:cNvPr>
          <p:cNvSpPr txBox="1"/>
          <p:nvPr/>
        </p:nvSpPr>
        <p:spPr>
          <a:xfrm>
            <a:off x="7239516" y="5007516"/>
            <a:ext cx="4816241" cy="1077218"/>
          </a:xfrm>
          <a:prstGeom prst="rect">
            <a:avLst/>
          </a:prstGeom>
          <a:noFill/>
        </p:spPr>
        <p:txBody>
          <a:bodyPr wrap="square" rtlCol="0">
            <a:spAutoFit/>
          </a:bodyPr>
          <a:lstStyle/>
          <a:p>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Nghe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thấy</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tiếng</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lá</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rì</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rào</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nhìn</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được</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khói</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bay.</a:t>
            </a:r>
          </a:p>
        </p:txBody>
      </p:sp>
      <p:sp>
        <p:nvSpPr>
          <p:cNvPr id="45" name="Star: 5 Points 44">
            <a:extLst>
              <a:ext uri="{FF2B5EF4-FFF2-40B4-BE49-F238E27FC236}">
                <a16:creationId xmlns:a16="http://schemas.microsoft.com/office/drawing/2014/main" id="{70E7323D-1462-49B0-865C-BD28D9850872}"/>
              </a:ext>
            </a:extLst>
          </p:cNvPr>
          <p:cNvSpPr/>
          <p:nvPr/>
        </p:nvSpPr>
        <p:spPr>
          <a:xfrm>
            <a:off x="6820657" y="3231955"/>
            <a:ext cx="355028" cy="3550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1302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ircle(in)">
                                      <p:cBhvr>
                                        <p:cTn id="13" dur="10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par>
                          <p:cTn id="27" fill="hold">
                            <p:stCondLst>
                              <p:cond delay="1500"/>
                            </p:stCondLst>
                            <p:childTnLst>
                              <p:par>
                                <p:cTn id="28" presetID="53" presetClass="entr" presetSubtype="16"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left)">
                                      <p:cBhvr>
                                        <p:cTn id="36" dur="500"/>
                                        <p:tgtEl>
                                          <p:spTgt spid="42"/>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p:cTn id="40" dur="500" fill="hold"/>
                                        <p:tgtEl>
                                          <p:spTgt spid="45"/>
                                        </p:tgtEl>
                                        <p:attrNameLst>
                                          <p:attrName>ppt_w</p:attrName>
                                        </p:attrNameLst>
                                      </p:cBhvr>
                                      <p:tavLst>
                                        <p:tav tm="0">
                                          <p:val>
                                            <p:fltVal val="0"/>
                                          </p:val>
                                        </p:tav>
                                        <p:tav tm="100000">
                                          <p:val>
                                            <p:strVal val="#ppt_w"/>
                                          </p:val>
                                        </p:tav>
                                      </p:tavLst>
                                    </p:anim>
                                    <p:anim calcmode="lin" valueType="num">
                                      <p:cBhvr>
                                        <p:cTn id="41" dur="500" fill="hold"/>
                                        <p:tgtEl>
                                          <p:spTgt spid="45"/>
                                        </p:tgtEl>
                                        <p:attrNameLst>
                                          <p:attrName>ppt_h</p:attrName>
                                        </p:attrNameLst>
                                      </p:cBhvr>
                                      <p:tavLst>
                                        <p:tav tm="0">
                                          <p:val>
                                            <p:fltVal val="0"/>
                                          </p:val>
                                        </p:tav>
                                        <p:tav tm="100000">
                                          <p:val>
                                            <p:strVal val="#ppt_h"/>
                                          </p:val>
                                        </p:tav>
                                      </p:tavLst>
                                    </p:anim>
                                    <p:animEffect transition="in" filter="fade">
                                      <p:cBhvr>
                                        <p:cTn id="42" dur="500"/>
                                        <p:tgtEl>
                                          <p:spTgt spid="45"/>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left)">
                                      <p:cBhvr>
                                        <p:cTn id="46" dur="500"/>
                                        <p:tgtEl>
                                          <p:spTgt spid="41"/>
                                        </p:tgtEl>
                                      </p:cBhvr>
                                    </p:animEffect>
                                  </p:childTnLst>
                                </p:cTn>
                              </p:par>
                            </p:childTnLst>
                          </p:cTn>
                        </p:par>
                        <p:par>
                          <p:cTn id="47" fill="hold">
                            <p:stCondLst>
                              <p:cond delay="3500"/>
                            </p:stCondLst>
                            <p:childTnLst>
                              <p:par>
                                <p:cTn id="48" presetID="53" presetClass="entr" presetSubtype="16" fill="hold" grpId="0" nodeType="after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500" fill="hold"/>
                                        <p:tgtEl>
                                          <p:spTgt spid="39"/>
                                        </p:tgtEl>
                                        <p:attrNameLst>
                                          <p:attrName>ppt_w</p:attrName>
                                        </p:attrNameLst>
                                      </p:cBhvr>
                                      <p:tavLst>
                                        <p:tav tm="0">
                                          <p:val>
                                            <p:fltVal val="0"/>
                                          </p:val>
                                        </p:tav>
                                        <p:tav tm="100000">
                                          <p:val>
                                            <p:strVal val="#ppt_w"/>
                                          </p:val>
                                        </p:tav>
                                      </p:tavLst>
                                    </p:anim>
                                    <p:anim calcmode="lin" valueType="num">
                                      <p:cBhvr>
                                        <p:cTn id="51" dur="500" fill="hold"/>
                                        <p:tgtEl>
                                          <p:spTgt spid="39"/>
                                        </p:tgtEl>
                                        <p:attrNameLst>
                                          <p:attrName>ppt_h</p:attrName>
                                        </p:attrNameLst>
                                      </p:cBhvr>
                                      <p:tavLst>
                                        <p:tav tm="0">
                                          <p:val>
                                            <p:fltVal val="0"/>
                                          </p:val>
                                        </p:tav>
                                        <p:tav tm="100000">
                                          <p:val>
                                            <p:strVal val="#ppt_h"/>
                                          </p:val>
                                        </p:tav>
                                      </p:tavLst>
                                    </p:anim>
                                    <p:animEffect transition="in" filter="fade">
                                      <p:cBhvr>
                                        <p:cTn id="52" dur="500"/>
                                        <p:tgtEl>
                                          <p:spTgt spid="39"/>
                                        </p:tgtEl>
                                      </p:cBhvr>
                                    </p:animEffect>
                                  </p:childTnLst>
                                </p:cTn>
                              </p:par>
                            </p:childTnLst>
                          </p:cTn>
                        </p:par>
                        <p:par>
                          <p:cTn id="53" fill="hold">
                            <p:stCondLst>
                              <p:cond delay="4000"/>
                            </p:stCondLst>
                            <p:childTnLst>
                              <p:par>
                                <p:cTn id="54" presetID="22" presetClass="entr" presetSubtype="8" fill="hold" grpId="0" nodeType="after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left)">
                                      <p:cBhvr>
                                        <p:cTn id="56" dur="500"/>
                                        <p:tgtEl>
                                          <p:spTgt spid="43"/>
                                        </p:tgtEl>
                                      </p:cBhvr>
                                    </p:animEffect>
                                  </p:childTnLst>
                                </p:cTn>
                              </p:par>
                            </p:childTnLst>
                          </p:cTn>
                        </p:par>
                        <p:par>
                          <p:cTn id="57" fill="hold">
                            <p:stCondLst>
                              <p:cond delay="4500"/>
                            </p:stCondLst>
                            <p:childTnLst>
                              <p:par>
                                <p:cTn id="58" presetID="53" presetClass="entr" presetSubtype="16"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p:cTn id="60" dur="500" fill="hold"/>
                                        <p:tgtEl>
                                          <p:spTgt spid="40"/>
                                        </p:tgtEl>
                                        <p:attrNameLst>
                                          <p:attrName>ppt_w</p:attrName>
                                        </p:attrNameLst>
                                      </p:cBhvr>
                                      <p:tavLst>
                                        <p:tav tm="0">
                                          <p:val>
                                            <p:fltVal val="0"/>
                                          </p:val>
                                        </p:tav>
                                        <p:tav tm="100000">
                                          <p:val>
                                            <p:strVal val="#ppt_w"/>
                                          </p:val>
                                        </p:tav>
                                      </p:tavLst>
                                    </p:anim>
                                    <p:anim calcmode="lin" valueType="num">
                                      <p:cBhvr>
                                        <p:cTn id="61" dur="500" fill="hold"/>
                                        <p:tgtEl>
                                          <p:spTgt spid="40"/>
                                        </p:tgtEl>
                                        <p:attrNameLst>
                                          <p:attrName>ppt_h</p:attrName>
                                        </p:attrNameLst>
                                      </p:cBhvr>
                                      <p:tavLst>
                                        <p:tav tm="0">
                                          <p:val>
                                            <p:fltVal val="0"/>
                                          </p:val>
                                        </p:tav>
                                        <p:tav tm="100000">
                                          <p:val>
                                            <p:strVal val="#ppt_h"/>
                                          </p:val>
                                        </p:tav>
                                      </p:tavLst>
                                    </p:anim>
                                    <p:animEffect transition="in" filter="fade">
                                      <p:cBhvr>
                                        <p:cTn id="62" dur="500"/>
                                        <p:tgtEl>
                                          <p:spTgt spid="40"/>
                                        </p:tgtEl>
                                      </p:cBhvr>
                                    </p:animEffect>
                                  </p:childTnLst>
                                </p:cTn>
                              </p:par>
                            </p:childTnLst>
                          </p:cTn>
                        </p:par>
                        <p:par>
                          <p:cTn id="63" fill="hold">
                            <p:stCondLst>
                              <p:cond delay="5000"/>
                            </p:stCondLst>
                            <p:childTnLst>
                              <p:par>
                                <p:cTn id="64" presetID="22" presetClass="entr" presetSubtype="8" fill="hold" grpId="0" nodeType="after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wipe(left)">
                                      <p:cBhvr>
                                        <p:cTn id="6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39" grpId="0" animBg="1"/>
      <p:bldP spid="40" grpId="0" animBg="1"/>
      <p:bldP spid="41" grpId="0"/>
      <p:bldP spid="42" grpId="0"/>
      <p:bldP spid="43" grpId="0"/>
      <p:bldP spid="44" grpId="0"/>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BB00"/>
        </a:solidFill>
        <a:effectLst/>
      </p:bgPr>
    </p:bg>
    <p:spTree>
      <p:nvGrpSpPr>
        <p:cNvPr id="1" name="Shape 146"/>
        <p:cNvGrpSpPr/>
        <p:nvPr/>
      </p:nvGrpSpPr>
      <p:grpSpPr>
        <a:xfrm>
          <a:off x="0" y="0"/>
          <a:ext cx="0" cy="0"/>
          <a:chOff x="0" y="0"/>
          <a:chExt cx="0" cy="0"/>
        </a:xfrm>
      </p:grpSpPr>
      <p:sp>
        <p:nvSpPr>
          <p:cNvPr id="147" name="Google Shape;147;p3"/>
          <p:cNvSpPr/>
          <p:nvPr/>
        </p:nvSpPr>
        <p:spPr>
          <a:xfrm>
            <a:off x="239151" y="193430"/>
            <a:ext cx="11732455" cy="6471139"/>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48" name="Google Shape;148;p3"/>
          <p:cNvSpPr/>
          <p:nvPr/>
        </p:nvSpPr>
        <p:spPr>
          <a:xfrm>
            <a:off x="281354" y="193431"/>
            <a:ext cx="1941341" cy="650632"/>
          </a:xfrm>
          <a:prstGeom prst="roundRect">
            <a:avLst>
              <a:gd name="adj" fmla="val 19033"/>
            </a:avLst>
          </a:prstGeom>
          <a:solidFill>
            <a:srgbClr val="AF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49" name="Google Shape;149;p3"/>
          <p:cNvSpPr/>
          <p:nvPr/>
        </p:nvSpPr>
        <p:spPr>
          <a:xfrm>
            <a:off x="2264898" y="193431"/>
            <a:ext cx="1941341" cy="650632"/>
          </a:xfrm>
          <a:prstGeom prst="roundRect">
            <a:avLst>
              <a:gd name="adj" fmla="val 19033"/>
            </a:avLst>
          </a:prstGeom>
          <a:solidFill>
            <a:srgbClr val="AE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0" name="Google Shape;150;p3"/>
          <p:cNvSpPr/>
          <p:nvPr/>
        </p:nvSpPr>
        <p:spPr>
          <a:xfrm>
            <a:off x="4248442" y="193431"/>
            <a:ext cx="1941341" cy="650632"/>
          </a:xfrm>
          <a:prstGeom prst="roundRect">
            <a:avLst>
              <a:gd name="adj" fmla="val 19033"/>
            </a:avLst>
          </a:prstGeom>
          <a:solidFill>
            <a:srgbClr val="AE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1" name="Google Shape;151;p3"/>
          <p:cNvSpPr/>
          <p:nvPr/>
        </p:nvSpPr>
        <p:spPr>
          <a:xfrm>
            <a:off x="6231986" y="193431"/>
            <a:ext cx="1941341" cy="650632"/>
          </a:xfrm>
          <a:prstGeom prst="roundRect">
            <a:avLst>
              <a:gd name="adj" fmla="val 19033"/>
            </a:avLst>
          </a:prstGeom>
          <a:solidFill>
            <a:schemeClr val="tx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4" name="Google Shape;154;p3"/>
          <p:cNvSpPr/>
          <p:nvPr/>
        </p:nvSpPr>
        <p:spPr>
          <a:xfrm>
            <a:off x="239151" y="689317"/>
            <a:ext cx="11732455" cy="59752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5" name="Google Shape;155;p3"/>
          <p:cNvSpPr txBox="1"/>
          <p:nvPr/>
        </p:nvSpPr>
        <p:spPr>
          <a:xfrm>
            <a:off x="628357" y="253218"/>
            <a:ext cx="151462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rPr>
              <a:t>KHOA HỌC</a:t>
            </a:r>
            <a:endParaRPr sz="18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156" name="Google Shape;156;p3"/>
          <p:cNvSpPr txBox="1"/>
          <p:nvPr/>
        </p:nvSpPr>
        <p:spPr>
          <a:xfrm>
            <a:off x="2433707" y="253218"/>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Khởi động</a:t>
            </a:r>
            <a:endParaRPr/>
          </a:p>
        </p:txBody>
      </p:sp>
      <p:sp>
        <p:nvSpPr>
          <p:cNvPr id="157" name="Google Shape;157;p3"/>
          <p:cNvSpPr txBox="1"/>
          <p:nvPr/>
        </p:nvSpPr>
        <p:spPr>
          <a:xfrm>
            <a:off x="4471183" y="261931"/>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Bài mới</a:t>
            </a:r>
            <a:endParaRPr/>
          </a:p>
        </p:txBody>
      </p:sp>
      <p:sp>
        <p:nvSpPr>
          <p:cNvPr id="158" name="Google Shape;158;p3"/>
          <p:cNvSpPr txBox="1"/>
          <p:nvPr/>
        </p:nvSpPr>
        <p:spPr>
          <a:xfrm>
            <a:off x="6142896" y="253218"/>
            <a:ext cx="2180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Cấp độ của gió</a:t>
            </a:r>
            <a:endParaRPr/>
          </a:p>
        </p:txBody>
      </p:sp>
      <p:sp>
        <p:nvSpPr>
          <p:cNvPr id="159" name="Google Shape;159;p3"/>
          <p:cNvSpPr txBox="1"/>
          <p:nvPr/>
        </p:nvSpPr>
        <p:spPr>
          <a:xfrm>
            <a:off x="8412481" y="253218"/>
            <a:ext cx="151462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TOPIC</a:t>
            </a: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rPr>
              <a:t> 4</a:t>
            </a:r>
            <a:endParaRPr/>
          </a:p>
        </p:txBody>
      </p:sp>
      <p:sp>
        <p:nvSpPr>
          <p:cNvPr id="160" name="Google Shape;160;p3"/>
          <p:cNvSpPr txBox="1"/>
          <p:nvPr/>
        </p:nvSpPr>
        <p:spPr>
          <a:xfrm>
            <a:off x="10367895" y="253218"/>
            <a:ext cx="151462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END</a:t>
            </a:r>
            <a:endParaRPr/>
          </a:p>
        </p:txBody>
      </p:sp>
      <p:sp>
        <p:nvSpPr>
          <p:cNvPr id="161" name="Google Shape;161;p3"/>
          <p:cNvSpPr/>
          <p:nvPr/>
        </p:nvSpPr>
        <p:spPr>
          <a:xfrm>
            <a:off x="239151" y="689317"/>
            <a:ext cx="11732455" cy="459897"/>
          </a:xfrm>
          <a:prstGeom prst="rect">
            <a:avLst/>
          </a:prstGeom>
          <a:solidFill>
            <a:schemeClr val="lt1"/>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2" name="Google Shape;162;p3"/>
          <p:cNvSpPr/>
          <p:nvPr/>
        </p:nvSpPr>
        <p:spPr>
          <a:xfrm>
            <a:off x="867512" y="822961"/>
            <a:ext cx="351692" cy="225083"/>
          </a:xfrm>
          <a:prstGeom prst="righ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3" name="Google Shape;163;p3"/>
          <p:cNvSpPr/>
          <p:nvPr/>
        </p:nvSpPr>
        <p:spPr>
          <a:xfrm>
            <a:off x="398587" y="822961"/>
            <a:ext cx="351692" cy="225083"/>
          </a:xfrm>
          <a:prstGeom prst="lef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5" name="Google Shape;165;p3"/>
          <p:cNvSpPr txBox="1"/>
          <p:nvPr/>
        </p:nvSpPr>
        <p:spPr>
          <a:xfrm>
            <a:off x="8964830" y="719210"/>
            <a:ext cx="183285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KTUTS</a:t>
            </a:r>
            <a:endParaRPr sz="18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166" name="Google Shape;166;p3"/>
          <p:cNvSpPr/>
          <p:nvPr/>
        </p:nvSpPr>
        <p:spPr>
          <a:xfrm>
            <a:off x="1643581" y="738539"/>
            <a:ext cx="6637610" cy="393020"/>
          </a:xfrm>
          <a:prstGeom prst="roundRect">
            <a:avLst>
              <a:gd name="adj" fmla="val 16667"/>
            </a:avLst>
          </a:prstGeom>
          <a:solidFill>
            <a:schemeClr val="lt1"/>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7" name="Google Shape;167;p3"/>
          <p:cNvSpPr/>
          <p:nvPr/>
        </p:nvSpPr>
        <p:spPr>
          <a:xfrm>
            <a:off x="10770080" y="815560"/>
            <a:ext cx="248473" cy="267287"/>
          </a:xfrm>
          <a:prstGeom prst="ellipse">
            <a:avLst/>
          </a:prstGeom>
          <a:solidFill>
            <a:srgbClr val="F143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8" name="Google Shape;168;p3"/>
          <p:cNvSpPr/>
          <p:nvPr/>
        </p:nvSpPr>
        <p:spPr>
          <a:xfrm>
            <a:off x="11145188" y="815108"/>
            <a:ext cx="248473" cy="267287"/>
          </a:xfrm>
          <a:prstGeom prst="ellipse">
            <a:avLst/>
          </a:prstGeom>
          <a:solidFill>
            <a:srgbClr val="FBBB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9" name="Google Shape;169;p3"/>
          <p:cNvSpPr/>
          <p:nvPr/>
        </p:nvSpPr>
        <p:spPr>
          <a:xfrm>
            <a:off x="11508593" y="815107"/>
            <a:ext cx="248473" cy="267287"/>
          </a:xfrm>
          <a:prstGeom prst="ellipse">
            <a:avLst/>
          </a:prstGeom>
          <a:solidFill>
            <a:srgbClr val="28B4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70" name="Google Shape;170;p3"/>
          <p:cNvSpPr txBox="1"/>
          <p:nvPr/>
        </p:nvSpPr>
        <p:spPr>
          <a:xfrm>
            <a:off x="1678219" y="731449"/>
            <a:ext cx="497413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https://www.google.com/cấp độ của gió</a:t>
            </a:r>
            <a:endParaRPr sz="18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171" name="Google Shape;171;p3"/>
          <p:cNvSpPr/>
          <p:nvPr/>
        </p:nvSpPr>
        <p:spPr>
          <a:xfrm>
            <a:off x="11085362" y="5842429"/>
            <a:ext cx="616598" cy="605439"/>
          </a:xfrm>
          <a:prstGeom prst="flowChartConnector">
            <a:avLst/>
          </a:prstGeom>
          <a:solidFill>
            <a:schemeClr val="lt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72" name="Google Shape;172;p3"/>
          <p:cNvSpPr/>
          <p:nvPr/>
        </p:nvSpPr>
        <p:spPr>
          <a:xfrm>
            <a:off x="11175132" y="5878946"/>
            <a:ext cx="432536" cy="459897"/>
          </a:xfrm>
          <a:prstGeom prst="mathPlus">
            <a:avLst>
              <a:gd name="adj1" fmla="val 23520"/>
            </a:avLst>
          </a:prstGeom>
          <a:gradFill>
            <a:gsLst>
              <a:gs pos="0">
                <a:srgbClr val="F14336"/>
              </a:gs>
              <a:gs pos="18000">
                <a:srgbClr val="F14336"/>
              </a:gs>
              <a:gs pos="45000">
                <a:srgbClr val="FBBB00"/>
              </a:gs>
              <a:gs pos="80000">
                <a:srgbClr val="28B446"/>
              </a:gs>
              <a:gs pos="92000">
                <a:srgbClr val="518EF8"/>
              </a:gs>
              <a:gs pos="100000">
                <a:srgbClr val="518EF8"/>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pic>
        <p:nvPicPr>
          <p:cNvPr id="173" name="Google Shape;173;p3"/>
          <p:cNvPicPr preferRelativeResize="0"/>
          <p:nvPr/>
        </p:nvPicPr>
        <p:blipFill rotWithShape="1">
          <a:blip r:embed="rId3">
            <a:alphaModFix/>
          </a:blip>
          <a:srcRect/>
          <a:stretch/>
        </p:blipFill>
        <p:spPr>
          <a:xfrm>
            <a:off x="1338251" y="836231"/>
            <a:ext cx="225037" cy="225037"/>
          </a:xfrm>
          <a:prstGeom prst="rect">
            <a:avLst/>
          </a:prstGeom>
          <a:noFill/>
          <a:ln>
            <a:noFill/>
          </a:ln>
        </p:spPr>
      </p:pic>
      <p:pic>
        <p:nvPicPr>
          <p:cNvPr id="32" name="Picture 2">
            <a:extLst>
              <a:ext uri="{FF2B5EF4-FFF2-40B4-BE49-F238E27FC236}">
                <a16:creationId xmlns:a16="http://schemas.microsoft.com/office/drawing/2014/main" id="{230525F3-1C24-441B-9A8F-F5EC6FBE9633}"/>
              </a:ext>
            </a:extLst>
          </p:cNvPr>
          <p:cNvPicPr>
            <a:picLocks noChangeAspect="1" noChangeArrowheads="1"/>
          </p:cNvPicPr>
          <p:nvPr/>
        </p:nvPicPr>
        <p:blipFill>
          <a:blip r:embed="rId4"/>
          <a:srcRect t="4863" b="4863"/>
          <a:stretch/>
        </p:blipFill>
        <p:spPr bwMode="auto">
          <a:xfrm>
            <a:off x="1973693" y="1477359"/>
            <a:ext cx="4131685" cy="464210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2893A5F-24FC-433A-A459-7F4FC8DE4FC0}"/>
              </a:ext>
            </a:extLst>
          </p:cNvPr>
          <p:cNvSpPr txBox="1"/>
          <p:nvPr/>
        </p:nvSpPr>
        <p:spPr>
          <a:xfrm>
            <a:off x="6647490" y="1503353"/>
            <a:ext cx="4522778" cy="646331"/>
          </a:xfrm>
          <a:prstGeom prst="rect">
            <a:avLst/>
          </a:prstGeom>
          <a:noFill/>
        </p:spPr>
        <p:txBody>
          <a:bodyPr wrap="square" rtlCol="0">
            <a:spAutoFit/>
          </a:bodyPr>
          <a:lstStyle/>
          <a:p>
            <a:r>
              <a:rPr lang="en-US" sz="3600" b="1">
                <a:solidFill>
                  <a:srgbClr val="2A73F6"/>
                </a:solidFill>
                <a:latin typeface="Tahoma" panose="020B0604030504040204" pitchFamily="34" charset="0"/>
                <a:ea typeface="Tahoma" panose="020B0604030504040204" pitchFamily="34" charset="0"/>
                <a:cs typeface="Tahoma" panose="020B0604030504040204" pitchFamily="34" charset="0"/>
              </a:rPr>
              <a:t>Cấp 5: Gió nhẹ</a:t>
            </a:r>
          </a:p>
        </p:txBody>
      </p:sp>
      <p:cxnSp>
        <p:nvCxnSpPr>
          <p:cNvPr id="6" name="Straight Connector 5">
            <a:extLst>
              <a:ext uri="{FF2B5EF4-FFF2-40B4-BE49-F238E27FC236}">
                <a16:creationId xmlns:a16="http://schemas.microsoft.com/office/drawing/2014/main" id="{0890D8D9-0575-49FF-9AE2-69513B06DBD4}"/>
              </a:ext>
            </a:extLst>
          </p:cNvPr>
          <p:cNvCxnSpPr>
            <a:cxnSpLocks/>
          </p:cNvCxnSpPr>
          <p:nvPr/>
        </p:nvCxnSpPr>
        <p:spPr>
          <a:xfrm>
            <a:off x="7007381" y="2169478"/>
            <a:ext cx="58437" cy="3416675"/>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6658D2A5-1018-41DE-B18C-28A53C14C5DE}"/>
              </a:ext>
            </a:extLst>
          </p:cNvPr>
          <p:cNvCxnSpPr>
            <a:cxnSpLocks/>
          </p:cNvCxnSpPr>
          <p:nvPr/>
        </p:nvCxnSpPr>
        <p:spPr>
          <a:xfrm>
            <a:off x="6689141" y="2165861"/>
            <a:ext cx="3348097" cy="0"/>
          </a:xfrm>
          <a:prstGeom prst="line">
            <a:avLst/>
          </a:prstGeom>
          <a:ln w="38100"/>
        </p:spPr>
        <p:style>
          <a:lnRef idx="1">
            <a:schemeClr val="dk1"/>
          </a:lnRef>
          <a:fillRef idx="0">
            <a:schemeClr val="dk1"/>
          </a:fillRef>
          <a:effectRef idx="0">
            <a:schemeClr val="dk1"/>
          </a:effectRef>
          <a:fontRef idx="minor">
            <a:schemeClr val="tx1"/>
          </a:fontRef>
        </p:style>
      </p:cxnSp>
      <p:sp>
        <p:nvSpPr>
          <p:cNvPr id="9" name="Star: 5 Points 8">
            <a:extLst>
              <a:ext uri="{FF2B5EF4-FFF2-40B4-BE49-F238E27FC236}">
                <a16:creationId xmlns:a16="http://schemas.microsoft.com/office/drawing/2014/main" id="{F00D4949-7D60-4A51-AF90-E718A1BC3CD5}"/>
              </a:ext>
            </a:extLst>
          </p:cNvPr>
          <p:cNvSpPr/>
          <p:nvPr/>
        </p:nvSpPr>
        <p:spPr>
          <a:xfrm>
            <a:off x="6823744" y="2572256"/>
            <a:ext cx="355028" cy="3550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Star: 5 Points 38">
            <a:extLst>
              <a:ext uri="{FF2B5EF4-FFF2-40B4-BE49-F238E27FC236}">
                <a16:creationId xmlns:a16="http://schemas.microsoft.com/office/drawing/2014/main" id="{4AB563D4-3456-40B8-9C80-5C2D46CAB468}"/>
              </a:ext>
            </a:extLst>
          </p:cNvPr>
          <p:cNvSpPr/>
          <p:nvPr/>
        </p:nvSpPr>
        <p:spPr>
          <a:xfrm>
            <a:off x="6840512" y="3979782"/>
            <a:ext cx="355028" cy="3550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128AADA0-A4D2-4112-B99A-13D40E6C7396}"/>
              </a:ext>
            </a:extLst>
          </p:cNvPr>
          <p:cNvSpPr txBox="1"/>
          <p:nvPr/>
        </p:nvSpPr>
        <p:spPr>
          <a:xfrm>
            <a:off x="7272388" y="3194152"/>
            <a:ext cx="3384884" cy="584775"/>
          </a:xfrm>
          <a:prstGeom prst="rect">
            <a:avLst/>
          </a:prstGeom>
          <a:noFill/>
        </p:spPr>
        <p:txBody>
          <a:bodyPr wrap="square" rtlCol="0">
            <a:spAutoFit/>
          </a:bodyPr>
          <a:lstStyle/>
          <a:p>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Cây</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nhỏ</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đu</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đưa</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42" name="TextBox 41">
            <a:extLst>
              <a:ext uri="{FF2B5EF4-FFF2-40B4-BE49-F238E27FC236}">
                <a16:creationId xmlns:a16="http://schemas.microsoft.com/office/drawing/2014/main" id="{03A89E40-0E00-40BB-A75C-50849E97CE65}"/>
              </a:ext>
            </a:extLst>
          </p:cNvPr>
          <p:cNvSpPr txBox="1"/>
          <p:nvPr/>
        </p:nvSpPr>
        <p:spPr>
          <a:xfrm>
            <a:off x="7286162" y="2429440"/>
            <a:ext cx="3384884" cy="584775"/>
          </a:xfrm>
          <a:prstGeom prst="rect">
            <a:avLst/>
          </a:prstGeom>
          <a:noFill/>
        </p:spPr>
        <p:txBody>
          <a:bodyPr wrap="square" rtlCol="0">
            <a:spAutoFit/>
          </a:bodyPr>
          <a:lstStyle/>
          <a:p>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Mây</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bay.</a:t>
            </a:r>
          </a:p>
        </p:txBody>
      </p:sp>
      <p:sp>
        <p:nvSpPr>
          <p:cNvPr id="43" name="TextBox 42">
            <a:extLst>
              <a:ext uri="{FF2B5EF4-FFF2-40B4-BE49-F238E27FC236}">
                <a16:creationId xmlns:a16="http://schemas.microsoft.com/office/drawing/2014/main" id="{9368B373-DB49-42D2-AA30-B5C23397D18A}"/>
              </a:ext>
            </a:extLst>
          </p:cNvPr>
          <p:cNvSpPr txBox="1"/>
          <p:nvPr/>
        </p:nvSpPr>
        <p:spPr>
          <a:xfrm>
            <a:off x="7251919" y="3845694"/>
            <a:ext cx="4410353" cy="1077218"/>
          </a:xfrm>
          <a:prstGeom prst="rect">
            <a:avLst/>
          </a:prstGeom>
          <a:noFill/>
        </p:spPr>
        <p:txBody>
          <a:bodyPr wrap="square" rtlCol="0">
            <a:spAutoFit/>
          </a:bodyPr>
          <a:lstStyle/>
          <a:p>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Sóng</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nước</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trong</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hồ</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dập</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dờn</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45" name="Star: 5 Points 44">
            <a:extLst>
              <a:ext uri="{FF2B5EF4-FFF2-40B4-BE49-F238E27FC236}">
                <a16:creationId xmlns:a16="http://schemas.microsoft.com/office/drawing/2014/main" id="{70E7323D-1462-49B0-865C-BD28D9850872}"/>
              </a:ext>
            </a:extLst>
          </p:cNvPr>
          <p:cNvSpPr/>
          <p:nvPr/>
        </p:nvSpPr>
        <p:spPr>
          <a:xfrm>
            <a:off x="6820657" y="3231955"/>
            <a:ext cx="355028" cy="3550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2B0C3FF-9B1F-4C27-90DD-EB72D861DB0E}"/>
              </a:ext>
            </a:extLst>
          </p:cNvPr>
          <p:cNvPicPr>
            <a:picLocks noChangeAspect="1"/>
          </p:cNvPicPr>
          <p:nvPr/>
        </p:nvPicPr>
        <p:blipFill>
          <a:blip r:embed="rId5"/>
          <a:srcRect/>
          <a:stretch/>
        </p:blipFill>
        <p:spPr>
          <a:xfrm>
            <a:off x="43200" y="4232717"/>
            <a:ext cx="2776761" cy="2626815"/>
          </a:xfrm>
          <a:prstGeom prst="rect">
            <a:avLst/>
          </a:prstGeom>
        </p:spPr>
      </p:pic>
    </p:spTree>
    <p:extLst>
      <p:ext uri="{BB962C8B-B14F-4D97-AF65-F5344CB8AC3E}">
        <p14:creationId xmlns:p14="http://schemas.microsoft.com/office/powerpoint/2010/main" val="521244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ircle(in)">
                                      <p:cBhvr>
                                        <p:cTn id="13" dur="10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par>
                          <p:cTn id="27" fill="hold">
                            <p:stCondLst>
                              <p:cond delay="1500"/>
                            </p:stCondLst>
                            <p:childTnLst>
                              <p:par>
                                <p:cTn id="28" presetID="53" presetClass="entr" presetSubtype="16"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left)">
                                      <p:cBhvr>
                                        <p:cTn id="36" dur="500"/>
                                        <p:tgtEl>
                                          <p:spTgt spid="42"/>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p:cTn id="40" dur="500" fill="hold"/>
                                        <p:tgtEl>
                                          <p:spTgt spid="45"/>
                                        </p:tgtEl>
                                        <p:attrNameLst>
                                          <p:attrName>ppt_w</p:attrName>
                                        </p:attrNameLst>
                                      </p:cBhvr>
                                      <p:tavLst>
                                        <p:tav tm="0">
                                          <p:val>
                                            <p:fltVal val="0"/>
                                          </p:val>
                                        </p:tav>
                                        <p:tav tm="100000">
                                          <p:val>
                                            <p:strVal val="#ppt_w"/>
                                          </p:val>
                                        </p:tav>
                                      </p:tavLst>
                                    </p:anim>
                                    <p:anim calcmode="lin" valueType="num">
                                      <p:cBhvr>
                                        <p:cTn id="41" dur="500" fill="hold"/>
                                        <p:tgtEl>
                                          <p:spTgt spid="45"/>
                                        </p:tgtEl>
                                        <p:attrNameLst>
                                          <p:attrName>ppt_h</p:attrName>
                                        </p:attrNameLst>
                                      </p:cBhvr>
                                      <p:tavLst>
                                        <p:tav tm="0">
                                          <p:val>
                                            <p:fltVal val="0"/>
                                          </p:val>
                                        </p:tav>
                                        <p:tav tm="100000">
                                          <p:val>
                                            <p:strVal val="#ppt_h"/>
                                          </p:val>
                                        </p:tav>
                                      </p:tavLst>
                                    </p:anim>
                                    <p:animEffect transition="in" filter="fade">
                                      <p:cBhvr>
                                        <p:cTn id="42" dur="500"/>
                                        <p:tgtEl>
                                          <p:spTgt spid="45"/>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left)">
                                      <p:cBhvr>
                                        <p:cTn id="46" dur="500"/>
                                        <p:tgtEl>
                                          <p:spTgt spid="41"/>
                                        </p:tgtEl>
                                      </p:cBhvr>
                                    </p:animEffect>
                                  </p:childTnLst>
                                </p:cTn>
                              </p:par>
                            </p:childTnLst>
                          </p:cTn>
                        </p:par>
                        <p:par>
                          <p:cTn id="47" fill="hold">
                            <p:stCondLst>
                              <p:cond delay="3500"/>
                            </p:stCondLst>
                            <p:childTnLst>
                              <p:par>
                                <p:cTn id="48" presetID="53" presetClass="entr" presetSubtype="16" fill="hold" grpId="0" nodeType="after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500" fill="hold"/>
                                        <p:tgtEl>
                                          <p:spTgt spid="39"/>
                                        </p:tgtEl>
                                        <p:attrNameLst>
                                          <p:attrName>ppt_w</p:attrName>
                                        </p:attrNameLst>
                                      </p:cBhvr>
                                      <p:tavLst>
                                        <p:tav tm="0">
                                          <p:val>
                                            <p:fltVal val="0"/>
                                          </p:val>
                                        </p:tav>
                                        <p:tav tm="100000">
                                          <p:val>
                                            <p:strVal val="#ppt_w"/>
                                          </p:val>
                                        </p:tav>
                                      </p:tavLst>
                                    </p:anim>
                                    <p:anim calcmode="lin" valueType="num">
                                      <p:cBhvr>
                                        <p:cTn id="51" dur="500" fill="hold"/>
                                        <p:tgtEl>
                                          <p:spTgt spid="39"/>
                                        </p:tgtEl>
                                        <p:attrNameLst>
                                          <p:attrName>ppt_h</p:attrName>
                                        </p:attrNameLst>
                                      </p:cBhvr>
                                      <p:tavLst>
                                        <p:tav tm="0">
                                          <p:val>
                                            <p:fltVal val="0"/>
                                          </p:val>
                                        </p:tav>
                                        <p:tav tm="100000">
                                          <p:val>
                                            <p:strVal val="#ppt_h"/>
                                          </p:val>
                                        </p:tav>
                                      </p:tavLst>
                                    </p:anim>
                                    <p:animEffect transition="in" filter="fade">
                                      <p:cBhvr>
                                        <p:cTn id="52" dur="500"/>
                                        <p:tgtEl>
                                          <p:spTgt spid="39"/>
                                        </p:tgtEl>
                                      </p:cBhvr>
                                    </p:animEffect>
                                  </p:childTnLst>
                                </p:cTn>
                              </p:par>
                            </p:childTnLst>
                          </p:cTn>
                        </p:par>
                        <p:par>
                          <p:cTn id="53" fill="hold">
                            <p:stCondLst>
                              <p:cond delay="4000"/>
                            </p:stCondLst>
                            <p:childTnLst>
                              <p:par>
                                <p:cTn id="54" presetID="22" presetClass="entr" presetSubtype="8" fill="hold" grpId="0" nodeType="after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left)">
                                      <p:cBhvr>
                                        <p:cTn id="5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39" grpId="0" animBg="1"/>
      <p:bldP spid="41" grpId="0"/>
      <p:bldP spid="42" grpId="0"/>
      <p:bldP spid="43" grpId="0"/>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BB00"/>
        </a:solidFill>
        <a:effectLst/>
      </p:bgPr>
    </p:bg>
    <p:spTree>
      <p:nvGrpSpPr>
        <p:cNvPr id="1" name="Shape 146"/>
        <p:cNvGrpSpPr/>
        <p:nvPr/>
      </p:nvGrpSpPr>
      <p:grpSpPr>
        <a:xfrm>
          <a:off x="0" y="0"/>
          <a:ext cx="0" cy="0"/>
          <a:chOff x="0" y="0"/>
          <a:chExt cx="0" cy="0"/>
        </a:xfrm>
      </p:grpSpPr>
      <p:sp>
        <p:nvSpPr>
          <p:cNvPr id="147" name="Google Shape;147;p3"/>
          <p:cNvSpPr/>
          <p:nvPr/>
        </p:nvSpPr>
        <p:spPr>
          <a:xfrm>
            <a:off x="239151" y="193430"/>
            <a:ext cx="11732455" cy="6471139"/>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48" name="Google Shape;148;p3"/>
          <p:cNvSpPr/>
          <p:nvPr/>
        </p:nvSpPr>
        <p:spPr>
          <a:xfrm>
            <a:off x="281354" y="193431"/>
            <a:ext cx="1941341" cy="650632"/>
          </a:xfrm>
          <a:prstGeom prst="roundRect">
            <a:avLst>
              <a:gd name="adj" fmla="val 19033"/>
            </a:avLst>
          </a:prstGeom>
          <a:solidFill>
            <a:srgbClr val="AF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49" name="Google Shape;149;p3"/>
          <p:cNvSpPr/>
          <p:nvPr/>
        </p:nvSpPr>
        <p:spPr>
          <a:xfrm>
            <a:off x="2264898" y="193431"/>
            <a:ext cx="1941341" cy="650632"/>
          </a:xfrm>
          <a:prstGeom prst="roundRect">
            <a:avLst>
              <a:gd name="adj" fmla="val 19033"/>
            </a:avLst>
          </a:prstGeom>
          <a:solidFill>
            <a:srgbClr val="AE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0" name="Google Shape;150;p3"/>
          <p:cNvSpPr/>
          <p:nvPr/>
        </p:nvSpPr>
        <p:spPr>
          <a:xfrm>
            <a:off x="4248442" y="193431"/>
            <a:ext cx="1941341" cy="650632"/>
          </a:xfrm>
          <a:prstGeom prst="roundRect">
            <a:avLst>
              <a:gd name="adj" fmla="val 19033"/>
            </a:avLst>
          </a:prstGeom>
          <a:solidFill>
            <a:srgbClr val="AE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1" name="Google Shape;151;p3"/>
          <p:cNvSpPr/>
          <p:nvPr/>
        </p:nvSpPr>
        <p:spPr>
          <a:xfrm>
            <a:off x="6231986" y="193431"/>
            <a:ext cx="1941341" cy="650632"/>
          </a:xfrm>
          <a:prstGeom prst="roundRect">
            <a:avLst>
              <a:gd name="adj" fmla="val 19033"/>
            </a:avLst>
          </a:prstGeom>
          <a:solidFill>
            <a:schemeClr val="tx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4" name="Google Shape;154;p3"/>
          <p:cNvSpPr/>
          <p:nvPr/>
        </p:nvSpPr>
        <p:spPr>
          <a:xfrm>
            <a:off x="239151" y="689317"/>
            <a:ext cx="11732455" cy="59752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5" name="Google Shape;155;p3"/>
          <p:cNvSpPr txBox="1"/>
          <p:nvPr/>
        </p:nvSpPr>
        <p:spPr>
          <a:xfrm>
            <a:off x="628357" y="253218"/>
            <a:ext cx="151462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rPr>
              <a:t>KHOA HỌC</a:t>
            </a:r>
            <a:endParaRPr sz="18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156" name="Google Shape;156;p3"/>
          <p:cNvSpPr txBox="1"/>
          <p:nvPr/>
        </p:nvSpPr>
        <p:spPr>
          <a:xfrm>
            <a:off x="2433707" y="253218"/>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Khởi động</a:t>
            </a:r>
            <a:endParaRPr/>
          </a:p>
        </p:txBody>
      </p:sp>
      <p:sp>
        <p:nvSpPr>
          <p:cNvPr id="157" name="Google Shape;157;p3"/>
          <p:cNvSpPr txBox="1"/>
          <p:nvPr/>
        </p:nvSpPr>
        <p:spPr>
          <a:xfrm>
            <a:off x="4471183" y="261931"/>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Bài mới</a:t>
            </a:r>
            <a:endParaRPr/>
          </a:p>
        </p:txBody>
      </p:sp>
      <p:sp>
        <p:nvSpPr>
          <p:cNvPr id="158" name="Google Shape;158;p3"/>
          <p:cNvSpPr txBox="1"/>
          <p:nvPr/>
        </p:nvSpPr>
        <p:spPr>
          <a:xfrm>
            <a:off x="6142896" y="253218"/>
            <a:ext cx="2180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Cấp độ của gió</a:t>
            </a:r>
            <a:endParaRPr/>
          </a:p>
        </p:txBody>
      </p:sp>
      <p:sp>
        <p:nvSpPr>
          <p:cNvPr id="159" name="Google Shape;159;p3"/>
          <p:cNvSpPr txBox="1"/>
          <p:nvPr/>
        </p:nvSpPr>
        <p:spPr>
          <a:xfrm>
            <a:off x="8412481" y="253218"/>
            <a:ext cx="151462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TOPIC</a:t>
            </a: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rPr>
              <a:t> 4</a:t>
            </a:r>
            <a:endParaRPr/>
          </a:p>
        </p:txBody>
      </p:sp>
      <p:sp>
        <p:nvSpPr>
          <p:cNvPr id="160" name="Google Shape;160;p3"/>
          <p:cNvSpPr txBox="1"/>
          <p:nvPr/>
        </p:nvSpPr>
        <p:spPr>
          <a:xfrm>
            <a:off x="10367895" y="253218"/>
            <a:ext cx="151462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END</a:t>
            </a:r>
            <a:endParaRPr/>
          </a:p>
        </p:txBody>
      </p:sp>
      <p:sp>
        <p:nvSpPr>
          <p:cNvPr id="161" name="Google Shape;161;p3"/>
          <p:cNvSpPr/>
          <p:nvPr/>
        </p:nvSpPr>
        <p:spPr>
          <a:xfrm>
            <a:off x="239151" y="689317"/>
            <a:ext cx="11732455" cy="459897"/>
          </a:xfrm>
          <a:prstGeom prst="rect">
            <a:avLst/>
          </a:prstGeom>
          <a:solidFill>
            <a:schemeClr val="lt1"/>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2" name="Google Shape;162;p3"/>
          <p:cNvSpPr/>
          <p:nvPr/>
        </p:nvSpPr>
        <p:spPr>
          <a:xfrm>
            <a:off x="867512" y="822961"/>
            <a:ext cx="351692" cy="225083"/>
          </a:xfrm>
          <a:prstGeom prst="righ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3" name="Google Shape;163;p3"/>
          <p:cNvSpPr/>
          <p:nvPr/>
        </p:nvSpPr>
        <p:spPr>
          <a:xfrm>
            <a:off x="398587" y="822961"/>
            <a:ext cx="351692" cy="225083"/>
          </a:xfrm>
          <a:prstGeom prst="lef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5" name="Google Shape;165;p3"/>
          <p:cNvSpPr txBox="1"/>
          <p:nvPr/>
        </p:nvSpPr>
        <p:spPr>
          <a:xfrm>
            <a:off x="8964830" y="719210"/>
            <a:ext cx="183285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KTUTS</a:t>
            </a:r>
            <a:endParaRPr sz="18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166" name="Google Shape;166;p3"/>
          <p:cNvSpPr/>
          <p:nvPr/>
        </p:nvSpPr>
        <p:spPr>
          <a:xfrm>
            <a:off x="1643581" y="738539"/>
            <a:ext cx="6637610" cy="393020"/>
          </a:xfrm>
          <a:prstGeom prst="roundRect">
            <a:avLst>
              <a:gd name="adj" fmla="val 16667"/>
            </a:avLst>
          </a:prstGeom>
          <a:solidFill>
            <a:schemeClr val="lt1"/>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7" name="Google Shape;167;p3"/>
          <p:cNvSpPr/>
          <p:nvPr/>
        </p:nvSpPr>
        <p:spPr>
          <a:xfrm>
            <a:off x="10770080" y="815560"/>
            <a:ext cx="248473" cy="267287"/>
          </a:xfrm>
          <a:prstGeom prst="ellipse">
            <a:avLst/>
          </a:prstGeom>
          <a:solidFill>
            <a:srgbClr val="F143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8" name="Google Shape;168;p3"/>
          <p:cNvSpPr/>
          <p:nvPr/>
        </p:nvSpPr>
        <p:spPr>
          <a:xfrm>
            <a:off x="11145188" y="815108"/>
            <a:ext cx="248473" cy="267287"/>
          </a:xfrm>
          <a:prstGeom prst="ellipse">
            <a:avLst/>
          </a:prstGeom>
          <a:solidFill>
            <a:srgbClr val="FBBB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9" name="Google Shape;169;p3"/>
          <p:cNvSpPr/>
          <p:nvPr/>
        </p:nvSpPr>
        <p:spPr>
          <a:xfrm>
            <a:off x="11508593" y="815107"/>
            <a:ext cx="248473" cy="267287"/>
          </a:xfrm>
          <a:prstGeom prst="ellipse">
            <a:avLst/>
          </a:prstGeom>
          <a:solidFill>
            <a:srgbClr val="28B4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70" name="Google Shape;170;p3"/>
          <p:cNvSpPr txBox="1"/>
          <p:nvPr/>
        </p:nvSpPr>
        <p:spPr>
          <a:xfrm>
            <a:off x="1678219" y="731449"/>
            <a:ext cx="497413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https://www.google.com/cấp độ của gió</a:t>
            </a:r>
            <a:endParaRPr sz="18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171" name="Google Shape;171;p3"/>
          <p:cNvSpPr/>
          <p:nvPr/>
        </p:nvSpPr>
        <p:spPr>
          <a:xfrm>
            <a:off x="11085362" y="5842429"/>
            <a:ext cx="616598" cy="605439"/>
          </a:xfrm>
          <a:prstGeom prst="flowChartConnector">
            <a:avLst/>
          </a:prstGeom>
          <a:solidFill>
            <a:schemeClr val="lt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72" name="Google Shape;172;p3"/>
          <p:cNvSpPr/>
          <p:nvPr/>
        </p:nvSpPr>
        <p:spPr>
          <a:xfrm>
            <a:off x="11175132" y="5878946"/>
            <a:ext cx="432536" cy="459897"/>
          </a:xfrm>
          <a:prstGeom prst="mathPlus">
            <a:avLst>
              <a:gd name="adj1" fmla="val 23520"/>
            </a:avLst>
          </a:prstGeom>
          <a:gradFill>
            <a:gsLst>
              <a:gs pos="0">
                <a:srgbClr val="F14336"/>
              </a:gs>
              <a:gs pos="18000">
                <a:srgbClr val="F14336"/>
              </a:gs>
              <a:gs pos="45000">
                <a:srgbClr val="FBBB00"/>
              </a:gs>
              <a:gs pos="80000">
                <a:srgbClr val="28B446"/>
              </a:gs>
              <a:gs pos="92000">
                <a:srgbClr val="518EF8"/>
              </a:gs>
              <a:gs pos="100000">
                <a:srgbClr val="518EF8"/>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pic>
        <p:nvPicPr>
          <p:cNvPr id="173" name="Google Shape;173;p3"/>
          <p:cNvPicPr preferRelativeResize="0"/>
          <p:nvPr/>
        </p:nvPicPr>
        <p:blipFill rotWithShape="1">
          <a:blip r:embed="rId3">
            <a:alphaModFix/>
          </a:blip>
          <a:srcRect/>
          <a:stretch/>
        </p:blipFill>
        <p:spPr>
          <a:xfrm>
            <a:off x="1338251" y="836231"/>
            <a:ext cx="225037" cy="225037"/>
          </a:xfrm>
          <a:prstGeom prst="rect">
            <a:avLst/>
          </a:prstGeom>
          <a:noFill/>
          <a:ln>
            <a:noFill/>
          </a:ln>
        </p:spPr>
      </p:pic>
      <p:pic>
        <p:nvPicPr>
          <p:cNvPr id="32" name="Picture 2">
            <a:extLst>
              <a:ext uri="{FF2B5EF4-FFF2-40B4-BE49-F238E27FC236}">
                <a16:creationId xmlns:a16="http://schemas.microsoft.com/office/drawing/2014/main" id="{230525F3-1C24-441B-9A8F-F5EC6FBE9633}"/>
              </a:ext>
            </a:extLst>
          </p:cNvPr>
          <p:cNvPicPr>
            <a:picLocks noChangeAspect="1" noChangeArrowheads="1"/>
          </p:cNvPicPr>
          <p:nvPr/>
        </p:nvPicPr>
        <p:blipFill>
          <a:blip r:embed="rId4"/>
          <a:srcRect t="3810" b="3810"/>
          <a:stretch/>
        </p:blipFill>
        <p:spPr bwMode="auto">
          <a:xfrm>
            <a:off x="1973693" y="1477359"/>
            <a:ext cx="4131685" cy="464210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2893A5F-24FC-433A-A459-7F4FC8DE4FC0}"/>
              </a:ext>
            </a:extLst>
          </p:cNvPr>
          <p:cNvSpPr txBox="1"/>
          <p:nvPr/>
        </p:nvSpPr>
        <p:spPr>
          <a:xfrm>
            <a:off x="6647490" y="1503353"/>
            <a:ext cx="4522778" cy="646331"/>
          </a:xfrm>
          <a:prstGeom prst="rect">
            <a:avLst/>
          </a:prstGeom>
          <a:noFill/>
        </p:spPr>
        <p:txBody>
          <a:bodyPr wrap="square" rtlCol="0">
            <a:spAutoFit/>
          </a:bodyPr>
          <a:lstStyle/>
          <a:p>
            <a:r>
              <a:rPr lang="en-US" sz="3600" b="1">
                <a:solidFill>
                  <a:srgbClr val="094FCD"/>
                </a:solidFill>
                <a:latin typeface="Tahoma" panose="020B0604030504040204" pitchFamily="34" charset="0"/>
                <a:ea typeface="Tahoma" panose="020B0604030504040204" pitchFamily="34" charset="0"/>
                <a:cs typeface="Tahoma" panose="020B0604030504040204" pitchFamily="34" charset="0"/>
              </a:rPr>
              <a:t>Cấp 7: Gió to</a:t>
            </a:r>
          </a:p>
        </p:txBody>
      </p:sp>
      <p:cxnSp>
        <p:nvCxnSpPr>
          <p:cNvPr id="6" name="Straight Connector 5">
            <a:extLst>
              <a:ext uri="{FF2B5EF4-FFF2-40B4-BE49-F238E27FC236}">
                <a16:creationId xmlns:a16="http://schemas.microsoft.com/office/drawing/2014/main" id="{0890D8D9-0575-49FF-9AE2-69513B06DBD4}"/>
              </a:ext>
            </a:extLst>
          </p:cNvPr>
          <p:cNvCxnSpPr/>
          <p:nvPr/>
        </p:nvCxnSpPr>
        <p:spPr>
          <a:xfrm>
            <a:off x="7007381" y="2169478"/>
            <a:ext cx="0" cy="3360833"/>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6658D2A5-1018-41DE-B18C-28A53C14C5DE}"/>
              </a:ext>
            </a:extLst>
          </p:cNvPr>
          <p:cNvCxnSpPr>
            <a:cxnSpLocks/>
          </p:cNvCxnSpPr>
          <p:nvPr/>
        </p:nvCxnSpPr>
        <p:spPr>
          <a:xfrm>
            <a:off x="6689141" y="2165861"/>
            <a:ext cx="3348097" cy="0"/>
          </a:xfrm>
          <a:prstGeom prst="line">
            <a:avLst/>
          </a:prstGeom>
          <a:ln w="38100"/>
        </p:spPr>
        <p:style>
          <a:lnRef idx="1">
            <a:schemeClr val="dk1"/>
          </a:lnRef>
          <a:fillRef idx="0">
            <a:schemeClr val="dk1"/>
          </a:fillRef>
          <a:effectRef idx="0">
            <a:schemeClr val="dk1"/>
          </a:effectRef>
          <a:fontRef idx="minor">
            <a:schemeClr val="tx1"/>
          </a:fontRef>
        </p:style>
      </p:cxnSp>
      <p:sp>
        <p:nvSpPr>
          <p:cNvPr id="9" name="Star: 5 Points 8">
            <a:extLst>
              <a:ext uri="{FF2B5EF4-FFF2-40B4-BE49-F238E27FC236}">
                <a16:creationId xmlns:a16="http://schemas.microsoft.com/office/drawing/2014/main" id="{F00D4949-7D60-4A51-AF90-E718A1BC3CD5}"/>
              </a:ext>
            </a:extLst>
          </p:cNvPr>
          <p:cNvSpPr/>
          <p:nvPr/>
        </p:nvSpPr>
        <p:spPr>
          <a:xfrm>
            <a:off x="6823744" y="2572256"/>
            <a:ext cx="355028" cy="3550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Star: 5 Points 38">
            <a:extLst>
              <a:ext uri="{FF2B5EF4-FFF2-40B4-BE49-F238E27FC236}">
                <a16:creationId xmlns:a16="http://schemas.microsoft.com/office/drawing/2014/main" id="{4AB563D4-3456-40B8-9C80-5C2D46CAB468}"/>
              </a:ext>
            </a:extLst>
          </p:cNvPr>
          <p:cNvSpPr/>
          <p:nvPr/>
        </p:nvSpPr>
        <p:spPr>
          <a:xfrm>
            <a:off x="6828109" y="4195853"/>
            <a:ext cx="355028" cy="3550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Star: 5 Points 39">
            <a:extLst>
              <a:ext uri="{FF2B5EF4-FFF2-40B4-BE49-F238E27FC236}">
                <a16:creationId xmlns:a16="http://schemas.microsoft.com/office/drawing/2014/main" id="{08A73B20-A307-476F-A44E-EF7B843151DE}"/>
              </a:ext>
            </a:extLst>
          </p:cNvPr>
          <p:cNvSpPr/>
          <p:nvPr/>
        </p:nvSpPr>
        <p:spPr>
          <a:xfrm>
            <a:off x="6820657" y="5095173"/>
            <a:ext cx="355028" cy="3550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128AADA0-A4D2-4112-B99A-13D40E6C7396}"/>
              </a:ext>
            </a:extLst>
          </p:cNvPr>
          <p:cNvSpPr txBox="1"/>
          <p:nvPr/>
        </p:nvSpPr>
        <p:spPr>
          <a:xfrm>
            <a:off x="7272387" y="3194152"/>
            <a:ext cx="4522778" cy="584775"/>
          </a:xfrm>
          <a:prstGeom prst="rect">
            <a:avLst/>
          </a:prstGeom>
          <a:noFill/>
        </p:spPr>
        <p:txBody>
          <a:bodyPr wrap="square" rtlCol="0">
            <a:spAutoFit/>
          </a:bodyPr>
          <a:lstStyle/>
          <a:p>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Trời</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thể</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tối</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bão</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42" name="TextBox 41">
            <a:extLst>
              <a:ext uri="{FF2B5EF4-FFF2-40B4-BE49-F238E27FC236}">
                <a16:creationId xmlns:a16="http://schemas.microsoft.com/office/drawing/2014/main" id="{03A89E40-0E00-40BB-A75C-50849E97CE65}"/>
              </a:ext>
            </a:extLst>
          </p:cNvPr>
          <p:cNvSpPr txBox="1"/>
          <p:nvPr/>
        </p:nvSpPr>
        <p:spPr>
          <a:xfrm>
            <a:off x="7286162" y="2429440"/>
            <a:ext cx="3384884" cy="584775"/>
          </a:xfrm>
          <a:prstGeom prst="rect">
            <a:avLst/>
          </a:prstGeom>
          <a:noFill/>
        </p:spPr>
        <p:txBody>
          <a:bodyPr wrap="square" rtlCol="0">
            <a:spAutoFit/>
          </a:bodyPr>
          <a:lstStyle/>
          <a:p>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Gió</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gần</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mạnh</a:t>
            </a:r>
            <a:r>
              <a:rPr lang="en-US" sz="3200" dirty="0">
                <a:latin typeface="Tahoma" panose="020B0604030504040204" pitchFamily="34" charset="0"/>
                <a:ea typeface="Tahoma" panose="020B0604030504040204" pitchFamily="34" charset="0"/>
                <a:cs typeface="Tahoma" panose="020B0604030504040204" pitchFamily="34" charset="0"/>
              </a:rPr>
              <a:t>.</a:t>
            </a:r>
          </a:p>
        </p:txBody>
      </p:sp>
      <p:sp>
        <p:nvSpPr>
          <p:cNvPr id="43" name="TextBox 42">
            <a:extLst>
              <a:ext uri="{FF2B5EF4-FFF2-40B4-BE49-F238E27FC236}">
                <a16:creationId xmlns:a16="http://schemas.microsoft.com/office/drawing/2014/main" id="{9368B373-DB49-42D2-AA30-B5C23397D18A}"/>
              </a:ext>
            </a:extLst>
          </p:cNvPr>
          <p:cNvSpPr txBox="1"/>
          <p:nvPr/>
        </p:nvSpPr>
        <p:spPr>
          <a:xfrm>
            <a:off x="7239516" y="4061765"/>
            <a:ext cx="4410353" cy="584775"/>
          </a:xfrm>
          <a:prstGeom prst="rect">
            <a:avLst/>
          </a:prstGeom>
          <a:noFill/>
        </p:spPr>
        <p:txBody>
          <a:bodyPr wrap="square" rtlCol="0">
            <a:spAutoFit/>
          </a:bodyPr>
          <a:lstStyle/>
          <a:p>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Cây</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lớn</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đu</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đưa</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44" name="TextBox 43">
            <a:extLst>
              <a:ext uri="{FF2B5EF4-FFF2-40B4-BE49-F238E27FC236}">
                <a16:creationId xmlns:a16="http://schemas.microsoft.com/office/drawing/2014/main" id="{9CC1A1D2-5CAC-4C9F-AC07-0A90C35D37A6}"/>
              </a:ext>
            </a:extLst>
          </p:cNvPr>
          <p:cNvSpPr txBox="1"/>
          <p:nvPr/>
        </p:nvSpPr>
        <p:spPr>
          <a:xfrm>
            <a:off x="7239516" y="5007516"/>
            <a:ext cx="4816241" cy="1077218"/>
          </a:xfrm>
          <a:prstGeom prst="rect">
            <a:avLst/>
          </a:prstGeom>
          <a:noFill/>
        </p:spPr>
        <p:txBody>
          <a:bodyPr wrap="square" rtlCol="0">
            <a:spAutoFit/>
          </a:bodyPr>
          <a:lstStyle/>
          <a:p>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Người</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đi</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bộ</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ngoài</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trời</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sẽ</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rất</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khó</a:t>
            </a:r>
            <a:r>
              <a:rPr lang="en-US" sz="32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khăn</a:t>
            </a:r>
            <a:r>
              <a:rPr lang="en-US" sz="3200" dirty="0">
                <a:latin typeface="Tahoma" panose="020B0604030504040204" pitchFamily="34" charset="0"/>
                <a:ea typeface="Tahoma" panose="020B0604030504040204" pitchFamily="34" charset="0"/>
                <a:cs typeface="Tahoma" panose="020B0604030504040204" pitchFamily="34" charset="0"/>
              </a:rPr>
              <a:t>.</a:t>
            </a:r>
          </a:p>
        </p:txBody>
      </p:sp>
      <p:sp>
        <p:nvSpPr>
          <p:cNvPr id="45" name="Star: 5 Points 44">
            <a:extLst>
              <a:ext uri="{FF2B5EF4-FFF2-40B4-BE49-F238E27FC236}">
                <a16:creationId xmlns:a16="http://schemas.microsoft.com/office/drawing/2014/main" id="{70E7323D-1462-49B0-865C-BD28D9850872}"/>
              </a:ext>
            </a:extLst>
          </p:cNvPr>
          <p:cNvSpPr/>
          <p:nvPr/>
        </p:nvSpPr>
        <p:spPr>
          <a:xfrm>
            <a:off x="6820657" y="3231955"/>
            <a:ext cx="355028" cy="3550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2B0C3FF-9B1F-4C27-90DD-EB72D861DB0E}"/>
              </a:ext>
            </a:extLst>
          </p:cNvPr>
          <p:cNvPicPr>
            <a:picLocks noChangeAspect="1"/>
          </p:cNvPicPr>
          <p:nvPr/>
        </p:nvPicPr>
        <p:blipFill>
          <a:blip r:embed="rId5"/>
          <a:srcRect/>
          <a:stretch/>
        </p:blipFill>
        <p:spPr>
          <a:xfrm>
            <a:off x="0" y="4075288"/>
            <a:ext cx="2776761" cy="2910045"/>
          </a:xfrm>
          <a:prstGeom prst="rect">
            <a:avLst/>
          </a:prstGeom>
        </p:spPr>
      </p:pic>
    </p:spTree>
    <p:extLst>
      <p:ext uri="{BB962C8B-B14F-4D97-AF65-F5344CB8AC3E}">
        <p14:creationId xmlns:p14="http://schemas.microsoft.com/office/powerpoint/2010/main" val="3701456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ircle(in)">
                                      <p:cBhvr>
                                        <p:cTn id="13" dur="10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par>
                          <p:cTn id="27" fill="hold">
                            <p:stCondLst>
                              <p:cond delay="1500"/>
                            </p:stCondLst>
                            <p:childTnLst>
                              <p:par>
                                <p:cTn id="28" presetID="53" presetClass="entr" presetSubtype="16"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left)">
                                      <p:cBhvr>
                                        <p:cTn id="36" dur="500"/>
                                        <p:tgtEl>
                                          <p:spTgt spid="42"/>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p:cTn id="40" dur="500" fill="hold"/>
                                        <p:tgtEl>
                                          <p:spTgt spid="45"/>
                                        </p:tgtEl>
                                        <p:attrNameLst>
                                          <p:attrName>ppt_w</p:attrName>
                                        </p:attrNameLst>
                                      </p:cBhvr>
                                      <p:tavLst>
                                        <p:tav tm="0">
                                          <p:val>
                                            <p:fltVal val="0"/>
                                          </p:val>
                                        </p:tav>
                                        <p:tav tm="100000">
                                          <p:val>
                                            <p:strVal val="#ppt_w"/>
                                          </p:val>
                                        </p:tav>
                                      </p:tavLst>
                                    </p:anim>
                                    <p:anim calcmode="lin" valueType="num">
                                      <p:cBhvr>
                                        <p:cTn id="41" dur="500" fill="hold"/>
                                        <p:tgtEl>
                                          <p:spTgt spid="45"/>
                                        </p:tgtEl>
                                        <p:attrNameLst>
                                          <p:attrName>ppt_h</p:attrName>
                                        </p:attrNameLst>
                                      </p:cBhvr>
                                      <p:tavLst>
                                        <p:tav tm="0">
                                          <p:val>
                                            <p:fltVal val="0"/>
                                          </p:val>
                                        </p:tav>
                                        <p:tav tm="100000">
                                          <p:val>
                                            <p:strVal val="#ppt_h"/>
                                          </p:val>
                                        </p:tav>
                                      </p:tavLst>
                                    </p:anim>
                                    <p:animEffect transition="in" filter="fade">
                                      <p:cBhvr>
                                        <p:cTn id="42" dur="500"/>
                                        <p:tgtEl>
                                          <p:spTgt spid="45"/>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left)">
                                      <p:cBhvr>
                                        <p:cTn id="46" dur="500"/>
                                        <p:tgtEl>
                                          <p:spTgt spid="41"/>
                                        </p:tgtEl>
                                      </p:cBhvr>
                                    </p:animEffect>
                                  </p:childTnLst>
                                </p:cTn>
                              </p:par>
                            </p:childTnLst>
                          </p:cTn>
                        </p:par>
                        <p:par>
                          <p:cTn id="47" fill="hold">
                            <p:stCondLst>
                              <p:cond delay="3500"/>
                            </p:stCondLst>
                            <p:childTnLst>
                              <p:par>
                                <p:cTn id="48" presetID="53" presetClass="entr" presetSubtype="16" fill="hold" grpId="0" nodeType="after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500" fill="hold"/>
                                        <p:tgtEl>
                                          <p:spTgt spid="39"/>
                                        </p:tgtEl>
                                        <p:attrNameLst>
                                          <p:attrName>ppt_w</p:attrName>
                                        </p:attrNameLst>
                                      </p:cBhvr>
                                      <p:tavLst>
                                        <p:tav tm="0">
                                          <p:val>
                                            <p:fltVal val="0"/>
                                          </p:val>
                                        </p:tav>
                                        <p:tav tm="100000">
                                          <p:val>
                                            <p:strVal val="#ppt_w"/>
                                          </p:val>
                                        </p:tav>
                                      </p:tavLst>
                                    </p:anim>
                                    <p:anim calcmode="lin" valueType="num">
                                      <p:cBhvr>
                                        <p:cTn id="51" dur="500" fill="hold"/>
                                        <p:tgtEl>
                                          <p:spTgt spid="39"/>
                                        </p:tgtEl>
                                        <p:attrNameLst>
                                          <p:attrName>ppt_h</p:attrName>
                                        </p:attrNameLst>
                                      </p:cBhvr>
                                      <p:tavLst>
                                        <p:tav tm="0">
                                          <p:val>
                                            <p:fltVal val="0"/>
                                          </p:val>
                                        </p:tav>
                                        <p:tav tm="100000">
                                          <p:val>
                                            <p:strVal val="#ppt_h"/>
                                          </p:val>
                                        </p:tav>
                                      </p:tavLst>
                                    </p:anim>
                                    <p:animEffect transition="in" filter="fade">
                                      <p:cBhvr>
                                        <p:cTn id="52" dur="500"/>
                                        <p:tgtEl>
                                          <p:spTgt spid="39"/>
                                        </p:tgtEl>
                                      </p:cBhvr>
                                    </p:animEffect>
                                  </p:childTnLst>
                                </p:cTn>
                              </p:par>
                            </p:childTnLst>
                          </p:cTn>
                        </p:par>
                        <p:par>
                          <p:cTn id="53" fill="hold">
                            <p:stCondLst>
                              <p:cond delay="4000"/>
                            </p:stCondLst>
                            <p:childTnLst>
                              <p:par>
                                <p:cTn id="54" presetID="22" presetClass="entr" presetSubtype="8" fill="hold" grpId="0" nodeType="after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left)">
                                      <p:cBhvr>
                                        <p:cTn id="56" dur="500"/>
                                        <p:tgtEl>
                                          <p:spTgt spid="43"/>
                                        </p:tgtEl>
                                      </p:cBhvr>
                                    </p:animEffect>
                                  </p:childTnLst>
                                </p:cTn>
                              </p:par>
                            </p:childTnLst>
                          </p:cTn>
                        </p:par>
                        <p:par>
                          <p:cTn id="57" fill="hold">
                            <p:stCondLst>
                              <p:cond delay="4500"/>
                            </p:stCondLst>
                            <p:childTnLst>
                              <p:par>
                                <p:cTn id="58" presetID="53" presetClass="entr" presetSubtype="16"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p:cTn id="60" dur="500" fill="hold"/>
                                        <p:tgtEl>
                                          <p:spTgt spid="40"/>
                                        </p:tgtEl>
                                        <p:attrNameLst>
                                          <p:attrName>ppt_w</p:attrName>
                                        </p:attrNameLst>
                                      </p:cBhvr>
                                      <p:tavLst>
                                        <p:tav tm="0">
                                          <p:val>
                                            <p:fltVal val="0"/>
                                          </p:val>
                                        </p:tav>
                                        <p:tav tm="100000">
                                          <p:val>
                                            <p:strVal val="#ppt_w"/>
                                          </p:val>
                                        </p:tav>
                                      </p:tavLst>
                                    </p:anim>
                                    <p:anim calcmode="lin" valueType="num">
                                      <p:cBhvr>
                                        <p:cTn id="61" dur="500" fill="hold"/>
                                        <p:tgtEl>
                                          <p:spTgt spid="40"/>
                                        </p:tgtEl>
                                        <p:attrNameLst>
                                          <p:attrName>ppt_h</p:attrName>
                                        </p:attrNameLst>
                                      </p:cBhvr>
                                      <p:tavLst>
                                        <p:tav tm="0">
                                          <p:val>
                                            <p:fltVal val="0"/>
                                          </p:val>
                                        </p:tav>
                                        <p:tav tm="100000">
                                          <p:val>
                                            <p:strVal val="#ppt_h"/>
                                          </p:val>
                                        </p:tav>
                                      </p:tavLst>
                                    </p:anim>
                                    <p:animEffect transition="in" filter="fade">
                                      <p:cBhvr>
                                        <p:cTn id="62" dur="500"/>
                                        <p:tgtEl>
                                          <p:spTgt spid="40"/>
                                        </p:tgtEl>
                                      </p:cBhvr>
                                    </p:animEffect>
                                  </p:childTnLst>
                                </p:cTn>
                              </p:par>
                            </p:childTnLst>
                          </p:cTn>
                        </p:par>
                        <p:par>
                          <p:cTn id="63" fill="hold">
                            <p:stCondLst>
                              <p:cond delay="5000"/>
                            </p:stCondLst>
                            <p:childTnLst>
                              <p:par>
                                <p:cTn id="64" presetID="22" presetClass="entr" presetSubtype="8" fill="hold" grpId="0" nodeType="after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wipe(left)">
                                      <p:cBhvr>
                                        <p:cTn id="6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39" grpId="0" animBg="1"/>
      <p:bldP spid="40" grpId="0" animBg="1"/>
      <p:bldP spid="41" grpId="0"/>
      <p:bldP spid="42" grpId="0"/>
      <p:bldP spid="43" grpId="0"/>
      <p:bldP spid="44" grpId="0"/>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BB00"/>
        </a:solidFill>
        <a:effectLst/>
      </p:bgPr>
    </p:bg>
    <p:spTree>
      <p:nvGrpSpPr>
        <p:cNvPr id="1" name="Shape 146"/>
        <p:cNvGrpSpPr/>
        <p:nvPr/>
      </p:nvGrpSpPr>
      <p:grpSpPr>
        <a:xfrm>
          <a:off x="0" y="0"/>
          <a:ext cx="0" cy="0"/>
          <a:chOff x="0" y="0"/>
          <a:chExt cx="0" cy="0"/>
        </a:xfrm>
      </p:grpSpPr>
      <p:sp>
        <p:nvSpPr>
          <p:cNvPr id="147" name="Google Shape;147;p3"/>
          <p:cNvSpPr/>
          <p:nvPr/>
        </p:nvSpPr>
        <p:spPr>
          <a:xfrm>
            <a:off x="239151" y="193430"/>
            <a:ext cx="11732455" cy="6471139"/>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48" name="Google Shape;148;p3"/>
          <p:cNvSpPr/>
          <p:nvPr/>
        </p:nvSpPr>
        <p:spPr>
          <a:xfrm>
            <a:off x="281354" y="193431"/>
            <a:ext cx="1941341" cy="650632"/>
          </a:xfrm>
          <a:prstGeom prst="roundRect">
            <a:avLst>
              <a:gd name="adj" fmla="val 19033"/>
            </a:avLst>
          </a:prstGeom>
          <a:solidFill>
            <a:srgbClr val="AF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49" name="Google Shape;149;p3"/>
          <p:cNvSpPr/>
          <p:nvPr/>
        </p:nvSpPr>
        <p:spPr>
          <a:xfrm>
            <a:off x="2264898" y="193431"/>
            <a:ext cx="1941341" cy="650632"/>
          </a:xfrm>
          <a:prstGeom prst="roundRect">
            <a:avLst>
              <a:gd name="adj" fmla="val 19033"/>
            </a:avLst>
          </a:prstGeom>
          <a:solidFill>
            <a:srgbClr val="AE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0" name="Google Shape;150;p3"/>
          <p:cNvSpPr/>
          <p:nvPr/>
        </p:nvSpPr>
        <p:spPr>
          <a:xfrm>
            <a:off x="4248442" y="193431"/>
            <a:ext cx="1941341" cy="650632"/>
          </a:xfrm>
          <a:prstGeom prst="roundRect">
            <a:avLst>
              <a:gd name="adj" fmla="val 19033"/>
            </a:avLst>
          </a:prstGeom>
          <a:solidFill>
            <a:srgbClr val="AEABAB"/>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1" name="Google Shape;151;p3"/>
          <p:cNvSpPr/>
          <p:nvPr/>
        </p:nvSpPr>
        <p:spPr>
          <a:xfrm>
            <a:off x="6231986" y="193431"/>
            <a:ext cx="1941341" cy="650632"/>
          </a:xfrm>
          <a:prstGeom prst="roundRect">
            <a:avLst>
              <a:gd name="adj" fmla="val 19033"/>
            </a:avLst>
          </a:prstGeom>
          <a:solidFill>
            <a:schemeClr val="tx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4" name="Google Shape;154;p3"/>
          <p:cNvSpPr/>
          <p:nvPr/>
        </p:nvSpPr>
        <p:spPr>
          <a:xfrm>
            <a:off x="239151" y="689317"/>
            <a:ext cx="11732455" cy="59752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55" name="Google Shape;155;p3"/>
          <p:cNvSpPr txBox="1"/>
          <p:nvPr/>
        </p:nvSpPr>
        <p:spPr>
          <a:xfrm>
            <a:off x="628357" y="253218"/>
            <a:ext cx="151462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rPr>
              <a:t>KHOA HỌC</a:t>
            </a:r>
            <a:endParaRPr sz="18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156" name="Google Shape;156;p3"/>
          <p:cNvSpPr txBox="1"/>
          <p:nvPr/>
        </p:nvSpPr>
        <p:spPr>
          <a:xfrm>
            <a:off x="2433707" y="253218"/>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Khởi động</a:t>
            </a:r>
            <a:endParaRPr/>
          </a:p>
        </p:txBody>
      </p:sp>
      <p:sp>
        <p:nvSpPr>
          <p:cNvPr id="157" name="Google Shape;157;p3"/>
          <p:cNvSpPr txBox="1"/>
          <p:nvPr/>
        </p:nvSpPr>
        <p:spPr>
          <a:xfrm>
            <a:off x="4471183" y="261931"/>
            <a:ext cx="151462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Bài mới</a:t>
            </a:r>
            <a:endParaRPr/>
          </a:p>
        </p:txBody>
      </p:sp>
      <p:sp>
        <p:nvSpPr>
          <p:cNvPr id="158" name="Google Shape;158;p3"/>
          <p:cNvSpPr txBox="1"/>
          <p:nvPr/>
        </p:nvSpPr>
        <p:spPr>
          <a:xfrm>
            <a:off x="6142896" y="253218"/>
            <a:ext cx="218049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20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Cấp độ của gió</a:t>
            </a:r>
            <a:endParaRPr/>
          </a:p>
        </p:txBody>
      </p:sp>
      <p:sp>
        <p:nvSpPr>
          <p:cNvPr id="159" name="Google Shape;159;p3"/>
          <p:cNvSpPr txBox="1"/>
          <p:nvPr/>
        </p:nvSpPr>
        <p:spPr>
          <a:xfrm>
            <a:off x="8412481" y="253218"/>
            <a:ext cx="151462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TOPIC</a:t>
            </a: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Source Sans Pro"/>
              </a:rPr>
              <a:t> 4</a:t>
            </a:r>
            <a:endParaRPr/>
          </a:p>
        </p:txBody>
      </p:sp>
      <p:sp>
        <p:nvSpPr>
          <p:cNvPr id="160" name="Google Shape;160;p3"/>
          <p:cNvSpPr txBox="1"/>
          <p:nvPr/>
        </p:nvSpPr>
        <p:spPr>
          <a:xfrm>
            <a:off x="10367895" y="253218"/>
            <a:ext cx="151462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PH" sz="1800" b="1">
                <a:solidFill>
                  <a:schemeClr val="lt1"/>
                </a:solidFill>
                <a:latin typeface="Tahoma" panose="020B0604030504040204" pitchFamily="34" charset="0"/>
                <a:ea typeface="Tahoma" panose="020B0604030504040204" pitchFamily="34" charset="0"/>
                <a:cs typeface="Tahoma" panose="020B0604030504040204" pitchFamily="34" charset="0"/>
                <a:sym typeface="Arial Black"/>
              </a:rPr>
              <a:t>END</a:t>
            </a:r>
            <a:endParaRPr/>
          </a:p>
        </p:txBody>
      </p:sp>
      <p:sp>
        <p:nvSpPr>
          <p:cNvPr id="161" name="Google Shape;161;p3"/>
          <p:cNvSpPr/>
          <p:nvPr/>
        </p:nvSpPr>
        <p:spPr>
          <a:xfrm>
            <a:off x="239151" y="689317"/>
            <a:ext cx="11732455" cy="459897"/>
          </a:xfrm>
          <a:prstGeom prst="rect">
            <a:avLst/>
          </a:prstGeom>
          <a:solidFill>
            <a:schemeClr val="lt1"/>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2" name="Google Shape;162;p3"/>
          <p:cNvSpPr/>
          <p:nvPr/>
        </p:nvSpPr>
        <p:spPr>
          <a:xfrm>
            <a:off x="867512" y="822961"/>
            <a:ext cx="351692" cy="225083"/>
          </a:xfrm>
          <a:prstGeom prst="righ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3" name="Google Shape;163;p3"/>
          <p:cNvSpPr/>
          <p:nvPr/>
        </p:nvSpPr>
        <p:spPr>
          <a:xfrm>
            <a:off x="398587" y="822961"/>
            <a:ext cx="351692" cy="225083"/>
          </a:xfrm>
          <a:prstGeom prst="leftArrow">
            <a:avLst>
              <a:gd name="adj1" fmla="val 50000"/>
              <a:gd name="adj2" fmla="val 50000"/>
            </a:avLst>
          </a:prstGeom>
          <a:solidFill>
            <a:srgbClr val="75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6" name="Google Shape;166;p3"/>
          <p:cNvSpPr/>
          <p:nvPr/>
        </p:nvSpPr>
        <p:spPr>
          <a:xfrm>
            <a:off x="1643581" y="738539"/>
            <a:ext cx="6637610" cy="393020"/>
          </a:xfrm>
          <a:prstGeom prst="roundRect">
            <a:avLst>
              <a:gd name="adj" fmla="val 16667"/>
            </a:avLst>
          </a:prstGeom>
          <a:solidFill>
            <a:schemeClr val="lt1"/>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7" name="Google Shape;167;p3"/>
          <p:cNvSpPr/>
          <p:nvPr/>
        </p:nvSpPr>
        <p:spPr>
          <a:xfrm>
            <a:off x="10770080" y="815560"/>
            <a:ext cx="248473" cy="267287"/>
          </a:xfrm>
          <a:prstGeom prst="ellipse">
            <a:avLst/>
          </a:prstGeom>
          <a:solidFill>
            <a:srgbClr val="F143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8" name="Google Shape;168;p3"/>
          <p:cNvSpPr/>
          <p:nvPr/>
        </p:nvSpPr>
        <p:spPr>
          <a:xfrm>
            <a:off x="11145188" y="815108"/>
            <a:ext cx="248473" cy="267287"/>
          </a:xfrm>
          <a:prstGeom prst="ellipse">
            <a:avLst/>
          </a:prstGeom>
          <a:solidFill>
            <a:srgbClr val="FBBB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69" name="Google Shape;169;p3"/>
          <p:cNvSpPr/>
          <p:nvPr/>
        </p:nvSpPr>
        <p:spPr>
          <a:xfrm>
            <a:off x="11508593" y="815107"/>
            <a:ext cx="248473" cy="267287"/>
          </a:xfrm>
          <a:prstGeom prst="ellipse">
            <a:avLst/>
          </a:prstGeom>
          <a:solidFill>
            <a:srgbClr val="28B4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70" name="Google Shape;170;p3"/>
          <p:cNvSpPr txBox="1"/>
          <p:nvPr/>
        </p:nvSpPr>
        <p:spPr>
          <a:xfrm>
            <a:off x="1678219" y="731449"/>
            <a:ext cx="497413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PH" sz="20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rPr>
              <a:t>https://www.google.com/cấp độ của gió</a:t>
            </a:r>
            <a:endParaRPr sz="1800">
              <a:solidFill>
                <a:schemeClr val="dk1"/>
              </a:solidFill>
              <a:latin typeface="Tahoma" panose="020B0604030504040204" pitchFamily="34" charset="0"/>
              <a:ea typeface="Tahoma" panose="020B0604030504040204" pitchFamily="34" charset="0"/>
              <a:cs typeface="Tahoma" panose="020B0604030504040204" pitchFamily="34" charset="0"/>
              <a:sym typeface="Source Sans Pro"/>
            </a:endParaRPr>
          </a:p>
        </p:txBody>
      </p:sp>
      <p:sp>
        <p:nvSpPr>
          <p:cNvPr id="171" name="Google Shape;171;p3"/>
          <p:cNvSpPr/>
          <p:nvPr/>
        </p:nvSpPr>
        <p:spPr>
          <a:xfrm>
            <a:off x="11085362" y="5842429"/>
            <a:ext cx="616598" cy="605439"/>
          </a:xfrm>
          <a:prstGeom prst="flowChartConnector">
            <a:avLst/>
          </a:prstGeom>
          <a:solidFill>
            <a:schemeClr val="lt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72" name="Google Shape;172;p3"/>
          <p:cNvSpPr/>
          <p:nvPr/>
        </p:nvSpPr>
        <p:spPr>
          <a:xfrm>
            <a:off x="11175132" y="5878946"/>
            <a:ext cx="432536" cy="459897"/>
          </a:xfrm>
          <a:prstGeom prst="mathPlus">
            <a:avLst>
              <a:gd name="adj1" fmla="val 23520"/>
            </a:avLst>
          </a:prstGeom>
          <a:gradFill>
            <a:gsLst>
              <a:gs pos="0">
                <a:srgbClr val="F14336"/>
              </a:gs>
              <a:gs pos="18000">
                <a:srgbClr val="F14336"/>
              </a:gs>
              <a:gs pos="45000">
                <a:srgbClr val="FBBB00"/>
              </a:gs>
              <a:gs pos="80000">
                <a:srgbClr val="28B446"/>
              </a:gs>
              <a:gs pos="92000">
                <a:srgbClr val="518EF8"/>
              </a:gs>
              <a:gs pos="100000">
                <a:srgbClr val="518EF8"/>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pic>
        <p:nvPicPr>
          <p:cNvPr id="173" name="Google Shape;173;p3"/>
          <p:cNvPicPr preferRelativeResize="0"/>
          <p:nvPr/>
        </p:nvPicPr>
        <p:blipFill rotWithShape="1">
          <a:blip r:embed="rId3">
            <a:alphaModFix/>
          </a:blip>
          <a:srcRect/>
          <a:stretch/>
        </p:blipFill>
        <p:spPr>
          <a:xfrm>
            <a:off x="1338251" y="836231"/>
            <a:ext cx="225037" cy="225037"/>
          </a:xfrm>
          <a:prstGeom prst="rect">
            <a:avLst/>
          </a:prstGeom>
          <a:noFill/>
          <a:ln>
            <a:noFill/>
          </a:ln>
        </p:spPr>
      </p:pic>
      <p:pic>
        <p:nvPicPr>
          <p:cNvPr id="32" name="Picture 2">
            <a:extLst>
              <a:ext uri="{FF2B5EF4-FFF2-40B4-BE49-F238E27FC236}">
                <a16:creationId xmlns:a16="http://schemas.microsoft.com/office/drawing/2014/main" id="{230525F3-1C24-441B-9A8F-F5EC6FBE9633}"/>
              </a:ext>
            </a:extLst>
          </p:cNvPr>
          <p:cNvPicPr>
            <a:picLocks noChangeAspect="1" noChangeArrowheads="1"/>
          </p:cNvPicPr>
          <p:nvPr/>
        </p:nvPicPr>
        <p:blipFill>
          <a:blip r:embed="rId4"/>
          <a:srcRect t="5059" b="5059"/>
          <a:stretch/>
        </p:blipFill>
        <p:spPr bwMode="auto">
          <a:xfrm>
            <a:off x="1973693" y="1477359"/>
            <a:ext cx="4131685" cy="464210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2893A5F-24FC-433A-A459-7F4FC8DE4FC0}"/>
              </a:ext>
            </a:extLst>
          </p:cNvPr>
          <p:cNvSpPr txBox="1"/>
          <p:nvPr/>
        </p:nvSpPr>
        <p:spPr>
          <a:xfrm>
            <a:off x="6647490" y="1503353"/>
            <a:ext cx="4522778" cy="646331"/>
          </a:xfrm>
          <a:prstGeom prst="rect">
            <a:avLst/>
          </a:prstGeom>
          <a:noFill/>
        </p:spPr>
        <p:txBody>
          <a:bodyPr wrap="square" rtlCol="0">
            <a:spAutoFit/>
          </a:bodyPr>
          <a:lstStyle/>
          <a:p>
            <a:r>
              <a:rPr lang="en-US" sz="3600" b="1">
                <a:solidFill>
                  <a:srgbClr val="063488"/>
                </a:solidFill>
                <a:latin typeface="Tahoma" panose="020B0604030504040204" pitchFamily="34" charset="0"/>
                <a:ea typeface="Tahoma" panose="020B0604030504040204" pitchFamily="34" charset="0"/>
                <a:cs typeface="Tahoma" panose="020B0604030504040204" pitchFamily="34" charset="0"/>
              </a:rPr>
              <a:t>Cấp 9: Gió dữ</a:t>
            </a:r>
          </a:p>
        </p:txBody>
      </p:sp>
      <p:cxnSp>
        <p:nvCxnSpPr>
          <p:cNvPr id="6" name="Straight Connector 5">
            <a:extLst>
              <a:ext uri="{FF2B5EF4-FFF2-40B4-BE49-F238E27FC236}">
                <a16:creationId xmlns:a16="http://schemas.microsoft.com/office/drawing/2014/main" id="{0890D8D9-0575-49FF-9AE2-69513B06DBD4}"/>
              </a:ext>
            </a:extLst>
          </p:cNvPr>
          <p:cNvCxnSpPr/>
          <p:nvPr/>
        </p:nvCxnSpPr>
        <p:spPr>
          <a:xfrm>
            <a:off x="7007381" y="2169478"/>
            <a:ext cx="0" cy="3360833"/>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6658D2A5-1018-41DE-B18C-28A53C14C5DE}"/>
              </a:ext>
            </a:extLst>
          </p:cNvPr>
          <p:cNvCxnSpPr>
            <a:cxnSpLocks/>
          </p:cNvCxnSpPr>
          <p:nvPr/>
        </p:nvCxnSpPr>
        <p:spPr>
          <a:xfrm>
            <a:off x="6689141" y="2165861"/>
            <a:ext cx="3348097" cy="0"/>
          </a:xfrm>
          <a:prstGeom prst="line">
            <a:avLst/>
          </a:prstGeom>
          <a:ln w="38100"/>
        </p:spPr>
        <p:style>
          <a:lnRef idx="1">
            <a:schemeClr val="dk1"/>
          </a:lnRef>
          <a:fillRef idx="0">
            <a:schemeClr val="dk1"/>
          </a:fillRef>
          <a:effectRef idx="0">
            <a:schemeClr val="dk1"/>
          </a:effectRef>
          <a:fontRef idx="minor">
            <a:schemeClr val="tx1"/>
          </a:fontRef>
        </p:style>
      </p:cxnSp>
      <p:sp>
        <p:nvSpPr>
          <p:cNvPr id="9" name="Star: 5 Points 8">
            <a:extLst>
              <a:ext uri="{FF2B5EF4-FFF2-40B4-BE49-F238E27FC236}">
                <a16:creationId xmlns:a16="http://schemas.microsoft.com/office/drawing/2014/main" id="{F00D4949-7D60-4A51-AF90-E718A1BC3CD5}"/>
              </a:ext>
            </a:extLst>
          </p:cNvPr>
          <p:cNvSpPr/>
          <p:nvPr/>
        </p:nvSpPr>
        <p:spPr>
          <a:xfrm>
            <a:off x="6823744" y="2572256"/>
            <a:ext cx="355028" cy="3550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Star: 5 Points 38">
            <a:extLst>
              <a:ext uri="{FF2B5EF4-FFF2-40B4-BE49-F238E27FC236}">
                <a16:creationId xmlns:a16="http://schemas.microsoft.com/office/drawing/2014/main" id="{4AB563D4-3456-40B8-9C80-5C2D46CAB468}"/>
              </a:ext>
            </a:extLst>
          </p:cNvPr>
          <p:cNvSpPr/>
          <p:nvPr/>
        </p:nvSpPr>
        <p:spPr>
          <a:xfrm>
            <a:off x="6828109" y="4195853"/>
            <a:ext cx="355028" cy="3550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Star: 5 Points 39">
            <a:extLst>
              <a:ext uri="{FF2B5EF4-FFF2-40B4-BE49-F238E27FC236}">
                <a16:creationId xmlns:a16="http://schemas.microsoft.com/office/drawing/2014/main" id="{08A73B20-A307-476F-A44E-EF7B843151DE}"/>
              </a:ext>
            </a:extLst>
          </p:cNvPr>
          <p:cNvSpPr/>
          <p:nvPr/>
        </p:nvSpPr>
        <p:spPr>
          <a:xfrm>
            <a:off x="6820657" y="5095173"/>
            <a:ext cx="355028" cy="3550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128AADA0-A4D2-4112-B99A-13D40E6C7396}"/>
              </a:ext>
            </a:extLst>
          </p:cNvPr>
          <p:cNvSpPr txBox="1"/>
          <p:nvPr/>
        </p:nvSpPr>
        <p:spPr>
          <a:xfrm>
            <a:off x="7272387" y="3194152"/>
            <a:ext cx="4522778" cy="584775"/>
          </a:xfrm>
          <a:prstGeom prst="rect">
            <a:avLst/>
          </a:prstGeom>
          <a:noFill/>
        </p:spPr>
        <p:txBody>
          <a:bodyPr wrap="square" rtlCol="0">
            <a:spAutoFit/>
          </a:bodyPr>
          <a:lstStyle/>
          <a:p>
            <a:r>
              <a:rPr lang="en-US" sz="3200">
                <a:latin typeface="Tahoma" panose="020B0604030504040204" pitchFamily="34" charset="0"/>
                <a:ea typeface="Tahoma" panose="020B0604030504040204" pitchFamily="34" charset="0"/>
                <a:cs typeface="Tahoma" panose="020B0604030504040204" pitchFamily="34" charset="0"/>
              </a:rPr>
              <a:t>Trời đầy mây đen.</a:t>
            </a:r>
          </a:p>
        </p:txBody>
      </p:sp>
      <p:sp>
        <p:nvSpPr>
          <p:cNvPr id="42" name="TextBox 41">
            <a:extLst>
              <a:ext uri="{FF2B5EF4-FFF2-40B4-BE49-F238E27FC236}">
                <a16:creationId xmlns:a16="http://schemas.microsoft.com/office/drawing/2014/main" id="{03A89E40-0E00-40BB-A75C-50849E97CE65}"/>
              </a:ext>
            </a:extLst>
          </p:cNvPr>
          <p:cNvSpPr txBox="1"/>
          <p:nvPr/>
        </p:nvSpPr>
        <p:spPr>
          <a:xfrm>
            <a:off x="7286162" y="2429440"/>
            <a:ext cx="3384884" cy="584775"/>
          </a:xfrm>
          <a:prstGeom prst="rect">
            <a:avLst/>
          </a:prstGeom>
          <a:noFill/>
        </p:spPr>
        <p:txBody>
          <a:bodyPr wrap="square" rtlCol="0">
            <a:spAutoFit/>
          </a:bodyPr>
          <a:lstStyle/>
          <a:p>
            <a:r>
              <a:rPr lang="en-US" sz="3200">
                <a:latin typeface="Tahoma" panose="020B0604030504040204" pitchFamily="34" charset="0"/>
                <a:ea typeface="Tahoma" panose="020B0604030504040204" pitchFamily="34" charset="0"/>
                <a:cs typeface="Tahoma" panose="020B0604030504040204" pitchFamily="34" charset="0"/>
              </a:rPr>
              <a:t>Gió mạnh.</a:t>
            </a:r>
          </a:p>
        </p:txBody>
      </p:sp>
      <p:sp>
        <p:nvSpPr>
          <p:cNvPr id="43" name="TextBox 42">
            <a:extLst>
              <a:ext uri="{FF2B5EF4-FFF2-40B4-BE49-F238E27FC236}">
                <a16:creationId xmlns:a16="http://schemas.microsoft.com/office/drawing/2014/main" id="{9368B373-DB49-42D2-AA30-B5C23397D18A}"/>
              </a:ext>
            </a:extLst>
          </p:cNvPr>
          <p:cNvSpPr txBox="1"/>
          <p:nvPr/>
        </p:nvSpPr>
        <p:spPr>
          <a:xfrm>
            <a:off x="7239516" y="4061765"/>
            <a:ext cx="4410353" cy="584775"/>
          </a:xfrm>
          <a:prstGeom prst="rect">
            <a:avLst/>
          </a:prstGeom>
          <a:noFill/>
        </p:spPr>
        <p:txBody>
          <a:bodyPr wrap="square" rtlCol="0">
            <a:spAutoFit/>
          </a:bodyPr>
          <a:lstStyle/>
          <a:p>
            <a:r>
              <a:rPr lang="en-US" sz="3200">
                <a:latin typeface="Tahoma" panose="020B0604030504040204" pitchFamily="34" charset="0"/>
                <a:ea typeface="Tahoma" panose="020B0604030504040204" pitchFamily="34" charset="0"/>
                <a:cs typeface="Tahoma" panose="020B0604030504040204" pitchFamily="34" charset="0"/>
              </a:rPr>
              <a:t>Cây lớn gãy cành.</a:t>
            </a:r>
          </a:p>
        </p:txBody>
      </p:sp>
      <p:sp>
        <p:nvSpPr>
          <p:cNvPr id="44" name="TextBox 43">
            <a:extLst>
              <a:ext uri="{FF2B5EF4-FFF2-40B4-BE49-F238E27FC236}">
                <a16:creationId xmlns:a16="http://schemas.microsoft.com/office/drawing/2014/main" id="{9CC1A1D2-5CAC-4C9F-AC07-0A90C35D37A6}"/>
              </a:ext>
            </a:extLst>
          </p:cNvPr>
          <p:cNvSpPr txBox="1"/>
          <p:nvPr/>
        </p:nvSpPr>
        <p:spPr>
          <a:xfrm>
            <a:off x="7239516" y="5007516"/>
            <a:ext cx="4816241" cy="584775"/>
          </a:xfrm>
          <a:prstGeom prst="rect">
            <a:avLst/>
          </a:prstGeom>
          <a:noFill/>
        </p:spPr>
        <p:txBody>
          <a:bodyPr wrap="square" rtlCol="0">
            <a:spAutoFit/>
          </a:bodyPr>
          <a:lstStyle/>
          <a:p>
            <a:r>
              <a:rPr lang="en-US" sz="3200">
                <a:latin typeface="Tahoma" panose="020B0604030504040204" pitchFamily="34" charset="0"/>
                <a:ea typeface="Tahoma" panose="020B0604030504040204" pitchFamily="34" charset="0"/>
                <a:cs typeface="Tahoma" panose="020B0604030504040204" pitchFamily="34" charset="0"/>
              </a:rPr>
              <a:t>Nhà tốc mái.</a:t>
            </a:r>
          </a:p>
        </p:txBody>
      </p:sp>
      <p:sp>
        <p:nvSpPr>
          <p:cNvPr id="45" name="Star: 5 Points 44">
            <a:extLst>
              <a:ext uri="{FF2B5EF4-FFF2-40B4-BE49-F238E27FC236}">
                <a16:creationId xmlns:a16="http://schemas.microsoft.com/office/drawing/2014/main" id="{70E7323D-1462-49B0-865C-BD28D9850872}"/>
              </a:ext>
            </a:extLst>
          </p:cNvPr>
          <p:cNvSpPr/>
          <p:nvPr/>
        </p:nvSpPr>
        <p:spPr>
          <a:xfrm>
            <a:off x="6820657" y="3231955"/>
            <a:ext cx="355028" cy="355028"/>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2B0C3FF-9B1F-4C27-90DD-EB72D861DB0E}"/>
              </a:ext>
            </a:extLst>
          </p:cNvPr>
          <p:cNvPicPr>
            <a:picLocks noChangeAspect="1"/>
          </p:cNvPicPr>
          <p:nvPr/>
        </p:nvPicPr>
        <p:blipFill>
          <a:blip r:embed="rId5"/>
          <a:srcRect/>
          <a:stretch/>
        </p:blipFill>
        <p:spPr>
          <a:xfrm>
            <a:off x="0" y="4075288"/>
            <a:ext cx="2776761" cy="2910045"/>
          </a:xfrm>
          <a:prstGeom prst="rect">
            <a:avLst/>
          </a:prstGeom>
        </p:spPr>
      </p:pic>
    </p:spTree>
    <p:extLst>
      <p:ext uri="{BB962C8B-B14F-4D97-AF65-F5344CB8AC3E}">
        <p14:creationId xmlns:p14="http://schemas.microsoft.com/office/powerpoint/2010/main" val="954331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ircle(in)">
                                      <p:cBhvr>
                                        <p:cTn id="13" dur="10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par>
                          <p:cTn id="27" fill="hold">
                            <p:stCondLst>
                              <p:cond delay="1500"/>
                            </p:stCondLst>
                            <p:childTnLst>
                              <p:par>
                                <p:cTn id="28" presetID="53" presetClass="entr" presetSubtype="16"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left)">
                                      <p:cBhvr>
                                        <p:cTn id="36" dur="500"/>
                                        <p:tgtEl>
                                          <p:spTgt spid="42"/>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p:cTn id="40" dur="500" fill="hold"/>
                                        <p:tgtEl>
                                          <p:spTgt spid="45"/>
                                        </p:tgtEl>
                                        <p:attrNameLst>
                                          <p:attrName>ppt_w</p:attrName>
                                        </p:attrNameLst>
                                      </p:cBhvr>
                                      <p:tavLst>
                                        <p:tav tm="0">
                                          <p:val>
                                            <p:fltVal val="0"/>
                                          </p:val>
                                        </p:tav>
                                        <p:tav tm="100000">
                                          <p:val>
                                            <p:strVal val="#ppt_w"/>
                                          </p:val>
                                        </p:tav>
                                      </p:tavLst>
                                    </p:anim>
                                    <p:anim calcmode="lin" valueType="num">
                                      <p:cBhvr>
                                        <p:cTn id="41" dur="500" fill="hold"/>
                                        <p:tgtEl>
                                          <p:spTgt spid="45"/>
                                        </p:tgtEl>
                                        <p:attrNameLst>
                                          <p:attrName>ppt_h</p:attrName>
                                        </p:attrNameLst>
                                      </p:cBhvr>
                                      <p:tavLst>
                                        <p:tav tm="0">
                                          <p:val>
                                            <p:fltVal val="0"/>
                                          </p:val>
                                        </p:tav>
                                        <p:tav tm="100000">
                                          <p:val>
                                            <p:strVal val="#ppt_h"/>
                                          </p:val>
                                        </p:tav>
                                      </p:tavLst>
                                    </p:anim>
                                    <p:animEffect transition="in" filter="fade">
                                      <p:cBhvr>
                                        <p:cTn id="42" dur="500"/>
                                        <p:tgtEl>
                                          <p:spTgt spid="45"/>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left)">
                                      <p:cBhvr>
                                        <p:cTn id="46" dur="500"/>
                                        <p:tgtEl>
                                          <p:spTgt spid="41"/>
                                        </p:tgtEl>
                                      </p:cBhvr>
                                    </p:animEffect>
                                  </p:childTnLst>
                                </p:cTn>
                              </p:par>
                            </p:childTnLst>
                          </p:cTn>
                        </p:par>
                        <p:par>
                          <p:cTn id="47" fill="hold">
                            <p:stCondLst>
                              <p:cond delay="3500"/>
                            </p:stCondLst>
                            <p:childTnLst>
                              <p:par>
                                <p:cTn id="48" presetID="53" presetClass="entr" presetSubtype="16" fill="hold" grpId="0" nodeType="after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500" fill="hold"/>
                                        <p:tgtEl>
                                          <p:spTgt spid="39"/>
                                        </p:tgtEl>
                                        <p:attrNameLst>
                                          <p:attrName>ppt_w</p:attrName>
                                        </p:attrNameLst>
                                      </p:cBhvr>
                                      <p:tavLst>
                                        <p:tav tm="0">
                                          <p:val>
                                            <p:fltVal val="0"/>
                                          </p:val>
                                        </p:tav>
                                        <p:tav tm="100000">
                                          <p:val>
                                            <p:strVal val="#ppt_w"/>
                                          </p:val>
                                        </p:tav>
                                      </p:tavLst>
                                    </p:anim>
                                    <p:anim calcmode="lin" valueType="num">
                                      <p:cBhvr>
                                        <p:cTn id="51" dur="500" fill="hold"/>
                                        <p:tgtEl>
                                          <p:spTgt spid="39"/>
                                        </p:tgtEl>
                                        <p:attrNameLst>
                                          <p:attrName>ppt_h</p:attrName>
                                        </p:attrNameLst>
                                      </p:cBhvr>
                                      <p:tavLst>
                                        <p:tav tm="0">
                                          <p:val>
                                            <p:fltVal val="0"/>
                                          </p:val>
                                        </p:tav>
                                        <p:tav tm="100000">
                                          <p:val>
                                            <p:strVal val="#ppt_h"/>
                                          </p:val>
                                        </p:tav>
                                      </p:tavLst>
                                    </p:anim>
                                    <p:animEffect transition="in" filter="fade">
                                      <p:cBhvr>
                                        <p:cTn id="52" dur="500"/>
                                        <p:tgtEl>
                                          <p:spTgt spid="39"/>
                                        </p:tgtEl>
                                      </p:cBhvr>
                                    </p:animEffect>
                                  </p:childTnLst>
                                </p:cTn>
                              </p:par>
                            </p:childTnLst>
                          </p:cTn>
                        </p:par>
                        <p:par>
                          <p:cTn id="53" fill="hold">
                            <p:stCondLst>
                              <p:cond delay="4000"/>
                            </p:stCondLst>
                            <p:childTnLst>
                              <p:par>
                                <p:cTn id="54" presetID="22" presetClass="entr" presetSubtype="8" fill="hold" grpId="0" nodeType="after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left)">
                                      <p:cBhvr>
                                        <p:cTn id="56" dur="500"/>
                                        <p:tgtEl>
                                          <p:spTgt spid="43"/>
                                        </p:tgtEl>
                                      </p:cBhvr>
                                    </p:animEffect>
                                  </p:childTnLst>
                                </p:cTn>
                              </p:par>
                            </p:childTnLst>
                          </p:cTn>
                        </p:par>
                        <p:par>
                          <p:cTn id="57" fill="hold">
                            <p:stCondLst>
                              <p:cond delay="4500"/>
                            </p:stCondLst>
                            <p:childTnLst>
                              <p:par>
                                <p:cTn id="58" presetID="53" presetClass="entr" presetSubtype="16"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p:cTn id="60" dur="500" fill="hold"/>
                                        <p:tgtEl>
                                          <p:spTgt spid="40"/>
                                        </p:tgtEl>
                                        <p:attrNameLst>
                                          <p:attrName>ppt_w</p:attrName>
                                        </p:attrNameLst>
                                      </p:cBhvr>
                                      <p:tavLst>
                                        <p:tav tm="0">
                                          <p:val>
                                            <p:fltVal val="0"/>
                                          </p:val>
                                        </p:tav>
                                        <p:tav tm="100000">
                                          <p:val>
                                            <p:strVal val="#ppt_w"/>
                                          </p:val>
                                        </p:tav>
                                      </p:tavLst>
                                    </p:anim>
                                    <p:anim calcmode="lin" valueType="num">
                                      <p:cBhvr>
                                        <p:cTn id="61" dur="500" fill="hold"/>
                                        <p:tgtEl>
                                          <p:spTgt spid="40"/>
                                        </p:tgtEl>
                                        <p:attrNameLst>
                                          <p:attrName>ppt_h</p:attrName>
                                        </p:attrNameLst>
                                      </p:cBhvr>
                                      <p:tavLst>
                                        <p:tav tm="0">
                                          <p:val>
                                            <p:fltVal val="0"/>
                                          </p:val>
                                        </p:tav>
                                        <p:tav tm="100000">
                                          <p:val>
                                            <p:strVal val="#ppt_h"/>
                                          </p:val>
                                        </p:tav>
                                      </p:tavLst>
                                    </p:anim>
                                    <p:animEffect transition="in" filter="fade">
                                      <p:cBhvr>
                                        <p:cTn id="62" dur="500"/>
                                        <p:tgtEl>
                                          <p:spTgt spid="40"/>
                                        </p:tgtEl>
                                      </p:cBhvr>
                                    </p:animEffect>
                                  </p:childTnLst>
                                </p:cTn>
                              </p:par>
                            </p:childTnLst>
                          </p:cTn>
                        </p:par>
                        <p:par>
                          <p:cTn id="63" fill="hold">
                            <p:stCondLst>
                              <p:cond delay="5000"/>
                            </p:stCondLst>
                            <p:childTnLst>
                              <p:par>
                                <p:cTn id="64" presetID="22" presetClass="entr" presetSubtype="8" fill="hold" grpId="0" nodeType="after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wipe(left)">
                                      <p:cBhvr>
                                        <p:cTn id="6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39" grpId="0" animBg="1"/>
      <p:bldP spid="40" grpId="0" animBg="1"/>
      <p:bldP spid="41" grpId="0"/>
      <p:bldP spid="42" grpId="0"/>
      <p:bldP spid="43" grpId="0"/>
      <p:bldP spid="44" grpId="0"/>
      <p:bldP spid="4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047016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790</TotalTime>
  <Words>928</Words>
  <Application>Microsoft Office PowerPoint</Application>
  <PresentationFormat>Widescreen</PresentationFormat>
  <Paragraphs>159</Paragraphs>
  <Slides>15</Slides>
  <Notes>15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Calibri</vt:lpstr>
      <vt:lpstr>UVN Bach Dang Nang</vt:lpstr>
      <vt:lpstr>Tahoma</vt:lpstr>
      <vt:lpstr>UVN Viet Sach</vt:lpstr>
      <vt:lpstr>UTM Duepuntozero</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Gio manh gio nhe</dc:title>
  <dc:subject>Khoa hoc 4</dc:subject>
  <dc:creator>KTUTS</dc:creator>
  <cp:keywords>HaiHa</cp:keywords>
  <cp:lastModifiedBy>ADMIN</cp:lastModifiedBy>
  <cp:revision>16</cp:revision>
  <dcterms:created xsi:type="dcterms:W3CDTF">2021-06-08T04:42:44Z</dcterms:created>
  <dcterms:modified xsi:type="dcterms:W3CDTF">2022-12-19T07:39:48Z</dcterms:modified>
  <cp:version>N05</cp:version>
</cp:coreProperties>
</file>