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9" r:id="rId2"/>
    <p:sldId id="290" r:id="rId3"/>
    <p:sldId id="291" r:id="rId4"/>
    <p:sldId id="292" r:id="rId5"/>
    <p:sldId id="293" r:id="rId6"/>
    <p:sldId id="294" r:id="rId7"/>
    <p:sldId id="295" r:id="rId8"/>
    <p:sldId id="257" r:id="rId9"/>
    <p:sldId id="308" r:id="rId10"/>
    <p:sldId id="287" r:id="rId11"/>
    <p:sldId id="258" r:id="rId12"/>
    <p:sldId id="274" r:id="rId13"/>
    <p:sldId id="309" r:id="rId14"/>
    <p:sldId id="273" r:id="rId15"/>
    <p:sldId id="297" r:id="rId16"/>
    <p:sldId id="296" r:id="rId17"/>
    <p:sldId id="310" r:id="rId18"/>
    <p:sldId id="264" r:id="rId19"/>
    <p:sldId id="311" r:id="rId20"/>
    <p:sldId id="313" r:id="rId21"/>
    <p:sldId id="312" r:id="rId22"/>
    <p:sldId id="261" r:id="rId23"/>
    <p:sldId id="318" r:id="rId24"/>
    <p:sldId id="315" r:id="rId25"/>
    <p:sldId id="300" r:id="rId26"/>
    <p:sldId id="298" r:id="rId27"/>
    <p:sldId id="299" r:id="rId28"/>
    <p:sldId id="301" r:id="rId29"/>
    <p:sldId id="304" r:id="rId30"/>
    <p:sldId id="302" r:id="rId31"/>
    <p:sldId id="305" r:id="rId32"/>
    <p:sldId id="316" r:id="rId33"/>
    <p:sldId id="317" r:id="rId34"/>
    <p:sldId id="306" r:id="rId35"/>
    <p:sldId id="307" r:id="rId36"/>
    <p:sldId id="28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99" autoAdjust="0"/>
    <p:restoredTop sz="94660"/>
  </p:normalViewPr>
  <p:slideViewPr>
    <p:cSldViewPr snapToGrid="0">
      <p:cViewPr varScale="1">
        <p:scale>
          <a:sx n="46" d="100"/>
          <a:sy n="46" d="100"/>
        </p:scale>
        <p:origin x="10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5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06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9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49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1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306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291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35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3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17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19.wdp"/><Relationship Id="rId5" Type="http://schemas.openxmlformats.org/officeDocument/2006/relationships/image" Target="../media/image57.png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9.png"/><Relationship Id="rId18" Type="http://schemas.microsoft.com/office/2007/relationships/hdphoto" Target="../media/hdphoto7.wdp"/><Relationship Id="rId3" Type="http://schemas.openxmlformats.org/officeDocument/2006/relationships/image" Target="../media/image7.png"/><Relationship Id="rId21" Type="http://schemas.openxmlformats.org/officeDocument/2006/relationships/image" Target="../media/image13.png"/><Relationship Id="rId7" Type="http://schemas.openxmlformats.org/officeDocument/2006/relationships/slide" Target="slide7.xml"/><Relationship Id="rId12" Type="http://schemas.openxmlformats.org/officeDocument/2006/relationships/slide" Target="slide8.xml"/><Relationship Id="rId17" Type="http://schemas.openxmlformats.org/officeDocument/2006/relationships/image" Target="../media/image11.png"/><Relationship Id="rId25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microsoft.com/office/2007/relationships/hdphoto" Target="../media/hdphoto5.wdp"/><Relationship Id="rId24" Type="http://schemas.microsoft.com/office/2007/relationships/hdphoto" Target="../media/hdphoto10.wdp"/><Relationship Id="rId5" Type="http://schemas.microsoft.com/office/2007/relationships/hdphoto" Target="../media/hdphoto2.wdp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microsoft.com/office/2007/relationships/hdphoto" Target="../media/hdphoto4.wdp"/><Relationship Id="rId22" Type="http://schemas.microsoft.com/office/2007/relationships/hdphoto" Target="../media/hdphoto9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21.wdp"/><Relationship Id="rId18" Type="http://schemas.openxmlformats.org/officeDocument/2006/relationships/image" Target="../media/image72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microsoft.com/office/2007/relationships/hdphoto" Target="../media/hdphoto20.wdp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9.png"/><Relationship Id="rId7" Type="http://schemas.openxmlformats.org/officeDocument/2006/relationships/image" Target="../media/image4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microsoft.com/office/2007/relationships/hdphoto" Target="../media/hdphoto1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microsoft.com/office/2007/relationships/hdphoto" Target="../media/hdphoto1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openxmlformats.org/officeDocument/2006/relationships/slide" Target="slide3.xml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microsoft.com/office/2007/relationships/hdphoto" Target="../media/hdphoto1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openxmlformats.org/officeDocument/2006/relationships/slide" Target="slide3.xml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microsoft.com/office/2007/relationships/hdphoto" Target="../media/hdphoto1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openxmlformats.org/officeDocument/2006/relationships/slide" Target="slide3.xml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401083" y="-13855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1524000" y="0"/>
            <a:ext cx="9144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 NHẶT HẠT DẺ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28800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175" y="2737776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37796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556" y="1217894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57242" y="1431230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 các từ khó, biết cách đọc lời người kể chuyện, lời thoại các nhân vật.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2395" y="4049942"/>
            <a:ext cx="10351166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695" y="1254165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7353" y="267936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6501" y="3593377"/>
            <a:ext cx="1195628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21318" y="2900779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biết được tình cảm chị em hồn nhiên mà đầy xúc động thể hiện qua bài đọc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994524" y="4244606"/>
            <a:ext cx="648958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được một cách giải thích về nguồn gốc hoa tỉ muội và hiểu ý nghĩa của loài hoa này.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8197" y="1356127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428194" y="1197507"/>
            <a:ext cx="1391479" cy="89452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541738" y="1902476"/>
            <a:ext cx="8606711" cy="3353174"/>
            <a:chOff x="3641819" y="56683"/>
            <a:chExt cx="10039458" cy="2950718"/>
          </a:xfrm>
        </p:grpSpPr>
        <p:grpSp>
          <p:nvGrpSpPr>
            <p:cNvPr id="19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21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23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282227" y="37235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Gợi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ý: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2084" y="86181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62084" y="143258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76114" y="1952404"/>
              <a:ext cx="8305987" cy="83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601773" y="6117519"/>
            <a:ext cx="4780635" cy="740481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544" t="41462" r="34035" b="22047"/>
          <a:stretch/>
        </p:blipFill>
        <p:spPr>
          <a:xfrm>
            <a:off x="0" y="420290"/>
            <a:ext cx="12199515" cy="569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88" y="2909408"/>
            <a:ext cx="3613836" cy="36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C20E4F-5598-4543-99AA-79D922EC798E}"/>
              </a:ext>
            </a:extLst>
          </p:cNvPr>
          <p:cNvSpPr txBox="1"/>
          <p:nvPr/>
        </p:nvSpPr>
        <p:spPr>
          <a:xfrm>
            <a:off x="4808293" y="1433899"/>
            <a:ext cx="3041009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E96B82-CFE8-4E3D-9861-F35AD32A3F47}"/>
              </a:ext>
            </a:extLst>
          </p:cNvPr>
          <p:cNvSpPr txBox="1"/>
          <p:nvPr/>
        </p:nvSpPr>
        <p:spPr>
          <a:xfrm>
            <a:off x="4858005" y="2497332"/>
            <a:ext cx="2991297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smtClean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6600" b="1" smtClean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sz="66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03909"/>
            <a:ext cx="12011891" cy="56762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826" y="986437"/>
            <a:ext cx="11798237" cy="529369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0" y="603909"/>
            <a:ext cx="12011891" cy="56098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18252" y="96125"/>
            <a:ext cx="8755494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24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654" y="654121"/>
            <a:ext cx="11798237" cy="529369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 tiếp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1833" y="603909"/>
            <a:ext cx="544558" cy="54747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11833" y="3894512"/>
            <a:ext cx="544558" cy="4747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3302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0" y="603909"/>
            <a:ext cx="12011891" cy="552328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6398" y="23123"/>
            <a:ext cx="9198199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833500"/>
            <a:ext cx="11981117" cy="529369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26396" y="202945"/>
            <a:ext cx="4067610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khó đọc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711544" y="1265849"/>
            <a:ext cx="107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63658" y="2361259"/>
            <a:ext cx="1332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007970" y="2361259"/>
            <a:ext cx="990750" cy="43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768450" y="4545120"/>
            <a:ext cx="1093229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921484" y="4525148"/>
            <a:ext cx="1265910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3269" y="4876914"/>
            <a:ext cx="1130279" cy="48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970836" y="5979392"/>
            <a:ext cx="1389324" cy="19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0" y="687495"/>
            <a:ext cx="531447" cy="57835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0" y="4084320"/>
            <a:ext cx="531447" cy="536216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4427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055">
            <a:off x="5797335" y="-182503"/>
            <a:ext cx="6374753" cy="2100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0040" y="640008"/>
            <a:ext cx="4611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KHÓ ĐỌC</a:t>
            </a:r>
            <a:endParaRPr lang="en-US" sz="48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3" y="1175072"/>
            <a:ext cx="9592454" cy="573468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15174" y="2583667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vi-VN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núi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81672" y="2583667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 choàng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46000" y="2590553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 rích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24125" y="4042412"/>
            <a:ext cx="2481236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 cao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46000" y="4042413"/>
            <a:ext cx="2456261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 máu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182898" y="4042412"/>
            <a:ext cx="2385564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 làng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04134" y="5501157"/>
            <a:ext cx="246432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 tỉ muội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1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2918" y="487496"/>
            <a:ext cx="2952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665" y="1133827"/>
            <a:ext cx="8607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rãi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rãi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ân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0103" y="2332603"/>
            <a:ext cx="4105386" cy="45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Freeform 6"/>
          <p:cNvSpPr>
            <a:spLocks/>
          </p:cNvSpPr>
          <p:nvPr/>
        </p:nvSpPr>
        <p:spPr bwMode="auto">
          <a:xfrm>
            <a:off x="7087952" y="1844605"/>
            <a:ext cx="554038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04" name="图片 60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1383" y="5748236"/>
            <a:ext cx="1102968" cy="8764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0251" y="1011482"/>
            <a:ext cx="110699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3550" algn="just"/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x</a:t>
            </a:r>
            <a:r>
              <a:rPr lang="vi-VN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có hai chị em Nết và Na mồ côi cha mẹ, sống trong ngôi nhà nhỏ bên s</a:t>
            </a:r>
            <a:r>
              <a:rPr lang="vi-VN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núi. Nết th</a:t>
            </a:r>
            <a:r>
              <a:rPr lang="vi-VN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cái gì cũng nh</a:t>
            </a:r>
            <a:r>
              <a:rPr lang="vi-VN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em. Đêm </a:t>
            </a:r>
            <a:r>
              <a:rPr lang="vi-VN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gió ù ù lùa vào nhà, Nết vòng tay ôm em:</a:t>
            </a:r>
          </a:p>
          <a:p>
            <a:pPr marL="342900" indent="-342900" algn="just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rét không?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ôm choàng lấy chị, c</a:t>
            </a:r>
            <a:r>
              <a:rPr lang="vi-VN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rúc rích: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Ấm quá!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Nết ôm em chặt h</a:t>
            </a:r>
            <a:r>
              <a:rPr lang="vi-VN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thầm thì: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Mẹ bảo, chị em mình là hai bông hoa hồng, chị là bông to, em là bông nhỏ. Chị em mình mãi bên nhau nhé!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gật </a:t>
            </a:r>
            <a:r>
              <a:rPr lang="vi-VN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chị em cứ thế ôm nhau ngủ.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7" name="Oval 406"/>
          <p:cNvSpPr/>
          <p:nvPr/>
        </p:nvSpPr>
        <p:spPr>
          <a:xfrm>
            <a:off x="308826" y="1075967"/>
            <a:ext cx="638062" cy="55411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8" name="TextBox 407"/>
          <p:cNvSpPr txBox="1"/>
          <p:nvPr/>
        </p:nvSpPr>
        <p:spPr>
          <a:xfrm>
            <a:off x="11058" y="426755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40" y="5047121"/>
            <a:ext cx="1814211" cy="17826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5" y="5075341"/>
            <a:ext cx="1814211" cy="178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5" y="1"/>
            <a:ext cx="9906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ạ!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5537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29375" y="1778972"/>
            <a:ext cx="11730432" cy="5079028"/>
            <a:chOff x="6337300" y="1183375"/>
            <a:chExt cx="5727091" cy="2358234"/>
          </a:xfrm>
        </p:grpSpPr>
        <p:sp>
          <p:nvSpPr>
            <p:cNvPr id="19" name="圆角矩形 5"/>
            <p:cNvSpPr/>
            <p:nvPr/>
          </p:nvSpPr>
          <p:spPr>
            <a:xfrm>
              <a:off x="6337300" y="1410760"/>
              <a:ext cx="4953000" cy="1675338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0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2160" y="2373971"/>
              <a:ext cx="842231" cy="1167638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6337300" y="1183375"/>
              <a:ext cx="4612921" cy="190272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522554" y="930583"/>
            <a:ext cx="4189226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724966" y="3330324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29375" y="3146905"/>
            <a:ext cx="101847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</a:t>
            </a:r>
            <a:r>
              <a:rPr lang="en-US" sz="4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lang="vi-VN" sz="4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có hai chị em Nết và Na mồ côi cha mẹ, sống trong ngôi nhà nhỏ bên s</a:t>
            </a:r>
            <a:r>
              <a:rPr lang="vi-VN" sz="4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4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40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250443" y="3921994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711780" y="3269763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9310685" y="3882189"/>
            <a:ext cx="283581" cy="601716"/>
            <a:chOff x="5652319" y="3865197"/>
            <a:chExt cx="283581" cy="601716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5652319" y="3865197"/>
              <a:ext cx="211029" cy="5882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24871" y="3878696"/>
              <a:ext cx="211029" cy="5882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 flipH="1">
            <a:off x="6351345" y="3882127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1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Freeform 6"/>
          <p:cNvSpPr>
            <a:spLocks/>
          </p:cNvSpPr>
          <p:nvPr/>
        </p:nvSpPr>
        <p:spPr bwMode="auto">
          <a:xfrm>
            <a:off x="7087952" y="1844605"/>
            <a:ext cx="554038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836813" y="1747271"/>
            <a:ext cx="109623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vi-VN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ấy, n</a:t>
            </a:r>
            <a:r>
              <a:rPr lang="vi-VN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lũ dâng cao, Nết cõng em chạy theo dân làng </a:t>
            </a:r>
            <a:r>
              <a:rPr lang="vi-VN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an toàn. Hai bàn chân Nết rớm máu. Thấy vậy Bụt th</a:t>
            </a:r>
            <a:r>
              <a:rPr lang="vi-VN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lắm. Ông gi</a:t>
            </a:r>
            <a:r>
              <a:rPr lang="vi-VN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gậy thần lên. Kì lạ thay, bàn chân Nết bỗng lành hẳn. N</a:t>
            </a:r>
            <a:r>
              <a:rPr lang="vi-VN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bàn chân Nết </a:t>
            </a:r>
            <a:r>
              <a:rPr lang="vi-VN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qua, mọc lên những khóm hoa </a:t>
            </a:r>
            <a:r>
              <a:rPr lang="vi-VN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thắm. Hoa kết thành chùm, bông hoa lớn che chở cho nụ hoa bé nhỏ. Chúng cũng </a:t>
            </a:r>
            <a:r>
              <a:rPr lang="vi-VN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</a:t>
            </a:r>
            <a:r>
              <a:rPr lang="vi-VN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tình chị em của Nết và Na.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Dân làng </a:t>
            </a:r>
            <a:r>
              <a:rPr lang="vi-VN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tên cho loài hoa ấy là hoa tỉ muội (hoa chị </a:t>
            </a:r>
            <a:r>
              <a: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  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0" y="59867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3703" y="1673563"/>
            <a:ext cx="683109" cy="61970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7258624" y="4657960"/>
            <a:ext cx="2136099" cy="6287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5" y="5075341"/>
            <a:ext cx="1814211" cy="178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0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/>
      <p:bldP spid="14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13539" y="696456"/>
            <a:ext cx="3511747" cy="41429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51540" y="5356064"/>
            <a:ext cx="12041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nụ.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26" name="Picture 2" descr="Hoa hồng tỉ mu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777" y="1427497"/>
            <a:ext cx="3074579" cy="3793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ạt Giống Hoa Hồng Tỷ Muội (20 hạt)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48" y="1382361"/>
            <a:ext cx="3455277" cy="383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0096" y="6041968"/>
            <a:ext cx="12041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ỉ muội</a:t>
            </a:r>
            <a:r>
              <a:rPr lang="en-US" sz="3200" b="1" noProof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 Từ Hán Việt): </a:t>
            </a:r>
            <a:r>
              <a:rPr lang="en-US" sz="3200" b="1" noProof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em gái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0" y="603909"/>
            <a:ext cx="12011891" cy="56098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18252" y="96125"/>
            <a:ext cx="8755494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24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654" y="654121"/>
            <a:ext cx="11798237" cy="529369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1833" y="603909"/>
            <a:ext cx="544558" cy="54747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11833" y="3894512"/>
            <a:ext cx="544558" cy="4747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8815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0" y="0"/>
            <a:ext cx="12256655" cy="6858000"/>
          </a:xfrm>
          <a:prstGeom prst="rect">
            <a:avLst/>
          </a:prstGeom>
        </p:spPr>
      </p:pic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389" y="-239859"/>
            <a:ext cx="7611613" cy="3026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84687" y="716696"/>
            <a:ext cx="11203016" cy="1113378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219079">
              <a:lnSpc>
                <a:spcPct val="150000"/>
              </a:lnSpc>
              <a:defRPr/>
            </a:pPr>
            <a:r>
              <a:rPr lang="en-US" altLang="zh-CN" sz="5025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502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25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02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25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5025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9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220" y="2228183"/>
            <a:ext cx="6003917" cy="4557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" y="1762271"/>
            <a:ext cx="5188354" cy="41117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696189" y="2786581"/>
            <a:ext cx="4659952" cy="263148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54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Yêu</a:t>
            </a:r>
            <a:r>
              <a:rPr lang="zh-CN" alt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54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cầu</a:t>
            </a:r>
            <a:endParaRPr lang="zh-CN" altLang="en-US" sz="54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77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Phân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theo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đoạn</a:t>
            </a:r>
            <a:endParaRPr lang="zh-CN" altLang="en-US" sz="2775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Tất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cả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thành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đều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endParaRPr lang="zh-CN" altLang="en-US" sz="2775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Sửa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lỗi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nếu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chưa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đúng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zh-CN" altLang="en-US" sz="2775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15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3065" y="603908"/>
            <a:ext cx="525256" cy="54747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413065" y="4218039"/>
            <a:ext cx="525256" cy="56617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73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0" y="0"/>
            <a:ext cx="12256655" cy="6853416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164" y="3122017"/>
            <a:ext cx="3613836" cy="36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63602" y="2856560"/>
            <a:ext cx="641860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60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6000" b="1" spc="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6000" b="1" spc="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60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63602" y="1451080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 2</a:t>
            </a:r>
            <a:endParaRPr lang="zh-C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9298" y="219904"/>
            <a:ext cx="1186270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81454" y="1148203"/>
            <a:ext cx="9758389" cy="4201157"/>
            <a:chOff x="3641819" y="56683"/>
            <a:chExt cx="10039458" cy="2950718"/>
          </a:xfrm>
        </p:grpSpPr>
        <p:grpSp>
          <p:nvGrpSpPr>
            <p:cNvPr id="6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8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0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4123908" y="64183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nhường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23907" y="996090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rét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23907" y="1370289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Na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choàng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cười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rúc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rich.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23906" y="177249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chặt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thầm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23907" y="2224675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Hai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1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67" y="0"/>
            <a:ext cx="12341067" cy="69301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7892" y="1581340"/>
            <a:ext cx="11043590" cy="4809835"/>
            <a:chOff x="3641819" y="56683"/>
            <a:chExt cx="10039458" cy="2950718"/>
          </a:xfrm>
        </p:grpSpPr>
        <p:grpSp>
          <p:nvGrpSpPr>
            <p:cNvPr id="4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10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2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4123910" y="917911"/>
              <a:ext cx="5530063" cy="10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nước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lũ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dâng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cao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cõng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nơi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an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213794" y="212537"/>
            <a:ext cx="11862702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 lũ dâng cao, chị Nết đưa Na đến nơi an toàn bằng cách nào?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51491" t="36472" r="24913" b="18304"/>
          <a:stretch/>
        </p:blipFill>
        <p:spPr>
          <a:xfrm>
            <a:off x="7850209" y="2535175"/>
            <a:ext cx="282728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9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6168732" y="2328342"/>
            <a:ext cx="1466315" cy="2395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5218661" y="2695086"/>
            <a:ext cx="1253439" cy="2047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7325219" y="2938012"/>
            <a:ext cx="1073860" cy="17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8106529" y="3166509"/>
            <a:ext cx="941230" cy="1537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8934332" y="3418826"/>
            <a:ext cx="820362" cy="1340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4508427" y="3173628"/>
            <a:ext cx="932514" cy="1523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3844584" y="3306749"/>
            <a:ext cx="816918" cy="1334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3217895" y="3501917"/>
            <a:ext cx="816918" cy="13344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2652997" y="3749222"/>
            <a:ext cx="816918" cy="1334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9575827" y="3563782"/>
            <a:ext cx="816918" cy="1334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10168918" y="3735735"/>
            <a:ext cx="816918" cy="1334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833" b="80926" l="58229" r="64063">
                        <a14:foregroundMark x1="61563" y1="63056" x2="62344" y2="63056"/>
                        <a14:foregroundMark x1="63281" y1="62778" x2="63542" y2="62870"/>
                        <a14:backgroundMark x1="60000" y1="65648" x2="60521" y2="61296"/>
                      </a14:backgroundRemoval>
                    </a14:imgEffect>
                  </a14:imgLayer>
                </a14:imgProps>
              </a:ext>
            </a:extLst>
          </a:blip>
          <a:srcRect l="58332" t="61926" r="35173" b="20896"/>
          <a:stretch/>
        </p:blipFill>
        <p:spPr>
          <a:xfrm flipH="1">
            <a:off x="9807780" y="1802077"/>
            <a:ext cx="2187007" cy="325384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865931" y="63882"/>
            <a:ext cx="10460137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55906" y="4875935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99464" y="4855852"/>
            <a:ext cx="3039867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91335" y="4822022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6260" y="6146666"/>
            <a:ext cx="10048240" cy="57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9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82318 0.03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9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207335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0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66"/>
            <a:ext cx="12192000" cy="6926065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0" y="-83038"/>
            <a:ext cx="12079705" cy="6224564"/>
            <a:chOff x="4591306" y="613472"/>
            <a:chExt cx="3655113" cy="13438766"/>
          </a:xfrm>
        </p:grpSpPr>
        <p:sp>
          <p:nvSpPr>
            <p:cNvPr id="11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70387" y="2613310"/>
              <a:ext cx="3488274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306" y="613472"/>
              <a:ext cx="175517" cy="2703225"/>
            </a:xfrm>
            <a:prstGeom prst="rect">
              <a:avLst/>
            </a:prstGeom>
          </p:spPr>
        </p:pic>
        <p:pic>
          <p:nvPicPr>
            <p:cNvPr id="13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902" y="11349012"/>
              <a:ext cx="175517" cy="2703226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687753" y="1066762"/>
            <a:ext cx="10811890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Theo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5955" y="2457832"/>
            <a:ext cx="1047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5955" y="3217394"/>
            <a:ext cx="1047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5955" y="4030235"/>
            <a:ext cx="1047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quây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quần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2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lang="zh-C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3065" y="603908"/>
            <a:ext cx="525256" cy="54747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413065" y="4218039"/>
            <a:ext cx="525256" cy="56617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3447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55874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20786" y="2208936"/>
            <a:ext cx="6418608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5400" b="1" spc="8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 theo văn bản đọc</a:t>
            </a:r>
            <a:endParaRPr lang="zh-C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42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4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2" y="1264818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1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6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00" y="-9552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5" y="-179492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1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2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7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227"/>
            <a:ext cx="12192000" cy="121451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36366" y="262942"/>
            <a:ext cx="8410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302131" y="-85530"/>
            <a:ext cx="985837" cy="12144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8024" y="4225062"/>
            <a:ext cx="2577781" cy="1634730"/>
            <a:chOff x="737938" y="3293016"/>
            <a:chExt cx="3437041" cy="2179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713" b="90312" l="2031" r="4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/>
          </p:blipFill>
          <p:spPr>
            <a:xfrm>
              <a:off x="737938" y="3293016"/>
              <a:ext cx="3254776" cy="21796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26054" y="4084007"/>
              <a:ext cx="254892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ỏ</a:t>
              </a:r>
              <a:r>
                <a:rPr lang="en-US" sz="27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thắm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9537" y="4447162"/>
            <a:ext cx="2209856" cy="1479884"/>
            <a:chOff x="5300803" y="3499476"/>
            <a:chExt cx="2946475" cy="19731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865928" y="4189269"/>
              <a:ext cx="21047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cõng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32122" y="4164373"/>
            <a:ext cx="2695784" cy="1827097"/>
            <a:chOff x="8611809" y="3557975"/>
            <a:chExt cx="2946475" cy="197317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7528" b="57350" l="53594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8611809" y="3557975"/>
              <a:ext cx="2946475" cy="197317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299275" y="4240073"/>
              <a:ext cx="1910757" cy="5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7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641901" y="4355310"/>
            <a:ext cx="2295721" cy="1445224"/>
            <a:chOff x="12113969" y="3961665"/>
            <a:chExt cx="2606730" cy="15109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Bé</a:t>
              </a:r>
              <a:r>
                <a:rPr lang="en-US" sz="27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55685" y="4467485"/>
            <a:ext cx="2474564" cy="1657153"/>
            <a:chOff x="9422115" y="5602057"/>
            <a:chExt cx="3299419" cy="220953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131" b="28731" l="52031" r="94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9422115" y="5602057"/>
              <a:ext cx="3299419" cy="220953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0032556" y="6280280"/>
              <a:ext cx="230830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27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xanh la"/>
          <p:cNvGrpSpPr/>
          <p:nvPr/>
        </p:nvGrpSpPr>
        <p:grpSpPr>
          <a:xfrm>
            <a:off x="-939784" y="1045898"/>
            <a:ext cx="7870033" cy="1157145"/>
            <a:chOff x="-919918" y="1117064"/>
            <a:chExt cx="7266495" cy="115714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b="68853"/>
            <a:stretch/>
          </p:blipFill>
          <p:spPr>
            <a:xfrm>
              <a:off x="-919918" y="1117064"/>
              <a:ext cx="7266495" cy="1157145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1759500" y="1370044"/>
              <a:ext cx="3262544" cy="78420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7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endPara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xanhd duong"/>
          <p:cNvGrpSpPr/>
          <p:nvPr/>
        </p:nvGrpSpPr>
        <p:grpSpPr>
          <a:xfrm>
            <a:off x="5187830" y="755499"/>
            <a:ext cx="7470157" cy="1278950"/>
            <a:chOff x="5630209" y="5435457"/>
            <a:chExt cx="7470157" cy="127895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16" b="24251"/>
            <a:stretch/>
          </p:blipFill>
          <p:spPr>
            <a:xfrm>
              <a:off x="5630209" y="5435457"/>
              <a:ext cx="7470157" cy="1278950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500795" y="5784249"/>
              <a:ext cx="3570590" cy="49296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7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27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điểm</a:t>
              </a:r>
              <a:endPara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558927" y="5599870"/>
            <a:ext cx="2295721" cy="1445224"/>
            <a:chOff x="12113969" y="3961665"/>
            <a:chExt cx="2606730" cy="15109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Đẹp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36697" y="5715227"/>
            <a:ext cx="2295721" cy="1329867"/>
            <a:chOff x="12113969" y="3961665"/>
            <a:chExt cx="2606730" cy="151099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2685140" y="4393995"/>
              <a:ext cx="2035559" cy="57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Cao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491708" y="5487012"/>
            <a:ext cx="2209856" cy="1479884"/>
            <a:chOff x="5300803" y="3499476"/>
            <a:chExt cx="2946475" cy="197317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865928" y="4189269"/>
              <a:ext cx="21047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Gật</a:t>
              </a:r>
              <a:r>
                <a:rPr lang="en-US" sz="27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48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0.10404 -0.3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5" y="-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0.02106 L 0.40651 -0.35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25808 -0.209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31289 -0.16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00533 -0.143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7.40741E-7 L -0.09453 -0.315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162 L 0.31393 -0.566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07357 -0.554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712750" y="545431"/>
            <a:ext cx="11479252" cy="6603513"/>
            <a:chOff x="4591306" y="613472"/>
            <a:chExt cx="3837448" cy="13438766"/>
          </a:xfrm>
        </p:grpSpPr>
        <p:sp>
          <p:nvSpPr>
            <p:cNvPr id="7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70386" y="2613309"/>
              <a:ext cx="3758368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306" y="613472"/>
              <a:ext cx="175517" cy="2703225"/>
            </a:xfrm>
            <a:prstGeom prst="rect">
              <a:avLst/>
            </a:prstGeom>
          </p:spPr>
        </p:pic>
        <p:pic>
          <p:nvPicPr>
            <p:cNvPr id="9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902" y="11349012"/>
              <a:ext cx="175517" cy="270322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78471" y="1650474"/>
            <a:ext cx="10784367" cy="787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Đặt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7787" y="5374589"/>
            <a:ext cx="10784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Mẫu: Chị </a:t>
            </a:r>
            <a:r>
              <a:rPr lang="en-US" sz="3600" b="1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 nhường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1491" t="36472" r="24913" b="18304"/>
          <a:stretch/>
        </p:blipFill>
        <p:spPr>
          <a:xfrm>
            <a:off x="4891122" y="2282452"/>
            <a:ext cx="2686846" cy="28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510994" y="2514055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256793" y="5033261"/>
            <a:ext cx="2074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41519" y="-103743"/>
            <a:ext cx="6800851" cy="2826661"/>
            <a:chOff x="3141519" y="-103743"/>
            <a:chExt cx="6800851" cy="28266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/>
          </p:blipFill>
          <p:spPr bwMode="auto">
            <a:xfrm>
              <a:off x="3141519" y="-103743"/>
              <a:ext cx="6629400" cy="2826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61196" y="673420"/>
              <a:ext cx="63811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</a:rPr>
                <a:t>Trò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chơi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nào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không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phải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trò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chơi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dân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gian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34009" y="1192709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A. Ô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ăn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quan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4009" y="1664828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B.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Lắp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ráp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2197" y="1239893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C.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Bịt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mắt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bắt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dê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56219" y="1698169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D.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Mèo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đuổi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chuột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9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57497" y="-18677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8706" y="754691"/>
            <a:ext cx="5884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Cánh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diều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ví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giống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Quả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	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	C.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Chú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cuội</a:t>
            </a:r>
            <a:endParaRPr lang="en-US" sz="2800" b="1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Lưỡi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liềm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		D.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Chiếc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lá</a:t>
            </a:r>
            <a:endParaRPr lang="en-US" sz="2800" b="1" dirty="0" smtClean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95555" y="5137976"/>
            <a:ext cx="2074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3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74338" y="446117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4180" y="750444"/>
            <a:ext cx="588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Rồng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rắn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mây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”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nếu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khúc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đuôi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bắt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4661" y="5294043"/>
            <a:ext cx="3128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thầy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thuốc</a:t>
            </a:r>
            <a:endParaRPr lang="en-US" sz="3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3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071815" y="-26841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1017200"/>
            <a:ext cx="5884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thuộc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lòng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khổ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“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Gọi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”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4840" y="5316583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6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82153" y="3000109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44877" y="-586448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14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63516" y="319608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MÁI ẤM GIA ĐÌNH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24</a:t>
            </a:r>
            <a:endParaRPr lang="en-US" sz="4267" b="1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89549" y="6113285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521" y="5302872"/>
            <a:ext cx="2652358" cy="15551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" y="120387"/>
            <a:ext cx="2741256" cy="1451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7" y="5433901"/>
            <a:ext cx="2269946" cy="1293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2" y="1714222"/>
            <a:ext cx="10847547" cy="399377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76182" y="1714222"/>
            <a:ext cx="0" cy="38651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68085" y="2135585"/>
            <a:ext cx="8043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Thứ hai </a:t>
            </a:r>
            <a:r>
              <a:rPr lang="en-US" sz="3600" b="1" err="1">
                <a:solidFill>
                  <a:srgbClr val="990099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tháng 12  </a:t>
            </a:r>
            <a:r>
              <a:rPr lang="en-US" sz="36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3513" y="2917176"/>
            <a:ext cx="2321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Việt</a:t>
            </a:r>
            <a:endParaRPr lang="en-US" sz="36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82763" y="3705708"/>
            <a:ext cx="4924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err="1">
                <a:solidFill>
                  <a:srgbClr val="990099"/>
                </a:solidFill>
                <a:latin typeface="HP001 4 hàng" panose="020B0603050302020204" pitchFamily="34" charset="0"/>
              </a:rPr>
              <a:t>Đọc</a:t>
            </a:r>
            <a:r>
              <a:rPr lang="en-US" sz="36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: Sự tích hoa tỉ muội</a:t>
            </a:r>
            <a:endParaRPr lang="en-US" sz="36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9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5464</TotalTime>
  <Words>2628</Words>
  <Application>Microsoft Office PowerPoint</Application>
  <PresentationFormat>Widescreen</PresentationFormat>
  <Paragraphs>204</Paragraphs>
  <Slides>36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微软雅黑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字魂36号-正文宋楷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81</cp:revision>
  <dcterms:created xsi:type="dcterms:W3CDTF">2021-06-17T09:40:01Z</dcterms:created>
  <dcterms:modified xsi:type="dcterms:W3CDTF">2021-12-02T11:27:01Z</dcterms:modified>
</cp:coreProperties>
</file>