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30" r:id="rId3"/>
    <p:sldId id="260" r:id="rId4"/>
    <p:sldId id="319" r:id="rId5"/>
    <p:sldId id="318" r:id="rId6"/>
    <p:sldId id="303" r:id="rId7"/>
    <p:sldId id="326" r:id="rId8"/>
    <p:sldId id="323" r:id="rId9"/>
    <p:sldId id="325" r:id="rId10"/>
    <p:sldId id="321" r:id="rId11"/>
    <p:sldId id="312" r:id="rId12"/>
    <p:sldId id="271" r:id="rId13"/>
    <p:sldId id="329" r:id="rId14"/>
    <p:sldId id="32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99"/>
    <a:srgbClr val="FF572F"/>
    <a:srgbClr val="FF3300"/>
    <a:srgbClr val="FF7D5F"/>
    <a:srgbClr val="FF2323"/>
    <a:srgbClr val="00CC99"/>
    <a:srgbClr val="FFFF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86" autoAdjust="0"/>
    <p:restoredTop sz="94660"/>
  </p:normalViewPr>
  <p:slideViewPr>
    <p:cSldViewPr>
      <p:cViewPr>
        <p:scale>
          <a:sx n="66" d="100"/>
          <a:sy n="66" d="100"/>
        </p:scale>
        <p:origin x="-127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767A4-A71B-430D-A3E8-3F4A81897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64C57-950D-461D-9772-337CEA0C2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26622-8AA7-4470-AB70-3AAFB5A21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DF6B-0247-412D-B916-934660FC0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F4C93-9351-4872-9AFD-2114C85F3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1D359-3118-4211-AC66-AAF8B36ED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09092-97EA-45EE-8ACD-EA0FD2EDE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6FBB5-2C6D-4857-8278-1ECD006C4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88C44-1DD0-4E95-9ABE-0C700E4DC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5B422-94BF-4633-9DD0-01F483D2D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9C2EB-2E8C-4294-9760-057C6C3BB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66238-E1FC-4BBB-A88A-FA872695C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62199-769A-4DCA-876F-EA082A373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6F696-11D1-4F03-8614-4327BE674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469505D-3B87-4C43-9AA3-4AC916D18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3"/>
          <p:cNvSpPr>
            <a:spLocks noChangeArrowheads="1" noChangeShapeType="1" noTextEdit="1"/>
          </p:cNvSpPr>
          <p:nvPr/>
        </p:nvSpPr>
        <p:spPr bwMode="auto">
          <a:xfrm>
            <a:off x="3633788" y="666750"/>
            <a:ext cx="228600" cy="76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kern="10">
              <a:ln w="9525">
                <a:solidFill>
                  <a:srgbClr val="339966"/>
                </a:solidFill>
                <a:prstDash val="sysDot"/>
                <a:round/>
                <a:headEnd/>
                <a:tailEnd/>
              </a:ln>
              <a:solidFill>
                <a:schemeClr val="folHlink"/>
              </a:solidFill>
              <a:latin typeface="Arial"/>
              <a:cs typeface="Arial"/>
            </a:endParaRPr>
          </a:p>
        </p:txBody>
      </p:sp>
      <p:pic>
        <p:nvPicPr>
          <p:cNvPr id="3075" name="Picture 15" descr="Flash Lang hoa dep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5" descr="Flash Lang hoa dep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0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5" descr="Flash Lang hoa dep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81975" y="5988050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5" descr="Flash Lang hoa dep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88050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8" descr="Day hoa 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0"/>
            <a:ext cx="6858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8" descr="Day hoa 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096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1" descr="B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4389438"/>
            <a:ext cx="59412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1" descr="B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49878" y="4389438"/>
            <a:ext cx="59412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WordArt 19"/>
          <p:cNvSpPr>
            <a:spLocks noChangeArrowheads="1" noChangeShapeType="1" noTextEdit="1"/>
          </p:cNvSpPr>
          <p:nvPr/>
        </p:nvSpPr>
        <p:spPr bwMode="auto">
          <a:xfrm>
            <a:off x="914400" y="2895600"/>
            <a:ext cx="73152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 môn Luyện từ và câu</a:t>
            </a:r>
          </a:p>
          <a:p>
            <a:pPr algn="ctr"/>
            <a:r>
              <a:rPr lang="en-US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5</a:t>
            </a:r>
          </a:p>
        </p:txBody>
      </p:sp>
      <p:sp>
        <p:nvSpPr>
          <p:cNvPr id="3084" name="WordArt 33"/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001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TRƯỜNG TIỂU HỌC LONG BIÊN</a:t>
            </a:r>
            <a:endParaRPr lang="en-US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3085" name="Rectangle 1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vi-V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frames8b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44000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286000" y="2286000"/>
            <a:ext cx="4953000" cy="230822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err="1">
                <a:solidFill>
                  <a:srgbClr val="FF2323"/>
                </a:solidFill>
              </a:rPr>
              <a:t>Bài</a:t>
            </a:r>
            <a:r>
              <a:rPr lang="en-US" sz="3200" b="1" u="sng" dirty="0">
                <a:solidFill>
                  <a:srgbClr val="FF2323"/>
                </a:solidFill>
              </a:rPr>
              <a:t> 5</a:t>
            </a:r>
            <a:r>
              <a:rPr lang="en-US" sz="3200" b="1" dirty="0"/>
              <a:t>: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/>
              <a:t>Đặt</a:t>
            </a:r>
            <a:r>
              <a:rPr lang="en-US" sz="3600" b="1" dirty="0"/>
              <a:t>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để</a:t>
            </a:r>
            <a:r>
              <a:rPr lang="en-US" sz="3600" b="1" dirty="0"/>
              <a:t> </a:t>
            </a:r>
            <a:r>
              <a:rPr lang="en-US" sz="3600" b="1" dirty="0" err="1"/>
              <a:t>phân</a:t>
            </a:r>
            <a:r>
              <a:rPr lang="en-US" sz="3600" b="1" dirty="0"/>
              <a:t> </a:t>
            </a:r>
            <a:r>
              <a:rPr lang="en-US" sz="3600" b="1" dirty="0" err="1"/>
              <a:t>biệt</a:t>
            </a:r>
            <a:r>
              <a:rPr lang="en-US" sz="3600" b="1" dirty="0"/>
              <a:t> </a:t>
            </a:r>
            <a:r>
              <a:rPr lang="en-US" sz="3600" b="1" dirty="0" err="1"/>
              <a:t>các</a:t>
            </a:r>
            <a:r>
              <a:rPr lang="en-US" sz="3600" b="1" dirty="0"/>
              <a:t> </a:t>
            </a:r>
            <a:r>
              <a:rPr lang="en-US" sz="3600" b="1" dirty="0" err="1"/>
              <a:t>từ</a:t>
            </a:r>
            <a:r>
              <a:rPr lang="en-US" sz="3600" b="1" dirty="0"/>
              <a:t> </a:t>
            </a:r>
            <a:r>
              <a:rPr lang="en-US" sz="3600" b="1" dirty="0" err="1"/>
              <a:t>trong</a:t>
            </a:r>
            <a:r>
              <a:rPr lang="en-US" sz="3600" b="1" dirty="0"/>
              <a:t> </a:t>
            </a:r>
            <a:r>
              <a:rPr lang="en-US" sz="3600" b="1" dirty="0" err="1"/>
              <a:t>một</a:t>
            </a:r>
            <a:r>
              <a:rPr lang="en-US" sz="3600" b="1" dirty="0"/>
              <a:t> </a:t>
            </a:r>
            <a:r>
              <a:rPr lang="en-US" sz="3600" b="1" dirty="0" err="1"/>
              <a:t>cặp</a:t>
            </a:r>
            <a:r>
              <a:rPr lang="en-US" sz="3600" b="1" dirty="0"/>
              <a:t> </a:t>
            </a:r>
            <a:r>
              <a:rPr lang="en-US" sz="3600" b="1" dirty="0" err="1"/>
              <a:t>từ</a:t>
            </a:r>
            <a:r>
              <a:rPr lang="en-US" sz="3600" b="1" dirty="0"/>
              <a:t> </a:t>
            </a:r>
            <a:r>
              <a:rPr lang="en-US" sz="3600" b="1" dirty="0" err="1"/>
              <a:t>trái</a:t>
            </a:r>
            <a:r>
              <a:rPr lang="en-US" sz="3600" b="1" dirty="0"/>
              <a:t> </a:t>
            </a:r>
            <a:r>
              <a:rPr lang="en-US" sz="3600" b="1" dirty="0" err="1"/>
              <a:t>nghĩa</a:t>
            </a:r>
            <a:r>
              <a:rPr lang="en-US" sz="3600" b="1" dirty="0"/>
              <a:t> </a:t>
            </a:r>
            <a:r>
              <a:rPr lang="en-US" sz="3600" b="1" dirty="0" err="1"/>
              <a:t>vừa</a:t>
            </a:r>
            <a:r>
              <a:rPr lang="en-US" sz="3600" b="1" dirty="0"/>
              <a:t> </a:t>
            </a:r>
            <a:r>
              <a:rPr lang="en-US" sz="3600" b="1" dirty="0" err="1"/>
              <a:t>tìm</a:t>
            </a:r>
            <a:r>
              <a:rPr lang="en-US" sz="3600" b="1" dirty="0"/>
              <a:t> </a:t>
            </a:r>
            <a:r>
              <a:rPr lang="en-US" sz="3600" b="1" dirty="0" err="1"/>
              <a:t>được</a:t>
            </a:r>
            <a:r>
              <a:rPr lang="en-US" sz="3600" b="1" dirty="0"/>
              <a:t> ở </a:t>
            </a:r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4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066800" y="26670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endParaRPr lang="en-US" sz="3200" b="1"/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762000" y="304800"/>
            <a:ext cx="3276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a. Tả hình dáng</a:t>
            </a:r>
          </a:p>
          <a:p>
            <a:pPr>
              <a:buFontTx/>
              <a:buChar char="•"/>
            </a:pPr>
            <a:r>
              <a:rPr lang="en-US" sz="2400" b="1"/>
              <a:t>cao- thấp</a:t>
            </a:r>
          </a:p>
          <a:p>
            <a:pPr>
              <a:buFontTx/>
              <a:buChar char="•"/>
            </a:pPr>
            <a:r>
              <a:rPr lang="en-US" sz="2400" b="1"/>
              <a:t>cao- lùn</a:t>
            </a:r>
          </a:p>
          <a:p>
            <a:pPr>
              <a:buFontTx/>
              <a:buChar char="•"/>
            </a:pPr>
            <a:r>
              <a:rPr lang="en-US" sz="2400" b="1"/>
              <a:t>to - bé</a:t>
            </a:r>
          </a:p>
          <a:p>
            <a:pPr>
              <a:buFontTx/>
              <a:buChar char="•"/>
            </a:pPr>
            <a:r>
              <a:rPr lang="en-US" sz="2400" b="1"/>
              <a:t>to-nhỏ</a:t>
            </a:r>
          </a:p>
          <a:p>
            <a:pPr>
              <a:buFontTx/>
              <a:buChar char="•"/>
            </a:pPr>
            <a:r>
              <a:rPr lang="en-US" sz="2400" b="1"/>
              <a:t>béo- gầy</a:t>
            </a:r>
          </a:p>
          <a:p>
            <a:pPr>
              <a:buFontTx/>
              <a:buChar char="•"/>
            </a:pPr>
            <a:r>
              <a:rPr lang="en-US" sz="2400" b="1"/>
              <a:t>mập-ốm </a:t>
            </a:r>
          </a:p>
          <a:p>
            <a:pPr>
              <a:buFontTx/>
              <a:buChar char="•"/>
            </a:pPr>
            <a:r>
              <a:rPr lang="en-US" sz="2400" b="1"/>
              <a:t>to kềnh- bé tẹo</a:t>
            </a:r>
          </a:p>
          <a:p>
            <a:pPr>
              <a:buFontTx/>
              <a:buChar char="•"/>
            </a:pPr>
            <a:r>
              <a:rPr lang="en-US" sz="2400" b="1"/>
              <a:t>béo múp-gầy tong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181600" y="228600"/>
            <a:ext cx="2819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b.Tả hoạt động</a:t>
            </a:r>
          </a:p>
          <a:p>
            <a:pPr>
              <a:buFontTx/>
              <a:buChar char="•"/>
            </a:pPr>
            <a:r>
              <a:rPr lang="en-US" sz="2400" b="1"/>
              <a:t>khóc - cười</a:t>
            </a:r>
          </a:p>
          <a:p>
            <a:pPr>
              <a:buFontTx/>
              <a:buChar char="•"/>
            </a:pPr>
            <a:r>
              <a:rPr lang="en-US" sz="2400" b="1"/>
              <a:t>đứng - ngồi</a:t>
            </a:r>
          </a:p>
          <a:p>
            <a:pPr>
              <a:buFontTx/>
              <a:buChar char="•"/>
            </a:pPr>
            <a:r>
              <a:rPr lang="en-US" sz="2400" b="1"/>
              <a:t>lên - xuống</a:t>
            </a:r>
          </a:p>
          <a:p>
            <a:pPr>
              <a:buFontTx/>
              <a:buChar char="•"/>
            </a:pPr>
            <a:r>
              <a:rPr lang="en-US" sz="2400" b="1"/>
              <a:t>vào - ra</a:t>
            </a:r>
          </a:p>
          <a:p>
            <a:pPr>
              <a:buFontTx/>
              <a:buChar char="•"/>
            </a:pPr>
            <a:r>
              <a:rPr lang="en-US" sz="2400" b="1"/>
              <a:t>đi lại - đứng im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685800" y="3581400"/>
            <a:ext cx="3733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2323"/>
                </a:solidFill>
              </a:rPr>
              <a:t>c. </a:t>
            </a:r>
            <a:r>
              <a:rPr lang="en-US" sz="2400" b="1" u="sng">
                <a:solidFill>
                  <a:srgbClr val="FF2323"/>
                </a:solidFill>
              </a:rPr>
              <a:t>Tả trạng thái</a:t>
            </a:r>
          </a:p>
          <a:p>
            <a:pPr>
              <a:buFontTx/>
              <a:buChar char="•"/>
            </a:pPr>
            <a:r>
              <a:rPr lang="en-US" sz="2400" b="1"/>
              <a:t>vui - buồn</a:t>
            </a:r>
          </a:p>
          <a:p>
            <a:pPr>
              <a:buFontTx/>
              <a:buChar char="•"/>
            </a:pPr>
            <a:r>
              <a:rPr lang="en-US" sz="2400" b="1"/>
              <a:t>Sướng - khổ</a:t>
            </a:r>
          </a:p>
          <a:p>
            <a:pPr>
              <a:buFontTx/>
              <a:buChar char="•"/>
            </a:pPr>
            <a:r>
              <a:rPr lang="en-US" sz="2400" b="1"/>
              <a:t>khoẻ - yếu</a:t>
            </a:r>
          </a:p>
          <a:p>
            <a:pPr>
              <a:buFontTx/>
              <a:buChar char="•"/>
            </a:pPr>
            <a:r>
              <a:rPr lang="en-US" sz="2400" b="1"/>
              <a:t>khoẻ mạnh - ốm đau</a:t>
            </a:r>
          </a:p>
          <a:p>
            <a:pPr>
              <a:buFontTx/>
              <a:buChar char="•"/>
            </a:pPr>
            <a:r>
              <a:rPr lang="en-US" sz="2400" b="1"/>
              <a:t>vui sướng - khổ cực</a:t>
            </a:r>
          </a:p>
          <a:p>
            <a:pPr>
              <a:buFontTx/>
              <a:buChar char="•"/>
            </a:pPr>
            <a:r>
              <a:rPr lang="en-US" sz="2400" b="1"/>
              <a:t>hạnh phúc - bất hạnh</a:t>
            </a:r>
          </a:p>
          <a:p>
            <a:pPr>
              <a:buFontTx/>
              <a:buChar char="•"/>
            </a:pPr>
            <a:r>
              <a:rPr lang="en-US" sz="2400" b="1"/>
              <a:t>sung sức - mệt mỏi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5105400" y="2438400"/>
            <a:ext cx="37338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d. Tả phẩm chất</a:t>
            </a:r>
          </a:p>
          <a:p>
            <a:pPr>
              <a:buFontTx/>
              <a:buChar char="•"/>
            </a:pPr>
            <a:r>
              <a:rPr lang="en-US" sz="2400" b="1"/>
              <a:t>tốt - xấu</a:t>
            </a:r>
          </a:p>
          <a:p>
            <a:pPr>
              <a:buFontTx/>
              <a:buChar char="•"/>
            </a:pPr>
            <a:r>
              <a:rPr lang="en-US" sz="2400" b="1"/>
              <a:t>hiền - dữ</a:t>
            </a:r>
          </a:p>
          <a:p>
            <a:pPr>
              <a:buFontTx/>
              <a:buChar char="•"/>
            </a:pPr>
            <a:r>
              <a:rPr lang="en-US" sz="2400" b="1"/>
              <a:t>lành - ác</a:t>
            </a:r>
          </a:p>
          <a:p>
            <a:pPr>
              <a:buFontTx/>
              <a:buChar char="•"/>
            </a:pPr>
            <a:r>
              <a:rPr lang="en-US" sz="2400" b="1"/>
              <a:t>ngoan - hư</a:t>
            </a:r>
          </a:p>
          <a:p>
            <a:pPr>
              <a:buFontTx/>
              <a:buChar char="•"/>
            </a:pPr>
            <a:r>
              <a:rPr lang="en-US" sz="2400" b="1"/>
              <a:t>khiêm tốn - kiêu căng</a:t>
            </a:r>
          </a:p>
          <a:p>
            <a:pPr>
              <a:buFontTx/>
              <a:buChar char="•"/>
            </a:pPr>
            <a:r>
              <a:rPr lang="en-US" sz="2400" b="1"/>
              <a:t>hèn nhát- dũng cảm</a:t>
            </a:r>
          </a:p>
          <a:p>
            <a:pPr>
              <a:buFontTx/>
              <a:buChar char="•"/>
            </a:pPr>
            <a:r>
              <a:rPr lang="en-US" sz="2400" b="1"/>
              <a:t>thật thà- dối trá</a:t>
            </a:r>
          </a:p>
          <a:p>
            <a:pPr>
              <a:buFontTx/>
              <a:buChar char="•"/>
            </a:pPr>
            <a:r>
              <a:rPr lang="en-US" sz="2400" b="1"/>
              <a:t>trung thành- phản bội</a:t>
            </a:r>
          </a:p>
          <a:p>
            <a:pPr>
              <a:buFontTx/>
              <a:buChar char="•"/>
            </a:pPr>
            <a:r>
              <a:rPr lang="en-US" sz="2400" b="1"/>
              <a:t>cao thượng- hèn hạ</a:t>
            </a:r>
          </a:p>
          <a:p>
            <a:pPr>
              <a:buFontTx/>
              <a:buChar char="•"/>
            </a:pPr>
            <a:r>
              <a:rPr lang="en-US" sz="2400" b="1"/>
              <a:t>tế nhị- thô lỗ</a:t>
            </a:r>
          </a:p>
        </p:txBody>
      </p:sp>
    </p:spTree>
  </p:cSld>
  <p:clrMapOvr>
    <a:masterClrMapping/>
  </p:clrMapOvr>
  <p:transition>
    <p:plus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/>
      <p:bldP spid="131079" grpId="0"/>
      <p:bldP spid="131080" grpId="0"/>
      <p:bldP spid="1310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762000" y="1828800"/>
            <a:ext cx="8001000" cy="1169551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smtClean="0"/>
              <a:t>-  </a:t>
            </a:r>
            <a:r>
              <a:rPr lang="en-US" sz="2800" dirty="0" err="1"/>
              <a:t>Chuẩn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r>
              <a:rPr lang="en-US" sz="2800" dirty="0"/>
              <a:t> </a:t>
            </a:r>
            <a:r>
              <a:rPr lang="en-US" sz="2800" dirty="0" err="1"/>
              <a:t>bài:Mở</a:t>
            </a:r>
            <a:r>
              <a:rPr lang="en-US" sz="2800" dirty="0"/>
              <a:t> </a:t>
            </a:r>
            <a:r>
              <a:rPr lang="en-US" sz="2800" dirty="0" err="1"/>
              <a:t>rộng</a:t>
            </a:r>
            <a:r>
              <a:rPr lang="en-US" sz="2800" dirty="0"/>
              <a:t> </a:t>
            </a:r>
            <a:r>
              <a:rPr lang="en-US" sz="2800" dirty="0" err="1"/>
              <a:t>vốn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Hoà</a:t>
            </a:r>
            <a:r>
              <a:rPr lang="en-US" sz="2800" dirty="0"/>
              <a:t> </a:t>
            </a:r>
            <a:r>
              <a:rPr lang="en-US" sz="2800" dirty="0" err="1"/>
              <a:t>bình</a:t>
            </a:r>
            <a:endParaRPr lang="en-US" sz="2800" dirty="0"/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800" dirty="0"/>
          </a:p>
        </p:txBody>
      </p:sp>
      <p:sp>
        <p:nvSpPr>
          <p:cNvPr id="11267" name="AutoShape 8" descr="Picture2"/>
          <p:cNvSpPr>
            <a:spLocks noChangeArrowheads="1"/>
          </p:cNvSpPr>
          <p:nvPr/>
        </p:nvSpPr>
        <p:spPr bwMode="auto">
          <a:xfrm>
            <a:off x="2971800" y="228600"/>
            <a:ext cx="3276600" cy="10668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4800" b="1" dirty="0" err="1"/>
              <a:t>Dặn</a:t>
            </a:r>
            <a:r>
              <a:rPr lang="en-US" sz="4800" b="1" dirty="0"/>
              <a:t> </a:t>
            </a:r>
            <a:r>
              <a:rPr lang="en-US" sz="4800" b="1" dirty="0" err="1"/>
              <a:t>dò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514350" y="762001"/>
            <a:ext cx="80581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1,2,3,4, 5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571500" y="914400"/>
            <a:ext cx="794385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600" b="1" kern="10" dirty="0">
              <a:ln w="12700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107763" dir="18900000" algn="ctr" rotWithShape="0">
                  <a:srgbClr val="C0C0C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b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571500" y="2895600"/>
            <a:ext cx="794385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Chúc các em chăm ngoan, học giỏi</a:t>
            </a:r>
            <a:endParaRPr lang="en-US" sz="3600" kern="10">
              <a:ln w="12700">
                <a:solidFill>
                  <a:srgbClr val="FF99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pic>
        <p:nvPicPr>
          <p:cNvPr id="18436" name="Picture 5" descr="Picture1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6150" y="4648200"/>
            <a:ext cx="1219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16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53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14350" y="2797176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WordArt 11" descr="Narrow vertical"/>
          <p:cNvSpPr>
            <a:spLocks noChangeArrowheads="1" noChangeShapeType="1" noTextEdit="1"/>
          </p:cNvSpPr>
          <p:nvPr/>
        </p:nvSpPr>
        <p:spPr bwMode="auto">
          <a:xfrm rot="-128454">
            <a:off x="3311129" y="622300"/>
            <a:ext cx="2458640" cy="15255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762000" y="1828800"/>
            <a:ext cx="7391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TẬP VỀ TỪ TRÁI NGHĨA</a:t>
            </a:r>
          </a:p>
        </p:txBody>
      </p:sp>
    </p:spTree>
  </p:cSld>
  <p:clrMapOvr>
    <a:masterClrMapping/>
  </p:clrMapOvr>
  <p:transition>
    <p:zoom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381000" y="381000"/>
            <a:ext cx="8229600" cy="1447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 u="sng"/>
              <a:t>Bài 1</a:t>
            </a:r>
            <a:r>
              <a:rPr lang="en-US" sz="3200" b="1"/>
              <a:t>: Gạch dưới những từ trái nghĩa nhau trong mỗi thành ngữ, tục ngữ sau:</a:t>
            </a:r>
          </a:p>
        </p:txBody>
      </p:sp>
      <p:sp>
        <p:nvSpPr>
          <p:cNvPr id="40967" name="Text Box 20"/>
          <p:cNvSpPr txBox="1">
            <a:spLocks noChangeArrowheads="1"/>
          </p:cNvSpPr>
          <p:nvPr/>
        </p:nvSpPr>
        <p:spPr bwMode="auto">
          <a:xfrm>
            <a:off x="304800" y="2362200"/>
            <a:ext cx="89154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Ăn  ít  ngon  nhiều.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Ba  chìm  bảy  nổi.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Nắng  chóng  trưa,  mưa  chóng tối.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Yêu  trẻ,  trẻ  đến  nhà;  kính  già,  già  để  tuổi  cho.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15"/>
          <p:cNvSpPr>
            <a:spLocks noChangeArrowheads="1"/>
          </p:cNvSpPr>
          <p:nvPr/>
        </p:nvSpPr>
        <p:spPr bwMode="auto">
          <a:xfrm>
            <a:off x="381000" y="381000"/>
            <a:ext cx="8229600" cy="1447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 u="sng"/>
              <a:t>Bài 1</a:t>
            </a:r>
            <a:r>
              <a:rPr lang="en-US" sz="3200" b="1"/>
              <a:t>: Gạch dưới những từ trái nghĩa nhau trong mỗi thành ngữ, tục ngữ sau:</a:t>
            </a:r>
          </a:p>
        </p:txBody>
      </p:sp>
      <p:sp>
        <p:nvSpPr>
          <p:cNvPr id="39951" name="Text Box 20"/>
          <p:cNvSpPr txBox="1">
            <a:spLocks noChangeArrowheads="1"/>
          </p:cNvSpPr>
          <p:nvPr/>
        </p:nvSpPr>
        <p:spPr bwMode="auto">
          <a:xfrm>
            <a:off x="304800" y="2362200"/>
            <a:ext cx="89154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Ăn  ít  ngon  nhiều.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Ba  chìm  bảy  nổi.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Nắng  chóng  trưa,  mưa  chóng tối.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Yêu  trẻ,  trẻ  đến  nhà;  kính  già,  già  để  tuổi  cho.</a:t>
            </a: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1447800" y="2895600"/>
            <a:ext cx="53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3200400" y="2895600"/>
            <a:ext cx="1219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1600200" y="36576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3657600" y="36576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838200" y="44196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4648200" y="43434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 flipV="1">
            <a:off x="1676400" y="5043488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 flipV="1">
            <a:off x="6400800" y="5043488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1" grpId="0"/>
      <p:bldP spid="39952" grpId="0" animBg="1"/>
      <p:bldP spid="39953" grpId="0" animBg="1"/>
      <p:bldP spid="39954" grpId="0" animBg="1"/>
      <p:bldP spid="39955" grpId="0" animBg="1"/>
      <p:bldP spid="39956" grpId="0" animBg="1"/>
      <p:bldP spid="39957" grpId="0" animBg="1"/>
      <p:bldP spid="39958" grpId="0" animBg="1"/>
      <p:bldP spid="399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600200"/>
          </a:xfr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b="1" u="sng" dirty="0" err="1" smtClean="0">
                <a:solidFill>
                  <a:schemeClr val="tx1"/>
                </a:solidFill>
              </a:rPr>
              <a:t>Bài</a:t>
            </a:r>
            <a:r>
              <a:rPr lang="en-US" sz="3600" b="1" u="sng" dirty="0" smtClean="0">
                <a:solidFill>
                  <a:schemeClr val="tx1"/>
                </a:solidFill>
              </a:rPr>
              <a:t> 2</a:t>
            </a:r>
            <a:r>
              <a:rPr lang="en-US" sz="3600" b="1" dirty="0" smtClean="0">
                <a:solidFill>
                  <a:schemeClr val="tx1"/>
                </a:solidFill>
              </a:rPr>
              <a:t>: </a:t>
            </a:r>
            <a:r>
              <a:rPr lang="en-US" sz="4000" b="1" dirty="0" err="1" smtClean="0">
                <a:solidFill>
                  <a:schemeClr val="tx1"/>
                </a:solidFill>
              </a:rPr>
              <a:t>Điền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vào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mỗi</a:t>
            </a:r>
            <a:r>
              <a:rPr lang="en-US" sz="4000" b="1" dirty="0" smtClean="0">
                <a:solidFill>
                  <a:schemeClr val="tx1"/>
                </a:solidFill>
              </a:rPr>
              <a:t> ô </a:t>
            </a:r>
            <a:r>
              <a:rPr lang="en-US" sz="4000" b="1" dirty="0" err="1" smtClean="0">
                <a:solidFill>
                  <a:schemeClr val="tx1"/>
                </a:solidFill>
              </a:rPr>
              <a:t>trống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từ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trái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nghĩa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với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từ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i="1" dirty="0" smtClean="0">
                <a:solidFill>
                  <a:schemeClr val="tx1"/>
                </a:solidFill>
              </a:rPr>
              <a:t>in </a:t>
            </a:r>
            <a:r>
              <a:rPr lang="en-US" sz="4000" b="1" i="1" dirty="0" err="1" smtClean="0">
                <a:solidFill>
                  <a:schemeClr val="tx1"/>
                </a:solidFill>
              </a:rPr>
              <a:t>đậm</a:t>
            </a:r>
            <a:r>
              <a:rPr lang="en-US" sz="3600" b="1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839200" cy="429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r>
              <a:rPr lang="en-US" sz="2800" dirty="0" err="1"/>
              <a:t>Trần</a:t>
            </a:r>
            <a:r>
              <a:rPr lang="en-US" sz="2800" dirty="0"/>
              <a:t> </a:t>
            </a:r>
            <a:r>
              <a:rPr lang="en-US" sz="2800" dirty="0" err="1"/>
              <a:t>Quốc</a:t>
            </a:r>
            <a:r>
              <a:rPr lang="en-US" sz="2800" dirty="0"/>
              <a:t> </a:t>
            </a:r>
            <a:r>
              <a:rPr lang="en-US" sz="2800" dirty="0" err="1"/>
              <a:t>Toản</a:t>
            </a:r>
            <a:r>
              <a:rPr lang="en-US" sz="2800" dirty="0"/>
              <a:t> </a:t>
            </a:r>
            <a:r>
              <a:rPr lang="en-US" sz="2800" dirty="0" err="1"/>
              <a:t>tuổi</a:t>
            </a:r>
            <a:r>
              <a:rPr lang="en-US" sz="2800" dirty="0"/>
              <a:t> </a:t>
            </a:r>
            <a:r>
              <a:rPr lang="en-US" sz="3200" b="1" i="1" dirty="0" err="1"/>
              <a:t>nhỏ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chí</a:t>
            </a:r>
            <a:r>
              <a:rPr lang="en-US" sz="2800" dirty="0"/>
              <a:t>           </a:t>
            </a:r>
            <a:r>
              <a:rPr lang="en-US" sz="2800" b="1" dirty="0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2800" dirty="0" err="1"/>
              <a:t>b.</a:t>
            </a:r>
            <a:r>
              <a:rPr lang="en-US" sz="3200" b="1" i="1" dirty="0" err="1"/>
              <a:t>Trẻ</a:t>
            </a:r>
            <a:r>
              <a:rPr lang="en-US" sz="3200" dirty="0"/>
              <a:t> </a:t>
            </a:r>
            <a:r>
              <a:rPr lang="en-US" sz="2800" dirty="0"/>
              <a:t>  </a:t>
            </a:r>
            <a:r>
              <a:rPr lang="en-US" sz="2800" dirty="0" err="1"/>
              <a:t>già</a:t>
            </a:r>
            <a:r>
              <a:rPr lang="en-US" sz="2800" dirty="0"/>
              <a:t>     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đánh</a:t>
            </a:r>
            <a:r>
              <a:rPr lang="en-US" sz="2800" dirty="0"/>
              <a:t> </a:t>
            </a:r>
            <a:r>
              <a:rPr lang="en-US" sz="2800" dirty="0" err="1"/>
              <a:t>giặc</a:t>
            </a:r>
            <a:r>
              <a:rPr lang="en-US" sz="2800" dirty="0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2800" dirty="0" err="1"/>
              <a:t>c.Dưới</a:t>
            </a:r>
            <a:r>
              <a:rPr lang="en-US" sz="2800" dirty="0"/>
              <a:t>       </a:t>
            </a:r>
            <a:r>
              <a:rPr lang="en-US" sz="3200" b="1" i="1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đoàn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lòng</a:t>
            </a:r>
            <a:r>
              <a:rPr lang="en-US" sz="2800" dirty="0"/>
              <a:t>.</a:t>
            </a:r>
          </a:p>
          <a:p>
            <a:pPr marL="342900" indent="-342900">
              <a:spcBef>
                <a:spcPts val="1700"/>
              </a:spcBef>
              <a:spcAft>
                <a:spcPts val="1700"/>
              </a:spcAft>
            </a:pPr>
            <a:r>
              <a:rPr lang="en-US" sz="2800" dirty="0"/>
              <a:t>d. </a:t>
            </a:r>
            <a:r>
              <a:rPr lang="en-US" sz="2800" dirty="0" err="1"/>
              <a:t>Xa-xa-cô</a:t>
            </a:r>
            <a:r>
              <a:rPr lang="en-US" sz="2800" dirty="0"/>
              <a:t>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3200" b="1" i="1" dirty="0" err="1"/>
              <a:t>chết</a:t>
            </a:r>
            <a:r>
              <a:rPr lang="en-US" sz="2800" dirty="0"/>
              <a:t> </a:t>
            </a:r>
            <a:r>
              <a:rPr lang="en-US" sz="2800" dirty="0" err="1"/>
              <a:t>nhưng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ảnh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  </a:t>
            </a:r>
            <a:r>
              <a:rPr lang="en-US" sz="2800" dirty="0" err="1"/>
              <a:t>sống</a:t>
            </a:r>
            <a:r>
              <a:rPr lang="en-US" sz="2800" dirty="0"/>
              <a:t>     </a:t>
            </a:r>
            <a:r>
              <a:rPr lang="en-US" sz="2800" dirty="0" err="1"/>
              <a:t>mãi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kí</a:t>
            </a:r>
            <a:r>
              <a:rPr lang="en-US" sz="2800" dirty="0"/>
              <a:t> </a:t>
            </a:r>
            <a:r>
              <a:rPr lang="en-US" sz="2800" dirty="0" err="1"/>
              <a:t>ức</a:t>
            </a:r>
            <a:r>
              <a:rPr lang="en-US" sz="2800" dirty="0"/>
              <a:t> </a:t>
            </a:r>
            <a:r>
              <a:rPr lang="en-US" sz="2800" dirty="0" err="1"/>
              <a:t>loài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nhắc</a:t>
            </a:r>
            <a:r>
              <a:rPr lang="en-US" sz="2800" dirty="0"/>
              <a:t> </a:t>
            </a:r>
            <a:r>
              <a:rPr lang="en-US" sz="2800" dirty="0" err="1"/>
              <a:t>nhở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thảm</a:t>
            </a:r>
            <a:r>
              <a:rPr lang="en-US" sz="2800" dirty="0"/>
              <a:t> </a:t>
            </a:r>
            <a:r>
              <a:rPr lang="en-US" sz="2800" dirty="0" err="1"/>
              <a:t>hoạ</a:t>
            </a:r>
            <a:r>
              <a:rPr lang="en-US" sz="2800" dirty="0"/>
              <a:t> </a:t>
            </a:r>
            <a:r>
              <a:rPr lang="en-US" sz="2800" dirty="0" err="1"/>
              <a:t>chiến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huỷ</a:t>
            </a:r>
            <a:r>
              <a:rPr lang="en-US" sz="2800" dirty="0"/>
              <a:t> </a:t>
            </a:r>
            <a:r>
              <a:rPr lang="en-US" sz="2800" dirty="0" err="1"/>
              <a:t>diệt</a:t>
            </a:r>
            <a:r>
              <a:rPr lang="en-US" sz="2800" dirty="0"/>
              <a:t>.</a:t>
            </a:r>
          </a:p>
        </p:txBody>
      </p:sp>
      <p:sp>
        <p:nvSpPr>
          <p:cNvPr id="5124" name="Rectangle 13"/>
          <p:cNvSpPr>
            <a:spLocks noChangeArrowheads="1"/>
          </p:cNvSpPr>
          <p:nvPr/>
        </p:nvSpPr>
        <p:spPr bwMode="auto">
          <a:xfrm>
            <a:off x="6096000" y="1828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762000" y="51054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685800" y="37338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1524000" y="27432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6096000" y="1752600"/>
            <a:ext cx="11430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lớn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1447800" y="2667000"/>
            <a:ext cx="11430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già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609600" y="3657600"/>
            <a:ext cx="14478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  Dưới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685800" y="5029200"/>
            <a:ext cx="12192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sống</a:t>
            </a:r>
          </a:p>
        </p:txBody>
      </p:sp>
    </p:spTree>
  </p:cSld>
  <p:clrMapOvr>
    <a:masterClrMapping/>
  </p:clrMapOvr>
  <p:transition>
    <p:plus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 animBg="1"/>
      <p:bldP spid="117778" grpId="0" animBg="1"/>
      <p:bldP spid="117779" grpId="0" animBg="1"/>
      <p:bldP spid="1177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600200"/>
          </a:xfr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 </a:t>
            </a:r>
            <a:r>
              <a:rPr lang="en-US" sz="3600" b="1" u="sng" smtClean="0">
                <a:solidFill>
                  <a:schemeClr val="tx1"/>
                </a:solidFill>
              </a:rPr>
              <a:t>Bài 3</a:t>
            </a:r>
            <a:r>
              <a:rPr lang="en-US" sz="3600" b="1" smtClean="0">
                <a:solidFill>
                  <a:schemeClr val="tx1"/>
                </a:solidFill>
              </a:rPr>
              <a:t>: </a:t>
            </a:r>
            <a:r>
              <a:rPr lang="en-US" sz="4000" b="1" smtClean="0">
                <a:solidFill>
                  <a:schemeClr val="tx1"/>
                </a:solidFill>
              </a:rPr>
              <a:t>Tìm từ trái nghĩa thích hợp vào mỗi ô trống</a:t>
            </a:r>
            <a:endParaRPr lang="en-US" sz="3600" b="1" smtClean="0">
              <a:solidFill>
                <a:schemeClr val="tx1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endParaRPr lang="en-US" sz="3600" dirty="0"/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r>
              <a:rPr lang="en-US" sz="3600" dirty="0" err="1"/>
              <a:t>Việc</a:t>
            </a:r>
            <a:r>
              <a:rPr lang="en-US" sz="3600" dirty="0"/>
              <a:t>              </a:t>
            </a:r>
            <a:r>
              <a:rPr lang="en-US" sz="3600" dirty="0" err="1"/>
              <a:t>nghĩa</a:t>
            </a:r>
            <a:r>
              <a:rPr lang="en-US" sz="3600" dirty="0"/>
              <a:t> </a:t>
            </a:r>
            <a:r>
              <a:rPr lang="en-US" sz="3600" i="1" dirty="0" err="1"/>
              <a:t>lớn</a:t>
            </a:r>
            <a:r>
              <a:rPr lang="en-US" sz="3600" dirty="0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3600" dirty="0"/>
              <a:t>b.</a:t>
            </a:r>
            <a:r>
              <a:rPr lang="en-US" sz="4000" b="1" i="1" dirty="0"/>
              <a:t> </a:t>
            </a:r>
            <a:r>
              <a:rPr lang="en-US" sz="4000" dirty="0" err="1"/>
              <a:t>Áo</a:t>
            </a:r>
            <a:r>
              <a:rPr lang="en-US" sz="4000" dirty="0"/>
              <a:t> </a:t>
            </a:r>
            <a:r>
              <a:rPr lang="en-US" sz="4000" dirty="0" err="1"/>
              <a:t>rách</a:t>
            </a:r>
            <a:r>
              <a:rPr lang="en-US" sz="4000" dirty="0"/>
              <a:t> </a:t>
            </a:r>
            <a:r>
              <a:rPr lang="en-US" sz="4000" i="1" dirty="0" err="1"/>
              <a:t>khéo</a:t>
            </a:r>
            <a:r>
              <a:rPr lang="en-US" sz="4000" dirty="0"/>
              <a:t> </a:t>
            </a:r>
            <a:r>
              <a:rPr lang="en-US" sz="4000" dirty="0" err="1"/>
              <a:t>vá</a:t>
            </a:r>
            <a:r>
              <a:rPr lang="en-US" sz="4000" dirty="0"/>
              <a:t>, </a:t>
            </a:r>
            <a:r>
              <a:rPr lang="en-US" sz="4000" dirty="0" err="1"/>
              <a:t>hơn</a:t>
            </a:r>
            <a:r>
              <a:rPr lang="en-US" sz="4000" dirty="0"/>
              <a:t> </a:t>
            </a:r>
            <a:r>
              <a:rPr lang="en-US" sz="4000" dirty="0" err="1"/>
              <a:t>lành</a:t>
            </a:r>
            <a:r>
              <a:rPr lang="en-US" sz="4000" dirty="0"/>
              <a:t>          may.</a:t>
            </a:r>
            <a:endParaRPr lang="en-US" sz="3600" dirty="0"/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3600" dirty="0" err="1"/>
              <a:t>c.</a:t>
            </a:r>
            <a:r>
              <a:rPr lang="en-US" sz="4000" dirty="0" err="1"/>
              <a:t>Thức</a:t>
            </a:r>
            <a:r>
              <a:rPr lang="en-US" sz="4000" dirty="0"/>
              <a:t>               </a:t>
            </a:r>
            <a:r>
              <a:rPr lang="en-US" sz="4000" dirty="0" err="1"/>
              <a:t>dậy</a:t>
            </a:r>
            <a:r>
              <a:rPr lang="en-US" sz="4000" dirty="0"/>
              <a:t> </a:t>
            </a:r>
            <a:r>
              <a:rPr lang="en-US" sz="4000" i="1" dirty="0" err="1"/>
              <a:t>sớm</a:t>
            </a:r>
            <a:endParaRPr lang="en-US" sz="3600" i="1" dirty="0"/>
          </a:p>
        </p:txBody>
      </p:sp>
      <p:sp>
        <p:nvSpPr>
          <p:cNvPr id="6148" name="Rectangle 13"/>
          <p:cNvSpPr>
            <a:spLocks noChangeArrowheads="1"/>
          </p:cNvSpPr>
          <p:nvPr/>
        </p:nvSpPr>
        <p:spPr bwMode="auto">
          <a:xfrm>
            <a:off x="1828800" y="2971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15"/>
          <p:cNvSpPr>
            <a:spLocks noChangeArrowheads="1"/>
          </p:cNvSpPr>
          <p:nvPr/>
        </p:nvSpPr>
        <p:spPr bwMode="auto">
          <a:xfrm>
            <a:off x="2209800" y="52578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16"/>
          <p:cNvSpPr>
            <a:spLocks noChangeArrowheads="1"/>
          </p:cNvSpPr>
          <p:nvPr/>
        </p:nvSpPr>
        <p:spPr bwMode="auto">
          <a:xfrm>
            <a:off x="6858000" y="4114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1676400" y="2921000"/>
            <a:ext cx="1143000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nhỏ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6581775" y="4081463"/>
            <a:ext cx="1371600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vụng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2057400" y="5135563"/>
            <a:ext cx="1447800" cy="57943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khuya</a:t>
            </a:r>
          </a:p>
        </p:txBody>
      </p:sp>
    </p:spTree>
  </p:cSld>
  <p:clrMapOvr>
    <a:masterClrMapping/>
  </p:clrMapOvr>
  <p:transition>
    <p:plus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 animBg="1"/>
      <p:bldP spid="117778" grpId="0" animBg="1"/>
      <p:bldP spid="11777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rames8b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44000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28600" y="228600"/>
            <a:ext cx="8382000" cy="12192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3600"/>
              <a:t> </a:t>
            </a:r>
            <a:r>
              <a:rPr lang="en-US" sz="3600" b="1" u="sng"/>
              <a:t>Bài 4</a:t>
            </a:r>
            <a:r>
              <a:rPr lang="en-US" sz="3600" b="1"/>
              <a:t>: Tìm những từ trái nghĩa nhau:</a:t>
            </a:r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2743200" y="1981200"/>
            <a:ext cx="4267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a. Tả hình dáng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b. Tả hành động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c. Tả trạng thái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d. Tả phẩm chất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338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15"/>
          <p:cNvSpPr>
            <a:spLocks noChangeArrowheads="1"/>
          </p:cNvSpPr>
          <p:nvPr/>
        </p:nvSpPr>
        <p:spPr bwMode="auto">
          <a:xfrm>
            <a:off x="304800" y="304800"/>
            <a:ext cx="8610600" cy="685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0000FF"/>
                </a:solidFill>
              </a:rPr>
              <a:t>Bài 4: Các cặp từ trái nghĩa</a:t>
            </a:r>
            <a:endParaRPr lang="en-US" sz="4800" b="1"/>
          </a:p>
        </p:txBody>
      </p:sp>
      <p:sp>
        <p:nvSpPr>
          <p:cNvPr id="4813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3962400" cy="2438400"/>
          </a:xfrm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   Tả hình dáng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 to kềnh - bé tẹo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béo múp - gầy tong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cao vống - lùn tịt</a:t>
            </a:r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143000"/>
            <a:ext cx="4038600" cy="2438400"/>
          </a:xfrm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Tả hoạt động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khóc - cười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đứng - ngồi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vào- ra</a:t>
            </a: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304800" y="3657600"/>
            <a:ext cx="4038600" cy="2971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</a:rPr>
              <a:t>Tả trạng thái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phấn chấn - ỉu xìu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hạnh phúc - bất hạnh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sung sức - mệt mỏi</a:t>
            </a: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4800600" y="3810000"/>
            <a:ext cx="4038600" cy="2743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</a:rPr>
              <a:t>Tả phẩm chất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hèn nhát - dũng cảm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thật thà - dối trá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trung thành- phản bội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8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8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build="p" animBg="1"/>
      <p:bldP spid="48138" grpId="0" build="p" animBg="1"/>
      <p:bldP spid="48140" grpId="0" animBg="1"/>
      <p:bldP spid="4814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</TotalTime>
  <Words>557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Slide 1</vt:lpstr>
      <vt:lpstr>Slide 2</vt:lpstr>
      <vt:lpstr>Slide 3</vt:lpstr>
      <vt:lpstr>Slide 4</vt:lpstr>
      <vt:lpstr>Slide 5</vt:lpstr>
      <vt:lpstr> Bài 2: Điền vào mỗi ô trống một từ trái nghĩa với từ in đậm:</vt:lpstr>
      <vt:lpstr> Bài 3: Tìm từ trái nghĩa thích hợp vào mỗi ô trống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PHONG VU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Thöù saùu, ngaøy 6 thaùng 4 naêm 2007</dc:title>
  <dc:creator>PHONG VU</dc:creator>
  <cp:lastModifiedBy>Asus</cp:lastModifiedBy>
  <cp:revision>146</cp:revision>
  <dcterms:created xsi:type="dcterms:W3CDTF">2007-04-04T13:23:42Z</dcterms:created>
  <dcterms:modified xsi:type="dcterms:W3CDTF">2021-09-23T13:35:09Z</dcterms:modified>
</cp:coreProperties>
</file>