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48" r:id="rId2"/>
    <p:sldId id="350" r:id="rId3"/>
    <p:sldId id="352" r:id="rId4"/>
    <p:sldId id="365" r:id="rId5"/>
    <p:sldId id="353" r:id="rId6"/>
    <p:sldId id="361" r:id="rId7"/>
    <p:sldId id="362" r:id="rId8"/>
    <p:sldId id="366" r:id="rId9"/>
    <p:sldId id="367" r:id="rId10"/>
    <p:sldId id="368" r:id="rId11"/>
    <p:sldId id="363" r:id="rId12"/>
    <p:sldId id="355" r:id="rId13"/>
    <p:sldId id="364" r:id="rId14"/>
    <p:sldId id="357" r:id="rId15"/>
    <p:sldId id="359" r:id="rId16"/>
    <p:sldId id="358" r:id="rId17"/>
    <p:sldId id="360" r:id="rId18"/>
  </p:sldIdLst>
  <p:sldSz cx="12192000" cy="6858000"/>
  <p:notesSz cx="6858000" cy="9144000"/>
  <p:custDataLst>
    <p:tags r:id="rId2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11D1"/>
    <a:srgbClr val="00FF00"/>
    <a:srgbClr val="B1A7F7"/>
    <a:srgbClr val="FF6600"/>
    <a:srgbClr val="FF0000"/>
    <a:srgbClr val="FFFF9B"/>
    <a:srgbClr val="FFFF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3" autoAdjust="0"/>
    <p:restoredTop sz="82944" autoAdjust="0"/>
  </p:normalViewPr>
  <p:slideViewPr>
    <p:cSldViewPr>
      <p:cViewPr>
        <p:scale>
          <a:sx n="67" d="100"/>
          <a:sy n="67" d="100"/>
        </p:scale>
        <p:origin x="-714" y="-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0B7AE634-6023-4F2E-8CF8-45E43DC8A6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4993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7AE634-6023-4F2E-8CF8-45E43DC8A674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8717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hỗn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7AE634-6023-4F2E-8CF8-45E43DC8A674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8617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Chốt</a:t>
            </a:r>
            <a:r>
              <a:rPr lang="en-US" dirty="0"/>
              <a:t>: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hỗn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 dirty="0"/>
              <a:t> </a:t>
            </a:r>
            <a:r>
              <a:rPr lang="en-US" baseline="0" dirty="0" err="1"/>
              <a:t>phân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?</a:t>
            </a:r>
          </a:p>
          <a:p>
            <a:r>
              <a:rPr lang="en-US" baseline="0" dirty="0"/>
              <a:t>- Qua BT 1 con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đạt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mục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AE634-6023-4F2E-8CF8-45E43DC8A674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1059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Chốt</a:t>
            </a:r>
            <a:r>
              <a:rPr lang="en-US" dirty="0"/>
              <a:t>: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hỗn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 dirty="0"/>
              <a:t> </a:t>
            </a:r>
            <a:r>
              <a:rPr lang="en-US" baseline="0" dirty="0" err="1"/>
              <a:t>phân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?</a:t>
            </a:r>
          </a:p>
          <a:p>
            <a:r>
              <a:rPr lang="en-US" baseline="0" dirty="0"/>
              <a:t>- Qua BT 1 con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đạt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mục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AE634-6023-4F2E-8CF8-45E43DC8A674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8781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Chốt</a:t>
            </a:r>
            <a:r>
              <a:rPr lang="en-US" dirty="0"/>
              <a:t>:</a:t>
            </a:r>
            <a:r>
              <a:rPr lang="en-US" baseline="0" dirty="0"/>
              <a:t>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thực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cộng</a:t>
            </a:r>
            <a:r>
              <a:rPr lang="en-US" baseline="0" dirty="0"/>
              <a:t> (</a:t>
            </a:r>
            <a:r>
              <a:rPr lang="en-US" baseline="0" dirty="0" err="1"/>
              <a:t>trừ</a:t>
            </a:r>
            <a:r>
              <a:rPr lang="en-US" baseline="0" dirty="0"/>
              <a:t>) </a:t>
            </a:r>
            <a:r>
              <a:rPr lang="en-US" baseline="0" dirty="0" err="1"/>
              <a:t>hỗn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ta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thế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AE634-6023-4F2E-8CF8-45E43DC8A674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1384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Chốt</a:t>
            </a:r>
            <a:r>
              <a:rPr lang="en-US" dirty="0"/>
              <a:t>:</a:t>
            </a:r>
            <a:r>
              <a:rPr lang="en-US" baseline="0" dirty="0"/>
              <a:t>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thực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nhân</a:t>
            </a:r>
            <a:r>
              <a:rPr lang="en-US" baseline="0" dirty="0"/>
              <a:t> (chia) </a:t>
            </a:r>
            <a:r>
              <a:rPr lang="en-US" baseline="0" dirty="0" err="1"/>
              <a:t>hỗn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ta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thế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?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xét</a:t>
            </a:r>
            <a:r>
              <a:rPr lang="en-US" baseline="0" dirty="0"/>
              <a:t> </a:t>
            </a:r>
            <a:r>
              <a:rPr lang="en-US" baseline="0" dirty="0" err="1"/>
              <a:t>gì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? (</a:t>
            </a:r>
            <a:r>
              <a:rPr lang="en-US" baseline="0" dirty="0" err="1"/>
              <a:t>nếu</a:t>
            </a:r>
            <a:r>
              <a:rPr lang="en-US" baseline="0" dirty="0"/>
              <a:t> </a:t>
            </a:r>
            <a:r>
              <a:rPr lang="en-US" baseline="0" dirty="0" err="1"/>
              <a:t>kq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PS </a:t>
            </a:r>
            <a:r>
              <a:rPr lang="en-US" baseline="0" dirty="0" err="1"/>
              <a:t>chưa</a:t>
            </a:r>
            <a:r>
              <a:rPr lang="en-US" baseline="0" dirty="0"/>
              <a:t> </a:t>
            </a:r>
            <a:r>
              <a:rPr lang="en-US" baseline="0" dirty="0" err="1"/>
              <a:t>tối</a:t>
            </a:r>
            <a:r>
              <a:rPr lang="en-US" baseline="0" dirty="0"/>
              <a:t> </a:t>
            </a:r>
            <a:r>
              <a:rPr lang="en-US" baseline="0" dirty="0" err="1"/>
              <a:t>giản</a:t>
            </a:r>
            <a:r>
              <a:rPr lang="en-US" baseline="0" dirty="0"/>
              <a:t> </a:t>
            </a:r>
            <a:r>
              <a:rPr lang="en-US" baseline="0" dirty="0" err="1"/>
              <a:t>thì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rút</a:t>
            </a:r>
            <a:r>
              <a:rPr lang="en-US" baseline="0" dirty="0"/>
              <a:t> </a:t>
            </a:r>
            <a:r>
              <a:rPr lang="en-US" baseline="0" dirty="0" err="1"/>
              <a:t>gọn</a:t>
            </a:r>
            <a:r>
              <a:rPr lang="en-US" baseline="0" dirty="0"/>
              <a:t> </a:t>
            </a:r>
            <a:r>
              <a:rPr lang="en-US" baseline="0" dirty="0" err="1"/>
              <a:t>dưới</a:t>
            </a:r>
            <a:r>
              <a:rPr lang="en-US" baseline="0" dirty="0"/>
              <a:t> </a:t>
            </a:r>
            <a:r>
              <a:rPr lang="en-US" baseline="0" dirty="0" err="1"/>
              <a:t>dạng</a:t>
            </a:r>
            <a:r>
              <a:rPr lang="en-US" baseline="0" dirty="0"/>
              <a:t> PS </a:t>
            </a:r>
            <a:r>
              <a:rPr lang="en-US" baseline="0" dirty="0" err="1"/>
              <a:t>tối</a:t>
            </a:r>
            <a:r>
              <a:rPr lang="en-US" baseline="0" dirty="0"/>
              <a:t> </a:t>
            </a:r>
            <a:r>
              <a:rPr lang="en-US" baseline="0" dirty="0" err="1"/>
              <a:t>giản</a:t>
            </a:r>
            <a:r>
              <a:rPr lang="en-US" baseline="0" dirty="0"/>
              <a:t>)</a:t>
            </a:r>
            <a:endParaRPr lang="en-GB" dirty="0"/>
          </a:p>
          <a:p>
            <a:r>
              <a:rPr lang="en-GB" dirty="0"/>
              <a:t>- Qua BT 2 </a:t>
            </a:r>
            <a:r>
              <a:rPr lang="en-GB" dirty="0" err="1"/>
              <a:t>và</a:t>
            </a:r>
            <a:r>
              <a:rPr lang="en-GB" dirty="0"/>
              <a:t> 3 con </a:t>
            </a:r>
            <a:r>
              <a:rPr lang="en-GB" dirty="0" err="1"/>
              <a:t>đã</a:t>
            </a:r>
            <a:r>
              <a:rPr lang="en-GB" dirty="0"/>
              <a:t> </a:t>
            </a:r>
            <a:r>
              <a:rPr lang="en-GB" dirty="0" err="1"/>
              <a:t>đạt</a:t>
            </a:r>
            <a:r>
              <a:rPr lang="en-GB" dirty="0"/>
              <a:t> </a:t>
            </a:r>
            <a:r>
              <a:rPr lang="en-GB" dirty="0" err="1"/>
              <a:t>được</a:t>
            </a:r>
            <a:r>
              <a:rPr lang="en-GB" dirty="0"/>
              <a:t> </a:t>
            </a:r>
            <a:r>
              <a:rPr lang="en-GB" dirty="0" err="1"/>
              <a:t>mục</a:t>
            </a:r>
            <a:r>
              <a:rPr lang="en-GB" dirty="0"/>
              <a:t> </a:t>
            </a:r>
            <a:r>
              <a:rPr lang="en-GB" dirty="0" err="1"/>
              <a:t>tiêu</a:t>
            </a:r>
            <a:r>
              <a:rPr lang="en-GB" dirty="0"/>
              <a:t> </a:t>
            </a:r>
            <a:r>
              <a:rPr lang="en-GB" dirty="0" err="1"/>
              <a:t>nào</a:t>
            </a:r>
            <a:r>
              <a:rPr lang="en-GB" dirty="0"/>
              <a:t> </a:t>
            </a:r>
            <a:r>
              <a:rPr lang="en-GB" dirty="0" err="1"/>
              <a:t>của</a:t>
            </a:r>
            <a:r>
              <a:rPr lang="en-GB" dirty="0"/>
              <a:t> </a:t>
            </a:r>
            <a:r>
              <a:rPr lang="en-GB" dirty="0" err="1"/>
              <a:t>bài</a:t>
            </a:r>
            <a:r>
              <a:rPr lang="en-GB" dirty="0"/>
              <a:t> </a:t>
            </a:r>
            <a:r>
              <a:rPr lang="en-GB" dirty="0" err="1"/>
              <a:t>học</a:t>
            </a:r>
            <a:r>
              <a:rPr lang="en-GB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AE634-6023-4F2E-8CF8-45E43DC8A674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1474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C3D47-7250-47EC-BBD1-12661C3857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914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AA2458-B4A4-41D8-9BE7-85A629B7C8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8853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AB638-33D1-4D4C-9BCD-7141F4A9ED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226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CCF08-AF7F-4796-94CC-982EE41D5E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57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1859E-1141-437C-A3D2-B1018391E3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8395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04E2B-89B1-4D2A-9DC6-A48D4D8BB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7310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2A2CE-510C-4AF5-9BD4-C00FFF5494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5402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77A97-DCC0-426F-B77E-DE8FE3C88E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5706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421BA-1E68-4093-8D38-5DFDB77AA5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7054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76375-598C-4B37-A324-C8C9B3E652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895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1426C-673C-4405-AB13-450997CEDA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8568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C118419-A315-45A7-831B-0BB9484F568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3.wav"/><Relationship Id="rId7" Type="http://schemas.openxmlformats.org/officeDocument/2006/relationships/image" Target="../media/image3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10" Type="http://schemas.openxmlformats.org/officeDocument/2006/relationships/image" Target="../media/image38.png"/><Relationship Id="rId4" Type="http://schemas.openxmlformats.org/officeDocument/2006/relationships/image" Target="../media/image7.gif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2.wav"/><Relationship Id="rId7" Type="http://schemas.openxmlformats.org/officeDocument/2006/relationships/image" Target="../media/image3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10" Type="http://schemas.openxmlformats.org/officeDocument/2006/relationships/image" Target="../media/image42.png"/><Relationship Id="rId4" Type="http://schemas.openxmlformats.org/officeDocument/2006/relationships/image" Target="../media/image7.gif"/><Relationship Id="rId9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BBE9F70-D0E4-49ED-AEB7-6A222BDE4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09"/>
            <a:ext cx="12115800" cy="6718697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24000" y="1752600"/>
            <a:ext cx="9144000" cy="2387600"/>
          </a:xfrm>
        </p:spPr>
        <p:txBody>
          <a:bodyPr>
            <a:normAutofit/>
          </a:bodyPr>
          <a:lstStyle/>
          <a:p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BÀI: HỖN SỐ (TIẾP)</a:t>
            </a:r>
            <a:b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 13, 14</a:t>
            </a:r>
          </a:p>
        </p:txBody>
      </p:sp>
    </p:spTree>
    <p:extLst>
      <p:ext uri="{BB962C8B-B14F-4D97-AF65-F5344CB8AC3E}">
        <p14:creationId xmlns:p14="http://schemas.microsoft.com/office/powerpoint/2010/main" val="131117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092092" y="1629466"/>
                <a:ext cx="3182315" cy="62581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092" y="1629466"/>
                <a:ext cx="3182315" cy="6258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92092" y="2665840"/>
                <a:ext cx="3182315" cy="62587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092" y="2665840"/>
                <a:ext cx="3182315" cy="6258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057650" y="3595421"/>
                <a:ext cx="3182315" cy="62408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650" y="3595421"/>
                <a:ext cx="3182315" cy="6240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073041" y="4557495"/>
                <a:ext cx="3182315" cy="62991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𝟗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041" y="4557495"/>
                <a:ext cx="3182315" cy="6299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61"/>
          <p:cNvSpPr/>
          <p:nvPr/>
        </p:nvSpPr>
        <p:spPr>
          <a:xfrm>
            <a:off x="914400" y="710924"/>
            <a:ext cx="83705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1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hỗn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038600" y="5521264"/>
                <a:ext cx="3182315" cy="58137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2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𝟏𝟎</m:t>
                    </m:r>
                    <m:f>
                      <m:fPr>
                        <m:ctrlPr>
                          <a:rPr lang="en-US" sz="22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2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5521264"/>
                <a:ext cx="3182315" cy="5813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661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594598" y="1759005"/>
                <a:ext cx="3182315" cy="62581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4598" y="1759005"/>
                <a:ext cx="3182315" cy="6258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613648" y="2665840"/>
                <a:ext cx="3182315" cy="62587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3648" y="2665840"/>
                <a:ext cx="3182315" cy="6258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579206" y="3595421"/>
                <a:ext cx="3182315" cy="62408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206" y="3595421"/>
                <a:ext cx="3182315" cy="6240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594597" y="4557495"/>
                <a:ext cx="3182315" cy="62991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𝟗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4597" y="4557495"/>
                <a:ext cx="3182315" cy="6299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/>
          <p:cNvCxnSpPr>
            <a:stCxn id="17" idx="3"/>
            <a:endCxn id="68" idx="1"/>
          </p:cNvCxnSpPr>
          <p:nvPr/>
        </p:nvCxnSpPr>
        <p:spPr>
          <a:xfrm>
            <a:off x="5761521" y="3907462"/>
            <a:ext cx="1747838" cy="19934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5774468" y="3875890"/>
            <a:ext cx="1766888" cy="9833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64" idx="1"/>
          </p:cNvCxnSpPr>
          <p:nvPr/>
        </p:nvCxnSpPr>
        <p:spPr>
          <a:xfrm flipV="1">
            <a:off x="5776912" y="2138635"/>
            <a:ext cx="1766889" cy="9193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65" idx="1"/>
          </p:cNvCxnSpPr>
          <p:nvPr/>
        </p:nvCxnSpPr>
        <p:spPr>
          <a:xfrm>
            <a:off x="5795963" y="2171972"/>
            <a:ext cx="1766888" cy="8734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914400" y="710924"/>
            <a:ext cx="83705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*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Nối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hỗn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tương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2560156" y="5521264"/>
                <a:ext cx="3182315" cy="62581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𝟏𝟎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156" y="5521264"/>
                <a:ext cx="3182315" cy="6258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7543801" y="1778055"/>
                <a:ext cx="3182315" cy="72115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𝟐𝟐</m:t>
                        </m:r>
                      </m:num>
                      <m:den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1" y="1778055"/>
                <a:ext cx="3182315" cy="7211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7562851" y="2684890"/>
                <a:ext cx="3182315" cy="72115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2851" y="2684890"/>
                <a:ext cx="3182315" cy="72115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7528409" y="3614471"/>
                <a:ext cx="3182315" cy="72115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𝟔𝟖</m:t>
                        </m:r>
                      </m:num>
                      <m:den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8409" y="3614471"/>
                <a:ext cx="3182315" cy="72115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7543800" y="4576545"/>
                <a:ext cx="3182315" cy="72115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𝟏𝟎𝟑</m:t>
                        </m:r>
                      </m:num>
                      <m:den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4576545"/>
                <a:ext cx="3182315" cy="72115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509359" y="5540314"/>
                <a:ext cx="3182315" cy="72115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𝟏𝟑</m:t>
                        </m:r>
                      </m:num>
                      <m:den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9359" y="5540314"/>
                <a:ext cx="3182315" cy="72115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Arrow Connector 73"/>
          <p:cNvCxnSpPr>
            <a:endCxn id="67" idx="1"/>
          </p:cNvCxnSpPr>
          <p:nvPr/>
        </p:nvCxnSpPr>
        <p:spPr>
          <a:xfrm flipV="1">
            <a:off x="5735327" y="4937125"/>
            <a:ext cx="1808473" cy="99390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73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54306" y="1676400"/>
            <a:ext cx="6566646" cy="1452282"/>
          </a:xfrm>
          <a:prstGeom prst="roundRect">
            <a:avLst/>
          </a:prstGeom>
          <a:noFill/>
          <a:ln w="38100">
            <a:solidFill>
              <a:srgbClr val="131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954306" y="0"/>
            <a:ext cx="7848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 sz="4000">
              <a:latin typeface=".VnBlack" panose="020B7200000000000000" pitchFamily="34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214283" y="1987287"/>
            <a:ext cx="53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1311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</p:txBody>
      </p:sp>
      <p:sp>
        <p:nvSpPr>
          <p:cNvPr id="28" name="Text Box 41"/>
          <p:cNvSpPr txBox="1">
            <a:spLocks noChangeArrowheads="1"/>
          </p:cNvSpPr>
          <p:nvPr/>
        </p:nvSpPr>
        <p:spPr bwMode="auto">
          <a:xfrm>
            <a:off x="982355" y="3744504"/>
            <a:ext cx="65764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</p:txBody>
      </p:sp>
      <p:sp>
        <p:nvSpPr>
          <p:cNvPr id="29" name="Text Box 48"/>
          <p:cNvSpPr txBox="1">
            <a:spLocks noChangeArrowheads="1"/>
          </p:cNvSpPr>
          <p:nvPr/>
        </p:nvSpPr>
        <p:spPr bwMode="auto">
          <a:xfrm>
            <a:off x="1020455" y="48768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533400" y="368147"/>
            <a:ext cx="1093694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3"/>
          <p:cNvSpPr>
            <a:spLocks noChangeArrowheads="1"/>
          </p:cNvSpPr>
          <p:nvPr/>
        </p:nvSpPr>
        <p:spPr bwMode="auto">
          <a:xfrm>
            <a:off x="766485" y="1903139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1311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1311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2872372" y="1893627"/>
                <a:ext cx="2148409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1311D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vi-VN" sz="3200" i="1" smtClean="0">
                              <a:solidFill>
                                <a:srgbClr val="1311D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1311D1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f>
                        <m:fPr>
                          <m:ctrlPr>
                            <a:rPr lang="vi-VN" sz="3200" i="1">
                              <a:solidFill>
                                <a:srgbClr val="1311D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1311D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vi-VN" sz="1600" dirty="0">
                  <a:solidFill>
                    <a:srgbClr val="1311D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372" y="1893627"/>
                <a:ext cx="2148409" cy="9251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5145470" y="1868874"/>
                <a:ext cx="2353208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rgbClr val="1311D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1311D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3200" i="1">
                              <a:solidFill>
                                <a:srgbClr val="1311D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1311D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1311D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vi-VN" sz="1600" dirty="0">
                  <a:solidFill>
                    <a:srgbClr val="1311D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470" y="1868874"/>
                <a:ext cx="2353208" cy="9251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="" xmlns:a16="http://schemas.microsoft.com/office/drawing/2014/main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1723397" y="3571628"/>
                <a:ext cx="2148409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f>
                        <m:fPr>
                          <m:ctrlPr>
                            <a:rPr lang="vi-VN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vi-VN" sz="16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397" y="3571628"/>
                <a:ext cx="2148409" cy="9251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="" xmlns:a16="http://schemas.microsoft.com/office/drawing/2014/main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1712598" y="4703924"/>
                <a:ext cx="2831288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f>
                        <m:fPr>
                          <m:ctrlPr>
                            <a:rPr lang="vi-VN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vi-VN" sz="16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598" y="4703924"/>
                <a:ext cx="2831288" cy="92519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="" xmlns:a16="http://schemas.microsoft.com/office/drawing/2014/main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4038600" y="3571628"/>
                <a:ext cx="2808461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65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38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vi-VN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3571628"/>
                <a:ext cx="2808461" cy="93519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="" xmlns:a16="http://schemas.microsoft.com/office/drawing/2014/main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4543886" y="4713085"/>
                <a:ext cx="4237043" cy="9351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103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47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56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320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vi-VN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886" y="4713085"/>
                <a:ext cx="4237043" cy="93519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999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43" grpId="0"/>
      <p:bldP spid="44" grpId="0"/>
      <p:bldP spid="45" grpId="0"/>
      <p:bldP spid="46" grpId="0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54306" y="1595718"/>
            <a:ext cx="6566646" cy="1452282"/>
          </a:xfrm>
          <a:prstGeom prst="roundRect">
            <a:avLst/>
          </a:prstGeom>
          <a:noFill/>
          <a:ln w="38100">
            <a:solidFill>
              <a:srgbClr val="131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954306" y="0"/>
            <a:ext cx="7848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 sz="4000">
              <a:latin typeface=".VnBlack" panose="020B7200000000000000" pitchFamily="34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207356" y="1956675"/>
            <a:ext cx="53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rgbClr val="1311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</p:txBody>
      </p:sp>
      <p:sp>
        <p:nvSpPr>
          <p:cNvPr id="28" name="Text Box 41"/>
          <p:cNvSpPr txBox="1">
            <a:spLocks noChangeArrowheads="1"/>
          </p:cNvSpPr>
          <p:nvPr/>
        </p:nvSpPr>
        <p:spPr bwMode="auto">
          <a:xfrm>
            <a:off x="995590" y="3610721"/>
            <a:ext cx="65764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VNI-Times" pitchFamily="2" charset="0"/>
              </a:rPr>
              <a:t>b.</a:t>
            </a:r>
          </a:p>
        </p:txBody>
      </p:sp>
      <p:sp>
        <p:nvSpPr>
          <p:cNvPr id="29" name="Text Box 48"/>
          <p:cNvSpPr txBox="1">
            <a:spLocks noChangeArrowheads="1"/>
          </p:cNvSpPr>
          <p:nvPr/>
        </p:nvSpPr>
        <p:spPr bwMode="auto">
          <a:xfrm>
            <a:off x="1116106" y="48768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VNI-Times" pitchFamily="2" charset="0"/>
              </a:rPr>
              <a:t>c.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627528" y="321330"/>
            <a:ext cx="1093694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36" name="Rectangle 33"/>
          <p:cNvSpPr>
            <a:spLocks noChangeArrowheads="1"/>
          </p:cNvSpPr>
          <p:nvPr/>
        </p:nvSpPr>
        <p:spPr bwMode="auto">
          <a:xfrm>
            <a:off x="766485" y="1813013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1311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1311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2800" dirty="0">
              <a:solidFill>
                <a:srgbClr val="1311D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2872372" y="1803501"/>
                <a:ext cx="2016834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1311D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vi-VN" sz="3200" i="1" smtClean="0">
                              <a:solidFill>
                                <a:srgbClr val="1311D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1311D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 b="0" i="0" smtClean="0">
                          <a:solidFill>
                            <a:srgbClr val="1311D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0" smtClean="0">
                          <a:solidFill>
                            <a:srgbClr val="1311D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f>
                        <m:fPr>
                          <m:ctrlPr>
                            <a:rPr lang="vi-VN" sz="3200" i="1">
                              <a:solidFill>
                                <a:srgbClr val="1311D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1311D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vi-VN" sz="1600" dirty="0">
                  <a:solidFill>
                    <a:srgbClr val="1311D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372" y="1803501"/>
                <a:ext cx="2016834" cy="9251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4906090" y="1813013"/>
                <a:ext cx="2379819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rgbClr val="1311D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1311D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1311D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 b="0" i="0" smtClean="0">
                          <a:solidFill>
                            <a:srgbClr val="1311D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3200" i="1">
                              <a:solidFill>
                                <a:srgbClr val="1311D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1311D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1311D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49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vi-VN" sz="1600" dirty="0">
                  <a:solidFill>
                    <a:srgbClr val="1311D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6090" y="1813013"/>
                <a:ext cx="2379819" cy="9251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="" xmlns:a16="http://schemas.microsoft.com/office/drawing/2014/main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1774187" y="3477474"/>
                <a:ext cx="2196370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vi-VN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vi-VN" sz="16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187" y="3477474"/>
                <a:ext cx="2196370" cy="9251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="" xmlns:a16="http://schemas.microsoft.com/office/drawing/2014/main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1712598" y="4703924"/>
                <a:ext cx="2102690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f>
                        <m:fPr>
                          <m:ctrlPr>
                            <a:rPr lang="vi-VN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: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vi-VN" sz="16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598" y="4703924"/>
                <a:ext cx="2102690" cy="92519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="" xmlns:a16="http://schemas.microsoft.com/office/drawing/2014/main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4089390" y="3477474"/>
                <a:ext cx="2607445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vi-VN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390" y="3477474"/>
                <a:ext cx="2607445" cy="93519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="" xmlns:a16="http://schemas.microsoft.com/office/drawing/2014/main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3760084" y="4632893"/>
                <a:ext cx="4237043" cy="9351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49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49</m:t>
                          </m:r>
                        </m:num>
                        <m:den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vi-VN" sz="3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20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49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vi-VN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084" y="4632893"/>
                <a:ext cx="4237043" cy="93519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173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43" grpId="0"/>
      <p:bldP spid="44" grpId="0"/>
      <p:bldP spid="45" grpId="0"/>
      <p:bldP spid="46" grpId="0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289" y="1042848"/>
            <a:ext cx="2857500" cy="2857500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=""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786113" y="18364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Ong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=""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2942190" y="655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non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=""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7254344" y="30175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việc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=""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5098267" y="18364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215" y="3893822"/>
            <a:ext cx="2650039" cy="26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31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26" y="2771620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=""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88" y="1288055"/>
            <a:ext cx="1600706" cy="16078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: Rounded Corners 18">
                <a:extLst>
                  <a:ext uri="{FF2B5EF4-FFF2-40B4-BE49-F238E27FC236}">
                    <a16:creationId xmlns="" xmlns:a16="http://schemas.microsoft.com/office/drawing/2014/main" id="{A98ECE88-115D-4A1D-8452-F943FF1AC741}"/>
                  </a:ext>
                </a:extLst>
              </p:cNvPr>
              <p:cNvSpPr/>
              <p:nvPr/>
            </p:nvSpPr>
            <p:spPr>
              <a:xfrm>
                <a:off x="1064645" y="5543782"/>
                <a:ext cx="2380631" cy="841829"/>
              </a:xfrm>
              <a:prstGeom prst="roundRect">
                <a:avLst>
                  <a:gd name="adj" fmla="val 15070"/>
                </a:avLst>
              </a:prstGeom>
              <a:solidFill>
                <a:srgbClr val="DEEB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98ECE88-115D-4A1D-8452-F943FF1AC7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645" y="5543782"/>
                <a:ext cx="2380631" cy="841829"/>
              </a:xfrm>
              <a:prstGeom prst="roundRect">
                <a:avLst>
                  <a:gd name="adj" fmla="val 15070"/>
                </a:avLst>
              </a:prstGeom>
              <a:blipFill rotWithShape="0">
                <a:blip r:embed="rId7"/>
                <a:stretch>
                  <a:fillRect b="-71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136" y="2857500"/>
            <a:ext cx="2934336" cy="2934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: Rounded Corners 20">
                <a:extLst>
                  <a:ext uri="{FF2B5EF4-FFF2-40B4-BE49-F238E27FC236}">
                    <a16:creationId xmlns="" xmlns:a16="http://schemas.microsoft.com/office/drawing/2014/main" id="{88E5E567-B90E-4275-AC51-C8D58F3AA2A7}"/>
                  </a:ext>
                </a:extLst>
              </p:cNvPr>
              <p:cNvSpPr/>
              <p:nvPr/>
            </p:nvSpPr>
            <p:spPr>
              <a:xfrm>
                <a:off x="4953832" y="5626004"/>
                <a:ext cx="1694380" cy="841829"/>
              </a:xfrm>
              <a:prstGeom prst="roundRect">
                <a:avLst/>
              </a:prstGeom>
              <a:solidFill>
                <a:srgbClr val="DEEB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8E5E567-B90E-4275-AC51-C8D58F3AA2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832" y="5626004"/>
                <a:ext cx="1694380" cy="841829"/>
              </a:xfrm>
              <a:prstGeom prst="roundRect">
                <a:avLst/>
              </a:prstGeom>
              <a:blipFill rotWithShape="0">
                <a:blip r:embed="rId8"/>
                <a:stretch>
                  <a:fillRect l="-6835" b="-79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332" y="2895875"/>
            <a:ext cx="2934336" cy="2934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: Rounded Corners 22">
                <a:extLst>
                  <a:ext uri="{FF2B5EF4-FFF2-40B4-BE49-F238E27FC236}">
                    <a16:creationId xmlns="" xmlns:a16="http://schemas.microsoft.com/office/drawing/2014/main" id="{64E263D4-FF99-4115-A750-399C550760EE}"/>
                  </a:ext>
                </a:extLst>
              </p:cNvPr>
              <p:cNvSpPr/>
              <p:nvPr/>
            </p:nvSpPr>
            <p:spPr>
              <a:xfrm>
                <a:off x="8632028" y="5705956"/>
                <a:ext cx="1241231" cy="841829"/>
              </a:xfrm>
              <a:prstGeom prst="roundRect">
                <a:avLst/>
              </a:prstGeom>
              <a:solidFill>
                <a:srgbClr val="DEEB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4E263D4-FF99-4115-A750-399C550760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2028" y="5705956"/>
                <a:ext cx="1241231" cy="841829"/>
              </a:xfrm>
              <a:prstGeom prst="roundRect">
                <a:avLst/>
              </a:prstGeom>
              <a:blipFill rotWithShape="0">
                <a:blip r:embed="rId9"/>
                <a:stretch>
                  <a:fillRect l="-9314" b="-79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715945" y="841779"/>
                <a:ext cx="1693092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1" dirty="0">
                    <a:solidFill>
                      <a:schemeClr val="bg1"/>
                    </a:solidFill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6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36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vi-VN" sz="3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945" y="841779"/>
                <a:ext cx="1693092" cy="892552"/>
              </a:xfrm>
              <a:prstGeom prst="rect">
                <a:avLst/>
              </a:prstGeom>
              <a:blipFill rotWithShape="0">
                <a:blip r:embed="rId10"/>
                <a:stretch>
                  <a:fillRect l="-11191" b="-102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125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032" y="2530343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=""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93" y="1195711"/>
            <a:ext cx="1600706" cy="16078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: Rounded Corners 18">
                <a:extLst>
                  <a:ext uri="{FF2B5EF4-FFF2-40B4-BE49-F238E27FC236}">
                    <a16:creationId xmlns="" xmlns:a16="http://schemas.microsoft.com/office/drawing/2014/main" id="{A98ECE88-115D-4A1D-8452-F943FF1AC741}"/>
                  </a:ext>
                </a:extLst>
              </p:cNvPr>
              <p:cNvSpPr/>
              <p:nvPr/>
            </p:nvSpPr>
            <p:spPr>
              <a:xfrm>
                <a:off x="1825110" y="5441675"/>
                <a:ext cx="2774179" cy="841829"/>
              </a:xfrm>
              <a:prstGeom prst="roundRect">
                <a:avLst/>
              </a:prstGeom>
              <a:solidFill>
                <a:srgbClr val="DEEB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98ECE88-115D-4A1D-8452-F943FF1AC7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5110" y="5441675"/>
                <a:ext cx="2774179" cy="841829"/>
              </a:xfrm>
              <a:prstGeom prst="roundRect">
                <a:avLst/>
              </a:prstGeom>
              <a:blipFill rotWithShape="0">
                <a:blip r:embed="rId7"/>
                <a:stretch>
                  <a:fillRect b="-72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254" y="2507339"/>
            <a:ext cx="2934336" cy="2934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: Rounded Corners 20">
                <a:extLst>
                  <a:ext uri="{FF2B5EF4-FFF2-40B4-BE49-F238E27FC236}">
                    <a16:creationId xmlns="" xmlns:a16="http://schemas.microsoft.com/office/drawing/2014/main" id="{88E5E567-B90E-4275-AC51-C8D58F3AA2A7}"/>
                  </a:ext>
                </a:extLst>
              </p:cNvPr>
              <p:cNvSpPr/>
              <p:nvPr/>
            </p:nvSpPr>
            <p:spPr>
              <a:xfrm>
                <a:off x="5098904" y="5436134"/>
                <a:ext cx="2774179" cy="841829"/>
              </a:xfrm>
              <a:prstGeom prst="roundRect">
                <a:avLst/>
              </a:prstGeom>
              <a:solidFill>
                <a:srgbClr val="DEEB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𝟗𝟖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8E5E567-B90E-4275-AC51-C8D58F3AA2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904" y="5436134"/>
                <a:ext cx="2774179" cy="841829"/>
              </a:xfrm>
              <a:prstGeom prst="roundRect">
                <a:avLst/>
              </a:prstGeom>
              <a:blipFill rotWithShape="0">
                <a:blip r:embed="rId8"/>
                <a:stretch>
                  <a:fillRect b="-79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998" y="2507339"/>
            <a:ext cx="2934336" cy="2934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: Rounded Corners 22">
                <a:extLst>
                  <a:ext uri="{FF2B5EF4-FFF2-40B4-BE49-F238E27FC236}">
                    <a16:creationId xmlns="" xmlns:a16="http://schemas.microsoft.com/office/drawing/2014/main" id="{64E263D4-FF99-4115-A750-399C550760EE}"/>
                  </a:ext>
                </a:extLst>
              </p:cNvPr>
              <p:cNvSpPr/>
              <p:nvPr/>
            </p:nvSpPr>
            <p:spPr>
              <a:xfrm>
                <a:off x="8592671" y="5482142"/>
                <a:ext cx="2501503" cy="841829"/>
              </a:xfrm>
              <a:prstGeom prst="roundRect">
                <a:avLst/>
              </a:prstGeom>
              <a:solidFill>
                <a:srgbClr val="DEEB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C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4E263D4-FF99-4115-A750-399C550760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2671" y="5482142"/>
                <a:ext cx="2501503" cy="841829"/>
              </a:xfrm>
              <a:prstGeom prst="roundRect">
                <a:avLst/>
              </a:prstGeom>
              <a:blipFill rotWithShape="0">
                <a:blip r:embed="rId9"/>
                <a:stretch>
                  <a:fillRect b="-79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756273" y="721521"/>
                <a:ext cx="1954381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f>
                        <m:fPr>
                          <m:ctrlPr>
                            <a:rPr lang="vi-VN" sz="36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6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vi-VN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273" y="721521"/>
                <a:ext cx="1954381" cy="113306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719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35575" y="2305340"/>
            <a:ext cx="97336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b-NO" altLang="en-US" sz="2800" dirty="0">
                <a:cs typeface="Times New Roman" panose="02020603050405020304" pitchFamily="18" charset="0"/>
                <a:sym typeface="Wingdings" panose="05000000000000000000" pitchFamily="2" charset="2"/>
              </a:rPr>
              <a:t>    </a:t>
            </a:r>
            <a:r>
              <a:rPr lang="nb-NO" altLang="en-US" sz="2800" b="1" dirty="0">
                <a:cs typeface="Times New Roman" panose="02020603050405020304" pitchFamily="18" charset="0"/>
              </a:rPr>
              <a:t>Em hãy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ôn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chuyển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hỗn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số</a:t>
            </a:r>
            <a:endParaRPr lang="en-US" altLang="en-US" sz="2800" b="1" dirty="0"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48246" y="3181318"/>
            <a:ext cx="97209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J"/>
            </a:pPr>
            <a:r>
              <a:rPr lang="nb-NO" altLang="en-US" sz="2800" b="1" dirty="0">
                <a:cs typeface="Times New Roman" panose="02020603050405020304" pitchFamily="18" charset="0"/>
              </a:rPr>
              <a:t>Chuẩn bị bài sau: </a:t>
            </a:r>
            <a:r>
              <a:rPr lang="nb-NO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Luyện tập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94474" y="302537"/>
            <a:ext cx="10787925" cy="1329614"/>
            <a:chOff x="681750" y="976767"/>
            <a:chExt cx="11224499" cy="1776639"/>
          </a:xfrm>
        </p:grpSpPr>
        <p:sp>
          <p:nvSpPr>
            <p:cNvPr id="7" name="Rounded Rectangle 1"/>
            <p:cNvSpPr>
              <a:spLocks noChangeArrowheads="1"/>
            </p:cNvSpPr>
            <p:nvPr/>
          </p:nvSpPr>
          <p:spPr bwMode="auto">
            <a:xfrm>
              <a:off x="703262" y="1391984"/>
              <a:ext cx="11202987" cy="1332195"/>
            </a:xfrm>
            <a:prstGeom prst="roundRect">
              <a:avLst>
                <a:gd name="adj" fmla="val 16667"/>
              </a:avLst>
            </a:prstGeom>
            <a:solidFill>
              <a:srgbClr val="D9EDEF"/>
            </a:solidFill>
            <a:ln w="9525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pic>
          <p:nvPicPr>
            <p:cNvPr id="8" name="Picture 2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750" y="976767"/>
              <a:ext cx="1811337" cy="1776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257644" y="518647"/>
            <a:ext cx="4676805" cy="11723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223683" y="2764684"/>
            <a:ext cx="2343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74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700132" y="-90519"/>
            <a:ext cx="10787925" cy="1329614"/>
            <a:chOff x="681750" y="976767"/>
            <a:chExt cx="11224499" cy="1776639"/>
          </a:xfrm>
          <a:solidFill>
            <a:schemeClr val="bg1"/>
          </a:solidFill>
        </p:grpSpPr>
        <p:sp>
          <p:nvSpPr>
            <p:cNvPr id="7" name="Rounded Rectangle 1"/>
            <p:cNvSpPr>
              <a:spLocks noChangeArrowheads="1"/>
            </p:cNvSpPr>
            <p:nvPr/>
          </p:nvSpPr>
          <p:spPr bwMode="auto">
            <a:xfrm>
              <a:off x="703262" y="1391984"/>
              <a:ext cx="11202987" cy="1332195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pic>
          <p:nvPicPr>
            <p:cNvPr id="8" name="Picture 2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750" y="976767"/>
              <a:ext cx="1811337" cy="177663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105245" y="130527"/>
            <a:ext cx="4322373" cy="11723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895695" y="4059468"/>
                <a:ext cx="1909497" cy="1291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b) </a:t>
                </a:r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9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0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695" y="4059468"/>
                <a:ext cx="1909497" cy="1291764"/>
              </a:xfrm>
              <a:prstGeom prst="rect">
                <a:avLst/>
              </a:prstGeom>
              <a:blipFill rotWithShape="0">
                <a:blip r:embed="rId4"/>
                <a:stretch>
                  <a:fillRect l="-4153" b="-51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447338" y="3928983"/>
                <a:ext cx="2128350" cy="1422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a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) 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7</m:t>
                      </m:r>
                      <m:f>
                        <m:fPr>
                          <m:ctrlPr>
                            <a:rPr lang="en-US" sz="4000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000" b="0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b="0" i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338" y="3928983"/>
                <a:ext cx="2128350" cy="142224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202320" y="1919887"/>
            <a:ext cx="8922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1.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Lấy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ví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dụ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về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hỗn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nêu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thành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phần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cấu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tạo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hỗn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đó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Picture 10" descr="Cau hoi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83" y="1659415"/>
            <a:ext cx="697411" cy="116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02320" y="3322143"/>
            <a:ext cx="8922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2.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Đọc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các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hỗn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sau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67098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663372" y="1221014"/>
            <a:ext cx="6858000" cy="8117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MỤC TIÊU</a:t>
            </a:r>
          </a:p>
        </p:txBody>
      </p:sp>
      <p:sp>
        <p:nvSpPr>
          <p:cNvPr id="14" name="Freeform 13"/>
          <p:cNvSpPr/>
          <p:nvPr/>
        </p:nvSpPr>
        <p:spPr>
          <a:xfrm>
            <a:off x="1026004" y="2465519"/>
            <a:ext cx="763991" cy="584044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994667" y="2526343"/>
            <a:ext cx="95398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HS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biết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cách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chuyển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hỗn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thành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phân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1026004" y="3888189"/>
            <a:ext cx="743100" cy="584348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994667" y="3678639"/>
            <a:ext cx="87685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Vận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dụng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các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phép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tính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cộng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trừ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nhân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chia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hai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phân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làm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các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bài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tập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GB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771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ED5D57B0-D96F-4C77-81F3-F8212BFA3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0" y="2362200"/>
            <a:ext cx="4322373" cy="11723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696859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733800" y="1276352"/>
            <a:ext cx="2133600" cy="21304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b="1">
              <a:solidFill>
                <a:srgbClr val="990000"/>
              </a:solidFill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066800" y="1276352"/>
            <a:ext cx="2133600" cy="21304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b="1">
              <a:solidFill>
                <a:srgbClr val="990000"/>
              </a:solidFill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79450" y="514352"/>
            <a:ext cx="7439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200" b="1" dirty="0" err="1">
                <a:solidFill>
                  <a:srgbClr val="1311D1"/>
                </a:solidFill>
              </a:rPr>
              <a:t>Dựa</a:t>
            </a:r>
            <a:r>
              <a:rPr lang="en-US" altLang="en-US" sz="3200" b="1" dirty="0">
                <a:solidFill>
                  <a:srgbClr val="1311D1"/>
                </a:solidFill>
              </a:rPr>
              <a:t> </a:t>
            </a:r>
            <a:r>
              <a:rPr lang="en-US" altLang="en-US" sz="3200" b="1" dirty="0" err="1">
                <a:solidFill>
                  <a:srgbClr val="1311D1"/>
                </a:solidFill>
              </a:rPr>
              <a:t>vào</a:t>
            </a:r>
            <a:r>
              <a:rPr lang="en-US" altLang="en-US" sz="3200" b="1" dirty="0">
                <a:solidFill>
                  <a:srgbClr val="1311D1"/>
                </a:solidFill>
              </a:rPr>
              <a:t> </a:t>
            </a:r>
            <a:r>
              <a:rPr lang="en-US" altLang="en-US" sz="3200" b="1" dirty="0" err="1">
                <a:solidFill>
                  <a:srgbClr val="1311D1"/>
                </a:solidFill>
              </a:rPr>
              <a:t>hình</a:t>
            </a:r>
            <a:r>
              <a:rPr lang="en-US" altLang="en-US" sz="3200" b="1" dirty="0">
                <a:solidFill>
                  <a:srgbClr val="1311D1"/>
                </a:solidFill>
              </a:rPr>
              <a:t> </a:t>
            </a:r>
            <a:r>
              <a:rPr lang="en-US" altLang="en-US" sz="3200" b="1" dirty="0" err="1">
                <a:solidFill>
                  <a:srgbClr val="1311D1"/>
                </a:solidFill>
              </a:rPr>
              <a:t>vẽ</a:t>
            </a:r>
            <a:r>
              <a:rPr lang="en-US" altLang="en-US" sz="3200" b="1" dirty="0">
                <a:solidFill>
                  <a:srgbClr val="1311D1"/>
                </a:solidFill>
              </a:rPr>
              <a:t> </a:t>
            </a:r>
            <a:r>
              <a:rPr lang="en-US" altLang="en-US" sz="3200" b="1" dirty="0" err="1">
                <a:solidFill>
                  <a:srgbClr val="1311D1"/>
                </a:solidFill>
              </a:rPr>
              <a:t>để</a:t>
            </a:r>
            <a:r>
              <a:rPr lang="en-US" altLang="en-US" sz="3200" b="1" dirty="0">
                <a:solidFill>
                  <a:srgbClr val="1311D1"/>
                </a:solidFill>
              </a:rPr>
              <a:t> </a:t>
            </a:r>
            <a:r>
              <a:rPr lang="en-US" altLang="en-US" sz="3200" b="1" dirty="0" err="1">
                <a:solidFill>
                  <a:srgbClr val="1311D1"/>
                </a:solidFill>
              </a:rPr>
              <a:t>viết</a:t>
            </a:r>
            <a:r>
              <a:rPr lang="en-US" altLang="en-US" sz="3200" b="1" dirty="0">
                <a:solidFill>
                  <a:srgbClr val="1311D1"/>
                </a:solidFill>
              </a:rPr>
              <a:t> </a:t>
            </a:r>
            <a:r>
              <a:rPr lang="en-US" altLang="en-US" sz="3200" b="1" dirty="0" err="1">
                <a:solidFill>
                  <a:srgbClr val="1311D1"/>
                </a:solidFill>
              </a:rPr>
              <a:t>hỗn</a:t>
            </a:r>
            <a:r>
              <a:rPr lang="en-US" altLang="en-US" sz="3200" b="1" dirty="0">
                <a:solidFill>
                  <a:srgbClr val="1311D1"/>
                </a:solidFill>
              </a:rPr>
              <a:t> </a:t>
            </a:r>
            <a:r>
              <a:rPr lang="en-US" altLang="en-US" sz="3200" b="1" dirty="0" err="1">
                <a:solidFill>
                  <a:srgbClr val="1311D1"/>
                </a:solidFill>
              </a:rPr>
              <a:t>số</a:t>
            </a:r>
            <a:r>
              <a:rPr lang="en-US" altLang="en-US" sz="3200" b="1" dirty="0">
                <a:solidFill>
                  <a:srgbClr val="1311D1"/>
                </a:solidFill>
              </a:rPr>
              <a:t> </a:t>
            </a:r>
            <a:r>
              <a:rPr lang="en-US" altLang="en-US" sz="3200" b="1" dirty="0" err="1">
                <a:solidFill>
                  <a:srgbClr val="1311D1"/>
                </a:solidFill>
              </a:rPr>
              <a:t>thích</a:t>
            </a:r>
            <a:r>
              <a:rPr lang="en-US" altLang="en-US" sz="3200" b="1" dirty="0">
                <a:solidFill>
                  <a:srgbClr val="1311D1"/>
                </a:solidFill>
              </a:rPr>
              <a:t> </a:t>
            </a:r>
            <a:r>
              <a:rPr lang="en-US" altLang="en-US" sz="3200" b="1" dirty="0" err="1">
                <a:solidFill>
                  <a:srgbClr val="1311D1"/>
                </a:solidFill>
              </a:rPr>
              <a:t>hợp</a:t>
            </a:r>
            <a:r>
              <a:rPr lang="en-US" altLang="en-US" sz="3200" b="1" dirty="0">
                <a:solidFill>
                  <a:srgbClr val="1311D1"/>
                </a:solidFill>
              </a:rPr>
              <a:t>:</a:t>
            </a:r>
          </a:p>
        </p:txBody>
      </p:sp>
      <p:grpSp>
        <p:nvGrpSpPr>
          <p:cNvPr id="13" name="Group 7"/>
          <p:cNvGrpSpPr>
            <a:grpSpLocks/>
          </p:cNvGrpSpPr>
          <p:nvPr/>
        </p:nvGrpSpPr>
        <p:grpSpPr bwMode="auto">
          <a:xfrm>
            <a:off x="6316663" y="1289052"/>
            <a:ext cx="2147887" cy="2136775"/>
            <a:chOff x="3932" y="1392"/>
            <a:chExt cx="1159" cy="1155"/>
          </a:xfrm>
        </p:grpSpPr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3936" y="1392"/>
              <a:ext cx="1152" cy="11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en-US" b="1">
                <a:solidFill>
                  <a:srgbClr val="990000"/>
                </a:solidFill>
              </a:endParaRPr>
            </a:p>
          </p:txBody>
        </p:sp>
        <p:sp>
          <p:nvSpPr>
            <p:cNvPr id="15" name="AutoShape 9"/>
            <p:cNvSpPr>
              <a:spLocks noChangeArrowheads="1"/>
            </p:cNvSpPr>
            <p:nvPr/>
          </p:nvSpPr>
          <p:spPr bwMode="auto">
            <a:xfrm flipV="1">
              <a:off x="3938" y="1959"/>
              <a:ext cx="576" cy="576"/>
            </a:xfrm>
            <a:prstGeom prst="rtTriangle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en-US" b="1">
                <a:solidFill>
                  <a:srgbClr val="990000"/>
                </a:solidFill>
              </a:endParaRPr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3936" y="1395"/>
              <a:ext cx="576" cy="576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en-US" b="1">
                <a:solidFill>
                  <a:srgbClr val="990000"/>
                </a:solidFill>
              </a:endParaRPr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4515" y="1395"/>
              <a:ext cx="576" cy="576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en-US" b="1">
                <a:solidFill>
                  <a:srgbClr val="990000"/>
                </a:solidFill>
              </a:endParaRPr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 flipV="1">
              <a:off x="3932" y="1395"/>
              <a:ext cx="1152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3940" y="1395"/>
              <a:ext cx="1148" cy="1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>
              <a:off x="4512" y="139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2" name="AutoShape 15"/>
          <p:cNvSpPr>
            <a:spLocks/>
          </p:cNvSpPr>
          <p:nvPr/>
        </p:nvSpPr>
        <p:spPr bwMode="auto">
          <a:xfrm rot="16200000">
            <a:off x="4533900" y="-133348"/>
            <a:ext cx="609600" cy="7543800"/>
          </a:xfrm>
          <a:prstGeom prst="leftBrace">
            <a:avLst>
              <a:gd name="adj1" fmla="val 19376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b="1">
              <a:solidFill>
                <a:srgbClr val="990000"/>
              </a:solidFill>
            </a:endParaRPr>
          </a:p>
        </p:txBody>
      </p:sp>
      <p:grpSp>
        <p:nvGrpSpPr>
          <p:cNvPr id="35" name="Group 28"/>
          <p:cNvGrpSpPr>
            <a:grpSpLocks/>
          </p:cNvGrpSpPr>
          <p:nvPr/>
        </p:nvGrpSpPr>
        <p:grpSpPr bwMode="auto">
          <a:xfrm>
            <a:off x="6586355" y="3639465"/>
            <a:ext cx="5334376" cy="2622294"/>
            <a:chOff x="3706" y="2481"/>
            <a:chExt cx="1939" cy="1104"/>
          </a:xfrm>
          <a:solidFill>
            <a:schemeClr val="bg1"/>
          </a:solidFill>
        </p:grpSpPr>
        <p:sp>
          <p:nvSpPr>
            <p:cNvPr id="36" name="AutoShape 29"/>
            <p:cNvSpPr>
              <a:spLocks noChangeArrowheads="1"/>
            </p:cNvSpPr>
            <p:nvPr/>
          </p:nvSpPr>
          <p:spPr bwMode="auto">
            <a:xfrm>
              <a:off x="3706" y="2481"/>
              <a:ext cx="1939" cy="1104"/>
            </a:xfrm>
            <a:prstGeom prst="cloudCallout">
              <a:avLst>
                <a:gd name="adj1" fmla="val -76125"/>
                <a:gd name="adj2" fmla="val -10690"/>
              </a:avLst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>
              <a:prstShdw prst="shdw17" dist="17961" dir="2700000">
                <a:srgbClr val="7A5C99"/>
              </a:prstShdw>
            </a:effectLst>
          </p:spPr>
          <p:txBody>
            <a:bodyPr/>
            <a:lstStyle/>
            <a:p>
              <a:pPr>
                <a:defRPr/>
              </a:pPr>
              <a:endParaRPr lang="vi-VN" b="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3956" y="2720"/>
                  <a:ext cx="1439" cy="54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en-US" sz="3200" b="1" dirty="0">
                      <a:solidFill>
                        <a:schemeClr val="tx1"/>
                      </a:solidFill>
                    </a:rPr>
                    <a:t>Hỗn </a:t>
                  </a:r>
                  <a:r>
                    <a:rPr lang="en-US" sz="3200" b="1" dirty="0" err="1">
                      <a:solidFill>
                        <a:schemeClr val="tx1"/>
                      </a:solidFill>
                    </a:rPr>
                    <a:t>số</a:t>
                  </a:r>
                  <a:r>
                    <a:rPr lang="en-US" sz="3200" b="1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𝟐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𝟖</m:t>
                          </m:r>
                        </m:den>
                      </m:f>
                    </m:oMath>
                  </a14:m>
                  <a:r>
                    <a:rPr lang="en-US" sz="3200" b="1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3200" b="1" dirty="0" err="1">
                      <a:solidFill>
                        <a:schemeClr val="tx1"/>
                      </a:solidFill>
                    </a:rPr>
                    <a:t>bằng</a:t>
                  </a:r>
                  <a:r>
                    <a:rPr lang="en-US" sz="3200" b="1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3200" b="1" dirty="0" err="1">
                      <a:solidFill>
                        <a:schemeClr val="tx1"/>
                      </a:solidFill>
                    </a:rPr>
                    <a:t>phân</a:t>
                  </a:r>
                  <a:r>
                    <a:rPr lang="en-US" sz="3200" b="1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3200" b="1" dirty="0" err="1">
                      <a:solidFill>
                        <a:schemeClr val="tx1"/>
                      </a:solidFill>
                    </a:rPr>
                    <a:t>số</a:t>
                  </a:r>
                  <a:r>
                    <a:rPr lang="en-US" sz="3200" b="1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3200" b="1" dirty="0" err="1">
                      <a:solidFill>
                        <a:schemeClr val="tx1"/>
                      </a:solidFill>
                    </a:rPr>
                    <a:t>nào</a:t>
                  </a:r>
                  <a:r>
                    <a:rPr lang="en-US" sz="3200" b="1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38" name="Text 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56" y="2720"/>
                  <a:ext cx="1439" cy="549"/>
                </a:xfrm>
                <a:prstGeom prst="rect">
                  <a:avLst/>
                </a:prstGeom>
                <a:blipFill>
                  <a:blip r:embed="rId3"/>
                  <a:stretch>
                    <a:fillRect l="-3538" r="-3385" b="-14019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4021931" y="3962403"/>
            <a:ext cx="1557337" cy="1536700"/>
            <a:chOff x="821531" y="4015187"/>
            <a:chExt cx="1557337" cy="1536700"/>
          </a:xfrm>
        </p:grpSpPr>
        <p:grpSp>
          <p:nvGrpSpPr>
            <p:cNvPr id="24" name="Group 17"/>
            <p:cNvGrpSpPr>
              <a:grpSpLocks/>
            </p:cNvGrpSpPr>
            <p:nvPr/>
          </p:nvGrpSpPr>
          <p:grpSpPr bwMode="auto">
            <a:xfrm>
              <a:off x="821531" y="4015187"/>
              <a:ext cx="1557337" cy="1536700"/>
              <a:chOff x="2765" y="3120"/>
              <a:chExt cx="1461" cy="730"/>
            </a:xfrm>
          </p:grpSpPr>
          <p:sp>
            <p:nvSpPr>
              <p:cNvPr id="30" name="Oval 16"/>
              <p:cNvSpPr>
                <a:spLocks noChangeArrowheads="1"/>
              </p:cNvSpPr>
              <p:nvPr/>
            </p:nvSpPr>
            <p:spPr bwMode="gray">
              <a:xfrm>
                <a:off x="2765" y="3120"/>
                <a:ext cx="1461" cy="730"/>
              </a:xfrm>
              <a:prstGeom prst="ellipse">
                <a:avLst/>
              </a:prstGeom>
              <a:gradFill rotWithShape="1">
                <a:gsLst>
                  <a:gs pos="0">
                    <a:srgbClr val="765E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31" name="Oval 17"/>
              <p:cNvSpPr>
                <a:spLocks noChangeArrowheads="1"/>
              </p:cNvSpPr>
              <p:nvPr/>
            </p:nvSpPr>
            <p:spPr bwMode="gray">
              <a:xfrm>
                <a:off x="2784" y="3124"/>
                <a:ext cx="1425" cy="712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alpha val="0"/>
                    </a:srgbClr>
                  </a:gs>
                  <a:gs pos="100000">
                    <a:srgbClr val="FFEDA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32" name="Oval 18"/>
              <p:cNvSpPr>
                <a:spLocks noChangeArrowheads="1"/>
              </p:cNvSpPr>
              <p:nvPr/>
            </p:nvSpPr>
            <p:spPr bwMode="gray">
              <a:xfrm>
                <a:off x="2799" y="3131"/>
                <a:ext cx="1356" cy="666"/>
              </a:xfrm>
              <a:prstGeom prst="ellipse">
                <a:avLst/>
              </a:prstGeom>
              <a:gradFill rotWithShape="1">
                <a:gsLst>
                  <a:gs pos="0">
                    <a:srgbClr val="CAA200"/>
                  </a:gs>
                  <a:gs pos="100000">
                    <a:srgbClr val="FFCC00">
                      <a:alpha val="4800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33" name="Oval 19"/>
              <p:cNvSpPr>
                <a:spLocks noChangeArrowheads="1"/>
              </p:cNvSpPr>
              <p:nvPr/>
            </p:nvSpPr>
            <p:spPr bwMode="gray">
              <a:xfrm>
                <a:off x="2870" y="3146"/>
                <a:ext cx="1194" cy="53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CC00">
                      <a:alpha val="37999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vi-VN" altLang="en-US">
                  <a:cs typeface="Arial" panose="020B060402020202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1098039" y="4259152"/>
                  <a:ext cx="846194" cy="10277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0" smtClean="0">
                            <a:solidFill>
                              <a:srgbClr val="1311D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f>
                          <m:fPr>
                            <m:ctrlPr>
                              <a:rPr lang="en-US" sz="3200" b="1" i="1">
                                <a:solidFill>
                                  <a:srgbClr val="1311D1"/>
                                </a:solidFill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1311D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1311D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lang="en-GB" b="1" dirty="0">
                    <a:solidFill>
                      <a:srgbClr val="1311D1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8039" y="4259152"/>
                  <a:ext cx="846194" cy="102771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1578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867400" y="2519362"/>
            <a:ext cx="1520825" cy="15208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2600" b="1">
              <a:solidFill>
                <a:srgbClr val="99000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038600" y="2519362"/>
            <a:ext cx="1520825" cy="15208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2600" b="1">
              <a:solidFill>
                <a:srgbClr val="990000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700963" y="2519362"/>
            <a:ext cx="1522412" cy="15224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2600" b="1">
              <a:solidFill>
                <a:srgbClr val="990000"/>
              </a:solidFill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 flipV="1">
            <a:off x="7697788" y="3275012"/>
            <a:ext cx="760412" cy="760413"/>
          </a:xfrm>
          <a:prstGeom prst="rtTriangle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2600" b="1">
              <a:solidFill>
                <a:srgbClr val="990000"/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700963" y="2522537"/>
            <a:ext cx="760412" cy="7620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2600" b="1">
              <a:solidFill>
                <a:srgbClr val="990000"/>
              </a:solidFill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8459788" y="2522537"/>
            <a:ext cx="760412" cy="7620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2600" b="1">
              <a:solidFill>
                <a:srgbClr val="990000"/>
              </a:solidFill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V="1">
            <a:off x="7696200" y="2522537"/>
            <a:ext cx="1520825" cy="1522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7707313" y="2522537"/>
            <a:ext cx="1516062" cy="151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8461375" y="2519362"/>
            <a:ext cx="0" cy="1522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6096000" y="4440237"/>
            <a:ext cx="1066800" cy="1082675"/>
            <a:chOff x="2300" y="3190"/>
            <a:chExt cx="672" cy="682"/>
          </a:xfrm>
        </p:grpSpPr>
        <p:grpSp>
          <p:nvGrpSpPr>
            <p:cNvPr id="14" name="Group 14"/>
            <p:cNvGrpSpPr>
              <a:grpSpLocks/>
            </p:cNvGrpSpPr>
            <p:nvPr/>
          </p:nvGrpSpPr>
          <p:grpSpPr bwMode="auto">
            <a:xfrm>
              <a:off x="2300" y="3190"/>
              <a:ext cx="672" cy="682"/>
              <a:chOff x="2765" y="3120"/>
              <a:chExt cx="1461" cy="730"/>
            </a:xfrm>
          </p:grpSpPr>
          <p:sp>
            <p:nvSpPr>
              <p:cNvPr id="20" name="Oval 16"/>
              <p:cNvSpPr>
                <a:spLocks noChangeArrowheads="1"/>
              </p:cNvSpPr>
              <p:nvPr/>
            </p:nvSpPr>
            <p:spPr bwMode="gray">
              <a:xfrm>
                <a:off x="2765" y="3120"/>
                <a:ext cx="1461" cy="730"/>
              </a:xfrm>
              <a:prstGeom prst="ellipse">
                <a:avLst/>
              </a:prstGeom>
              <a:gradFill rotWithShape="1">
                <a:gsLst>
                  <a:gs pos="0">
                    <a:srgbClr val="765E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21" name="Oval 17"/>
              <p:cNvSpPr>
                <a:spLocks noChangeArrowheads="1"/>
              </p:cNvSpPr>
              <p:nvPr/>
            </p:nvSpPr>
            <p:spPr bwMode="gray">
              <a:xfrm>
                <a:off x="2784" y="3124"/>
                <a:ext cx="1425" cy="712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alpha val="0"/>
                    </a:srgbClr>
                  </a:gs>
                  <a:gs pos="100000">
                    <a:srgbClr val="FFEDA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22" name="Oval 18"/>
              <p:cNvSpPr>
                <a:spLocks noChangeArrowheads="1"/>
              </p:cNvSpPr>
              <p:nvPr/>
            </p:nvSpPr>
            <p:spPr bwMode="gray">
              <a:xfrm>
                <a:off x="2799" y="3131"/>
                <a:ext cx="1356" cy="666"/>
              </a:xfrm>
              <a:prstGeom prst="ellipse">
                <a:avLst/>
              </a:prstGeom>
              <a:gradFill rotWithShape="1">
                <a:gsLst>
                  <a:gs pos="0">
                    <a:srgbClr val="CAA200"/>
                  </a:gs>
                  <a:gs pos="100000">
                    <a:srgbClr val="FFCC00">
                      <a:alpha val="4800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23" name="Oval 19"/>
              <p:cNvSpPr>
                <a:spLocks noChangeArrowheads="1"/>
              </p:cNvSpPr>
              <p:nvPr/>
            </p:nvSpPr>
            <p:spPr bwMode="gray">
              <a:xfrm>
                <a:off x="2870" y="3146"/>
                <a:ext cx="1194" cy="53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CC00">
                      <a:alpha val="37999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vi-VN" altLang="en-US" sz="1800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19"/>
            <p:cNvGrpSpPr>
              <a:grpSpLocks/>
            </p:cNvGrpSpPr>
            <p:nvPr/>
          </p:nvGrpSpPr>
          <p:grpSpPr bwMode="auto">
            <a:xfrm>
              <a:off x="2382" y="3214"/>
              <a:ext cx="440" cy="640"/>
              <a:chOff x="2393" y="3214"/>
              <a:chExt cx="440" cy="640"/>
            </a:xfrm>
          </p:grpSpPr>
          <p:grpSp>
            <p:nvGrpSpPr>
              <p:cNvPr id="16" name="Group 20"/>
              <p:cNvGrpSpPr>
                <a:grpSpLocks/>
              </p:cNvGrpSpPr>
              <p:nvPr/>
            </p:nvGrpSpPr>
            <p:grpSpPr bwMode="auto">
              <a:xfrm>
                <a:off x="2592" y="3214"/>
                <a:ext cx="241" cy="640"/>
                <a:chOff x="1178" y="1328"/>
                <a:chExt cx="241" cy="640"/>
              </a:xfrm>
            </p:grpSpPr>
            <p:sp>
              <p:nvSpPr>
                <p:cNvPr id="18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182" y="1328"/>
                  <a:ext cx="237" cy="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3000" b="1">
                      <a:solidFill>
                        <a:srgbClr val="339933"/>
                      </a:solidFill>
                    </a:rPr>
                    <a:t>5</a:t>
                  </a:r>
                </a:p>
                <a:p>
                  <a:pPr eaLnBrk="1" hangingPunct="1"/>
                  <a:r>
                    <a:rPr lang="en-US" altLang="en-US" sz="3000" b="1">
                      <a:solidFill>
                        <a:srgbClr val="339933"/>
                      </a:solidFill>
                    </a:rPr>
                    <a:t>8</a:t>
                  </a:r>
                </a:p>
              </p:txBody>
            </p:sp>
            <p:sp>
              <p:nvSpPr>
                <p:cNvPr id="19" name="Line 22"/>
                <p:cNvSpPr>
                  <a:spLocks noChangeShapeType="1"/>
                </p:cNvSpPr>
                <p:nvPr/>
              </p:nvSpPr>
              <p:spPr bwMode="auto">
                <a:xfrm>
                  <a:off x="1178" y="1643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rgbClr val="33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7" name="Text Box 23"/>
              <p:cNvSpPr txBox="1">
                <a:spLocks noChangeArrowheads="1"/>
              </p:cNvSpPr>
              <p:nvPr/>
            </p:nvSpPr>
            <p:spPr bwMode="auto">
              <a:xfrm>
                <a:off x="2393" y="3343"/>
                <a:ext cx="23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 eaLnBrk="1" hangingPunct="1"/>
                <a:r>
                  <a:rPr lang="en-US" altLang="en-US" sz="3000" b="1">
                    <a:solidFill>
                      <a:srgbClr val="339933"/>
                    </a:solidFill>
                  </a:rPr>
                  <a:t>2</a:t>
                </a:r>
              </a:p>
            </p:txBody>
          </p:sp>
        </p:grpSp>
      </p:grpSp>
      <p:sp>
        <p:nvSpPr>
          <p:cNvPr id="24" name="AutoShape 24"/>
          <p:cNvSpPr>
            <a:spLocks/>
          </p:cNvSpPr>
          <p:nvPr/>
        </p:nvSpPr>
        <p:spPr bwMode="auto">
          <a:xfrm rot="16200000">
            <a:off x="6492081" y="1672431"/>
            <a:ext cx="287338" cy="5181600"/>
          </a:xfrm>
          <a:prstGeom prst="leftBrace">
            <a:avLst>
              <a:gd name="adj1" fmla="val 15027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2600" b="1">
              <a:solidFill>
                <a:srgbClr val="990000"/>
              </a:solidFill>
            </a:endParaRPr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 flipV="1">
            <a:off x="5873750" y="2516187"/>
            <a:ext cx="1520825" cy="1522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5884863" y="2516187"/>
            <a:ext cx="1516062" cy="151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6638925" y="2513012"/>
            <a:ext cx="0" cy="1522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flipV="1">
            <a:off x="4040188" y="2517775"/>
            <a:ext cx="1520825" cy="1522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4038600" y="2517775"/>
            <a:ext cx="1516063" cy="151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4799013" y="2514600"/>
            <a:ext cx="0" cy="1522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>
            <a:off x="4038600" y="3281362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>
            <a:off x="5867400" y="3275012"/>
            <a:ext cx="1517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" name="AutoShape 33"/>
          <p:cNvSpPr>
            <a:spLocks/>
          </p:cNvSpPr>
          <p:nvPr/>
        </p:nvSpPr>
        <p:spPr bwMode="auto">
          <a:xfrm rot="5400000" flipV="1">
            <a:off x="6492081" y="-259556"/>
            <a:ext cx="287337" cy="5181600"/>
          </a:xfrm>
          <a:prstGeom prst="leftBrace">
            <a:avLst>
              <a:gd name="adj1" fmla="val 15027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2600" b="1">
              <a:solidFill>
                <a:srgbClr val="990000"/>
              </a:solidFill>
            </a:endParaRPr>
          </a:p>
        </p:txBody>
      </p:sp>
      <p:grpSp>
        <p:nvGrpSpPr>
          <p:cNvPr id="34" name="Group 34"/>
          <p:cNvGrpSpPr>
            <a:grpSpLocks/>
          </p:cNvGrpSpPr>
          <p:nvPr/>
        </p:nvGrpSpPr>
        <p:grpSpPr bwMode="auto">
          <a:xfrm>
            <a:off x="6102350" y="1103312"/>
            <a:ext cx="1066800" cy="1082675"/>
            <a:chOff x="1680" y="3072"/>
            <a:chExt cx="672" cy="682"/>
          </a:xfrm>
        </p:grpSpPr>
        <p:grpSp>
          <p:nvGrpSpPr>
            <p:cNvPr id="35" name="Group 35"/>
            <p:cNvGrpSpPr>
              <a:grpSpLocks/>
            </p:cNvGrpSpPr>
            <p:nvPr/>
          </p:nvGrpSpPr>
          <p:grpSpPr bwMode="auto">
            <a:xfrm>
              <a:off x="1680" y="3072"/>
              <a:ext cx="672" cy="682"/>
              <a:chOff x="2765" y="3120"/>
              <a:chExt cx="1461" cy="730"/>
            </a:xfrm>
          </p:grpSpPr>
          <p:sp>
            <p:nvSpPr>
              <p:cNvPr id="39" name="Oval 16"/>
              <p:cNvSpPr>
                <a:spLocks noChangeArrowheads="1"/>
              </p:cNvSpPr>
              <p:nvPr/>
            </p:nvSpPr>
            <p:spPr bwMode="gray">
              <a:xfrm>
                <a:off x="2765" y="3120"/>
                <a:ext cx="1461" cy="730"/>
              </a:xfrm>
              <a:prstGeom prst="ellipse">
                <a:avLst/>
              </a:prstGeom>
              <a:gradFill rotWithShape="1">
                <a:gsLst>
                  <a:gs pos="0">
                    <a:srgbClr val="765E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40" name="Oval 17"/>
              <p:cNvSpPr>
                <a:spLocks noChangeArrowheads="1"/>
              </p:cNvSpPr>
              <p:nvPr/>
            </p:nvSpPr>
            <p:spPr bwMode="gray">
              <a:xfrm>
                <a:off x="2784" y="3124"/>
                <a:ext cx="1425" cy="712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alpha val="0"/>
                    </a:srgbClr>
                  </a:gs>
                  <a:gs pos="100000">
                    <a:srgbClr val="FFEDA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41" name="Oval 18"/>
              <p:cNvSpPr>
                <a:spLocks noChangeArrowheads="1"/>
              </p:cNvSpPr>
              <p:nvPr/>
            </p:nvSpPr>
            <p:spPr bwMode="gray">
              <a:xfrm>
                <a:off x="2799" y="3131"/>
                <a:ext cx="1356" cy="666"/>
              </a:xfrm>
              <a:prstGeom prst="ellipse">
                <a:avLst/>
              </a:prstGeom>
              <a:gradFill rotWithShape="1">
                <a:gsLst>
                  <a:gs pos="0">
                    <a:srgbClr val="CAA200"/>
                  </a:gs>
                  <a:gs pos="100000">
                    <a:srgbClr val="FFCC00">
                      <a:alpha val="4800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42" name="Oval 19"/>
              <p:cNvSpPr>
                <a:spLocks noChangeArrowheads="1"/>
              </p:cNvSpPr>
              <p:nvPr/>
            </p:nvSpPr>
            <p:spPr bwMode="gray">
              <a:xfrm>
                <a:off x="2870" y="3146"/>
                <a:ext cx="1194" cy="53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CC00">
                      <a:alpha val="37999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vi-VN" altLang="en-US" sz="1800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" name="Group 40"/>
            <p:cNvGrpSpPr>
              <a:grpSpLocks/>
            </p:cNvGrpSpPr>
            <p:nvPr/>
          </p:nvGrpSpPr>
          <p:grpSpPr bwMode="auto">
            <a:xfrm>
              <a:off x="1845" y="3103"/>
              <a:ext cx="359" cy="640"/>
              <a:chOff x="1006" y="1249"/>
              <a:chExt cx="359" cy="640"/>
            </a:xfrm>
          </p:grpSpPr>
          <p:sp>
            <p:nvSpPr>
              <p:cNvPr id="37" name="Text Box 41"/>
              <p:cNvSpPr txBox="1">
                <a:spLocks noChangeArrowheads="1"/>
              </p:cNvSpPr>
              <p:nvPr/>
            </p:nvSpPr>
            <p:spPr bwMode="auto">
              <a:xfrm>
                <a:off x="1006" y="1249"/>
                <a:ext cx="359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000" b="1" dirty="0">
                    <a:solidFill>
                      <a:srgbClr val="0000FF"/>
                    </a:solidFill>
                  </a:rPr>
                  <a:t>21</a:t>
                </a:r>
              </a:p>
              <a:p>
                <a:pPr eaLnBrk="1" hangingPunct="1"/>
                <a:r>
                  <a:rPr lang="en-US" altLang="en-US" sz="3000" b="1" dirty="0">
                    <a:solidFill>
                      <a:srgbClr val="0000FF"/>
                    </a:solidFill>
                  </a:rPr>
                  <a:t> 8</a:t>
                </a:r>
              </a:p>
            </p:txBody>
          </p:sp>
          <p:sp>
            <p:nvSpPr>
              <p:cNvPr id="38" name="Line 42"/>
              <p:cNvSpPr>
                <a:spLocks noChangeShapeType="1"/>
              </p:cNvSpPr>
              <p:nvPr/>
            </p:nvSpPr>
            <p:spPr bwMode="auto">
              <a:xfrm>
                <a:off x="1023" y="1558"/>
                <a:ext cx="336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43" name="Group 43"/>
          <p:cNvGrpSpPr>
            <a:grpSpLocks/>
          </p:cNvGrpSpPr>
          <p:nvPr/>
        </p:nvGrpSpPr>
        <p:grpSpPr bwMode="auto">
          <a:xfrm>
            <a:off x="1295400" y="2398712"/>
            <a:ext cx="2057400" cy="1371600"/>
            <a:chOff x="432" y="1920"/>
            <a:chExt cx="1296" cy="864"/>
          </a:xfrm>
        </p:grpSpPr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432" y="1920"/>
              <a:ext cx="1296" cy="864"/>
            </a:xfrm>
            <a:prstGeom prst="rect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00"/>
                </a:gs>
              </a:gsLst>
              <a:lin ang="0" scaled="1"/>
            </a:gradFill>
            <a:ln w="381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/>
            <a:lstStyle/>
            <a:p>
              <a:pPr marL="457200" indent="-457200" algn="l">
                <a:spcBef>
                  <a:spcPct val="50000"/>
                </a:spcBef>
                <a:defRPr/>
              </a:pPr>
              <a:endParaRPr lang="vi-VN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endParaRPr>
            </a:p>
          </p:txBody>
        </p:sp>
        <p:grpSp>
          <p:nvGrpSpPr>
            <p:cNvPr id="45" name="Group 45"/>
            <p:cNvGrpSpPr>
              <a:grpSpLocks/>
            </p:cNvGrpSpPr>
            <p:nvPr/>
          </p:nvGrpSpPr>
          <p:grpSpPr bwMode="auto">
            <a:xfrm>
              <a:off x="502" y="2025"/>
              <a:ext cx="440" cy="640"/>
              <a:chOff x="2393" y="3214"/>
              <a:chExt cx="440" cy="640"/>
            </a:xfrm>
          </p:grpSpPr>
          <p:grpSp>
            <p:nvGrpSpPr>
              <p:cNvPr id="50" name="Group 46"/>
              <p:cNvGrpSpPr>
                <a:grpSpLocks/>
              </p:cNvGrpSpPr>
              <p:nvPr/>
            </p:nvGrpSpPr>
            <p:grpSpPr bwMode="auto">
              <a:xfrm>
                <a:off x="2592" y="3214"/>
                <a:ext cx="241" cy="640"/>
                <a:chOff x="1178" y="1328"/>
                <a:chExt cx="241" cy="640"/>
              </a:xfrm>
            </p:grpSpPr>
            <p:sp>
              <p:nvSpPr>
                <p:cNvPr id="52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1182" y="1328"/>
                  <a:ext cx="237" cy="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3000" b="1">
                      <a:solidFill>
                        <a:srgbClr val="339933"/>
                      </a:solidFill>
                    </a:rPr>
                    <a:t>5</a:t>
                  </a:r>
                </a:p>
                <a:p>
                  <a:pPr eaLnBrk="1" hangingPunct="1"/>
                  <a:r>
                    <a:rPr lang="en-US" altLang="en-US" sz="3000" b="1">
                      <a:solidFill>
                        <a:srgbClr val="339933"/>
                      </a:solidFill>
                    </a:rPr>
                    <a:t>8</a:t>
                  </a:r>
                </a:p>
              </p:txBody>
            </p:sp>
            <p:sp>
              <p:nvSpPr>
                <p:cNvPr id="53" name="Line 48"/>
                <p:cNvSpPr>
                  <a:spLocks noChangeShapeType="1"/>
                </p:cNvSpPr>
                <p:nvPr/>
              </p:nvSpPr>
              <p:spPr bwMode="auto">
                <a:xfrm>
                  <a:off x="1178" y="1643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rgbClr val="33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51" name="Text Box 49"/>
              <p:cNvSpPr txBox="1">
                <a:spLocks noChangeArrowheads="1"/>
              </p:cNvSpPr>
              <p:nvPr/>
            </p:nvSpPr>
            <p:spPr bwMode="auto">
              <a:xfrm>
                <a:off x="2393" y="3343"/>
                <a:ext cx="23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 eaLnBrk="1" hangingPunct="1"/>
                <a:r>
                  <a:rPr lang="en-US" altLang="en-US" sz="3000" b="1">
                    <a:solidFill>
                      <a:srgbClr val="339933"/>
                    </a:solidFill>
                  </a:rPr>
                  <a:t>2</a:t>
                </a:r>
              </a:p>
            </p:txBody>
          </p:sp>
        </p:grpSp>
        <p:sp>
          <p:nvSpPr>
            <p:cNvPr id="46" name="Text Box 50"/>
            <p:cNvSpPr txBox="1">
              <a:spLocks noChangeArrowheads="1"/>
            </p:cNvSpPr>
            <p:nvPr/>
          </p:nvSpPr>
          <p:spPr bwMode="auto">
            <a:xfrm>
              <a:off x="986" y="2158"/>
              <a:ext cx="237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 sz="2600" b="1">
                  <a:solidFill>
                    <a:srgbClr val="339933"/>
                  </a:solidFill>
                </a:rPr>
                <a:t>=</a:t>
              </a:r>
            </a:p>
          </p:txBody>
        </p:sp>
        <p:grpSp>
          <p:nvGrpSpPr>
            <p:cNvPr id="47" name="Group 51"/>
            <p:cNvGrpSpPr>
              <a:grpSpLocks/>
            </p:cNvGrpSpPr>
            <p:nvPr/>
          </p:nvGrpSpPr>
          <p:grpSpPr bwMode="auto">
            <a:xfrm>
              <a:off x="1220" y="2028"/>
              <a:ext cx="359" cy="640"/>
              <a:chOff x="1006" y="1249"/>
              <a:chExt cx="359" cy="640"/>
            </a:xfrm>
          </p:grpSpPr>
          <p:sp>
            <p:nvSpPr>
              <p:cNvPr id="48" name="Text Box 52"/>
              <p:cNvSpPr txBox="1">
                <a:spLocks noChangeArrowheads="1"/>
              </p:cNvSpPr>
              <p:nvPr/>
            </p:nvSpPr>
            <p:spPr bwMode="auto">
              <a:xfrm>
                <a:off x="1006" y="1249"/>
                <a:ext cx="359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000" b="1" dirty="0">
                    <a:solidFill>
                      <a:srgbClr val="0000FF"/>
                    </a:solidFill>
                  </a:rPr>
                  <a:t>21</a:t>
                </a:r>
              </a:p>
              <a:p>
                <a:pPr eaLnBrk="1" hangingPunct="1"/>
                <a:r>
                  <a:rPr lang="en-US" altLang="en-US" sz="3000" b="1" dirty="0">
                    <a:solidFill>
                      <a:srgbClr val="0000FF"/>
                    </a:solidFill>
                  </a:rPr>
                  <a:t> 8</a:t>
                </a:r>
              </a:p>
            </p:txBody>
          </p:sp>
          <p:sp>
            <p:nvSpPr>
              <p:cNvPr id="49" name="Line 53"/>
              <p:cNvSpPr>
                <a:spLocks noChangeShapeType="1"/>
              </p:cNvSpPr>
              <p:nvPr/>
            </p:nvSpPr>
            <p:spPr bwMode="auto">
              <a:xfrm>
                <a:off x="1023" y="1558"/>
                <a:ext cx="336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54" name="Text Box 54"/>
          <p:cNvSpPr txBox="1">
            <a:spLocks noChangeArrowheads="1"/>
          </p:cNvSpPr>
          <p:nvPr/>
        </p:nvSpPr>
        <p:spPr bwMode="auto">
          <a:xfrm>
            <a:off x="685800" y="1295400"/>
            <a:ext cx="22875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71500" indent="-5715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buFont typeface="Wingdings" panose="05000000000000000000" pitchFamily="2" charset="2"/>
              <a:buChar char="v"/>
            </a:pPr>
            <a:r>
              <a:rPr lang="en-US" altLang="en-US" sz="3600" b="1">
                <a:solidFill>
                  <a:srgbClr val="FF0000"/>
                </a:solidFill>
              </a:rPr>
              <a:t>Cách 1:</a:t>
            </a:r>
          </a:p>
        </p:txBody>
      </p:sp>
    </p:spTree>
    <p:extLst>
      <p:ext uri="{BB962C8B-B14F-4D97-AF65-F5344CB8AC3E}">
        <p14:creationId xmlns:p14="http://schemas.microsoft.com/office/powerpoint/2010/main" val="23833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43000" y="682625"/>
            <a:ext cx="22875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71500" indent="-5715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buFont typeface="Wingdings" panose="05000000000000000000" pitchFamily="2" charset="2"/>
              <a:buChar char="v"/>
            </a:pPr>
            <a:r>
              <a:rPr lang="en-US" altLang="en-US" sz="3600" b="1" dirty="0" err="1">
                <a:solidFill>
                  <a:srgbClr val="FF0000"/>
                </a:solidFill>
              </a:rPr>
              <a:t>Cách</a:t>
            </a:r>
            <a:r>
              <a:rPr lang="en-US" altLang="en-US" sz="3600" b="1" dirty="0">
                <a:solidFill>
                  <a:srgbClr val="FF0000"/>
                </a:solidFill>
              </a:rPr>
              <a:t> 2:</a:t>
            </a:r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3387725" y="1403350"/>
            <a:ext cx="4845050" cy="1074738"/>
            <a:chOff x="838" y="1881"/>
            <a:chExt cx="3052" cy="677"/>
          </a:xfrm>
          <a:solidFill>
            <a:schemeClr val="bg1"/>
          </a:solidFill>
        </p:grpSpPr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838" y="1881"/>
              <a:ext cx="440" cy="640"/>
              <a:chOff x="2393" y="3214"/>
              <a:chExt cx="440" cy="640"/>
            </a:xfrm>
            <a:grpFill/>
          </p:grpSpPr>
          <p:grpSp>
            <p:nvGrpSpPr>
              <p:cNvPr id="23" name="Group 9"/>
              <p:cNvGrpSpPr>
                <a:grpSpLocks/>
              </p:cNvGrpSpPr>
              <p:nvPr/>
            </p:nvGrpSpPr>
            <p:grpSpPr bwMode="auto">
              <a:xfrm>
                <a:off x="2592" y="3214"/>
                <a:ext cx="241" cy="640"/>
                <a:chOff x="1178" y="1328"/>
                <a:chExt cx="241" cy="640"/>
              </a:xfrm>
              <a:grpFill/>
            </p:grpSpPr>
            <p:sp>
              <p:nvSpPr>
                <p:cNvPr id="25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182" y="1328"/>
                  <a:ext cx="237" cy="64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3000" b="1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5</a:t>
                  </a:r>
                </a:p>
                <a:p>
                  <a:pPr eaLnBrk="1" hangingPunct="1"/>
                  <a:r>
                    <a:rPr lang="en-US" altLang="en-US" sz="3000" b="1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8</a:t>
                  </a:r>
                </a:p>
              </p:txBody>
            </p:sp>
            <p:sp>
              <p:nvSpPr>
                <p:cNvPr id="26" name="Line 11"/>
                <p:cNvSpPr>
                  <a:spLocks noChangeShapeType="1"/>
                </p:cNvSpPr>
                <p:nvPr/>
              </p:nvSpPr>
              <p:spPr bwMode="auto">
                <a:xfrm>
                  <a:off x="1178" y="1643"/>
                  <a:ext cx="240" cy="0"/>
                </a:xfrm>
                <a:prstGeom prst="line">
                  <a:avLst/>
                </a:prstGeom>
                <a:grpFill/>
                <a:ln w="1905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24" name="Text Box 12"/>
              <p:cNvSpPr txBox="1">
                <a:spLocks noChangeArrowheads="1"/>
              </p:cNvSpPr>
              <p:nvPr/>
            </p:nvSpPr>
            <p:spPr bwMode="auto">
              <a:xfrm>
                <a:off x="2393" y="3343"/>
                <a:ext cx="237" cy="34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 eaLnBrk="1" hangingPunct="1"/>
                <a:r>
                  <a:rPr lang="en-US" altLang="en-US" sz="3000" b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</a:t>
                </a:r>
              </a:p>
            </p:txBody>
          </p:sp>
        </p:grpSp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1300" y="2036"/>
              <a:ext cx="237" cy="3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 sz="2600" b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=</a:t>
              </a:r>
            </a:p>
          </p:txBody>
        </p:sp>
        <p:grpSp>
          <p:nvGrpSpPr>
            <p:cNvPr id="10" name="Group 14"/>
            <p:cNvGrpSpPr>
              <a:grpSpLocks/>
            </p:cNvGrpSpPr>
            <p:nvPr/>
          </p:nvGrpSpPr>
          <p:grpSpPr bwMode="auto">
            <a:xfrm>
              <a:off x="3531" y="1917"/>
              <a:ext cx="359" cy="640"/>
              <a:chOff x="1006" y="1249"/>
              <a:chExt cx="359" cy="640"/>
            </a:xfrm>
            <a:grpFill/>
          </p:grpSpPr>
          <p:sp>
            <p:nvSpPr>
              <p:cNvPr id="21" name="Text Box 15"/>
              <p:cNvSpPr txBox="1">
                <a:spLocks noChangeArrowheads="1"/>
              </p:cNvSpPr>
              <p:nvPr/>
            </p:nvSpPr>
            <p:spPr bwMode="auto">
              <a:xfrm>
                <a:off x="1006" y="1249"/>
                <a:ext cx="359" cy="64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21</a:t>
                </a:r>
              </a:p>
              <a:p>
                <a:pPr eaLnBrk="1" hangingPunct="1"/>
                <a:r>
                  <a:rPr lang="en-US" altLang="en-US" sz="3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8</a:t>
                </a:r>
              </a:p>
            </p:txBody>
          </p:sp>
          <p:sp>
            <p:nvSpPr>
              <p:cNvPr id="22" name="Line 16"/>
              <p:cNvSpPr>
                <a:spLocks noChangeShapeType="1"/>
              </p:cNvSpPr>
              <p:nvPr/>
            </p:nvSpPr>
            <p:spPr bwMode="auto">
              <a:xfrm>
                <a:off x="1023" y="1558"/>
                <a:ext cx="336" cy="0"/>
              </a:xfrm>
              <a:prstGeom prst="line">
                <a:avLst/>
              </a:prstGeom>
              <a:grpFill/>
              <a:ln w="1905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grpSp>
          <p:nvGrpSpPr>
            <p:cNvPr id="11" name="Group 17"/>
            <p:cNvGrpSpPr>
              <a:grpSpLocks/>
            </p:cNvGrpSpPr>
            <p:nvPr/>
          </p:nvGrpSpPr>
          <p:grpSpPr bwMode="auto">
            <a:xfrm>
              <a:off x="1920" y="1892"/>
              <a:ext cx="241" cy="640"/>
              <a:chOff x="1178" y="1328"/>
              <a:chExt cx="241" cy="640"/>
            </a:xfrm>
            <a:grpFill/>
          </p:grpSpPr>
          <p:sp>
            <p:nvSpPr>
              <p:cNvPr id="19" name="Text Box 18"/>
              <p:cNvSpPr txBox="1">
                <a:spLocks noChangeArrowheads="1"/>
              </p:cNvSpPr>
              <p:nvPr/>
            </p:nvSpPr>
            <p:spPr bwMode="auto">
              <a:xfrm>
                <a:off x="1182" y="1328"/>
                <a:ext cx="237" cy="64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000" b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5</a:t>
                </a:r>
              </a:p>
              <a:p>
                <a:pPr eaLnBrk="1" hangingPunct="1"/>
                <a:r>
                  <a:rPr lang="en-US" altLang="en-US" sz="3000" b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8</a:t>
                </a:r>
              </a:p>
            </p:txBody>
          </p:sp>
          <p:sp>
            <p:nvSpPr>
              <p:cNvPr id="20" name="Line 19"/>
              <p:cNvSpPr>
                <a:spLocks noChangeShapeType="1"/>
              </p:cNvSpPr>
              <p:nvPr/>
            </p:nvSpPr>
            <p:spPr bwMode="auto">
              <a:xfrm>
                <a:off x="1178" y="1643"/>
                <a:ext cx="240" cy="0"/>
              </a:xfrm>
              <a:prstGeom prst="line">
                <a:avLst/>
              </a:prstGeom>
              <a:grpFill/>
              <a:ln w="19050">
                <a:solidFill>
                  <a:srgbClr val="3399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12" name="Text Box 20"/>
            <p:cNvSpPr txBox="1">
              <a:spLocks noChangeArrowheads="1"/>
            </p:cNvSpPr>
            <p:nvPr/>
          </p:nvSpPr>
          <p:spPr bwMode="auto">
            <a:xfrm>
              <a:off x="1522" y="2032"/>
              <a:ext cx="237" cy="3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 sz="3000" b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</a:t>
              </a:r>
            </a:p>
          </p:txBody>
        </p:sp>
        <p:sp>
          <p:nvSpPr>
            <p:cNvPr id="13" name="Text Box 21"/>
            <p:cNvSpPr txBox="1">
              <a:spLocks noChangeArrowheads="1"/>
            </p:cNvSpPr>
            <p:nvPr/>
          </p:nvSpPr>
          <p:spPr bwMode="auto">
            <a:xfrm>
              <a:off x="1696" y="2029"/>
              <a:ext cx="237" cy="3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 sz="2600" b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+</a:t>
              </a:r>
            </a:p>
          </p:txBody>
        </p:sp>
        <p:sp>
          <p:nvSpPr>
            <p:cNvPr id="14" name="Text Box 22"/>
            <p:cNvSpPr txBox="1">
              <a:spLocks noChangeArrowheads="1"/>
            </p:cNvSpPr>
            <p:nvPr/>
          </p:nvSpPr>
          <p:spPr bwMode="auto">
            <a:xfrm>
              <a:off x="2149" y="2040"/>
              <a:ext cx="237" cy="3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 sz="2600" b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=</a:t>
              </a:r>
            </a:p>
          </p:txBody>
        </p:sp>
        <p:grpSp>
          <p:nvGrpSpPr>
            <p:cNvPr id="15" name="Group 23"/>
            <p:cNvGrpSpPr>
              <a:grpSpLocks/>
            </p:cNvGrpSpPr>
            <p:nvPr/>
          </p:nvGrpSpPr>
          <p:grpSpPr bwMode="auto">
            <a:xfrm>
              <a:off x="2357" y="1918"/>
              <a:ext cx="982" cy="640"/>
              <a:chOff x="2335" y="1918"/>
              <a:chExt cx="982" cy="640"/>
            </a:xfrm>
            <a:grpFill/>
          </p:grpSpPr>
          <p:sp>
            <p:nvSpPr>
              <p:cNvPr id="17" name="Text Box 24"/>
              <p:cNvSpPr txBox="1">
                <a:spLocks noChangeArrowheads="1"/>
              </p:cNvSpPr>
              <p:nvPr/>
            </p:nvSpPr>
            <p:spPr bwMode="auto">
              <a:xfrm>
                <a:off x="2335" y="1918"/>
                <a:ext cx="982" cy="64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 x 8 + 5</a:t>
                </a:r>
              </a:p>
              <a:p>
                <a:pPr eaLnBrk="1" hangingPunct="1"/>
                <a:r>
                  <a:rPr lang="en-US" altLang="en-US" sz="3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     8</a:t>
                </a:r>
              </a:p>
            </p:txBody>
          </p:sp>
          <p:sp>
            <p:nvSpPr>
              <p:cNvPr id="18" name="Line 25"/>
              <p:cNvSpPr>
                <a:spLocks noChangeShapeType="1"/>
              </p:cNvSpPr>
              <p:nvPr/>
            </p:nvSpPr>
            <p:spPr bwMode="auto">
              <a:xfrm>
                <a:off x="2356" y="2222"/>
                <a:ext cx="945" cy="0"/>
              </a:xfrm>
              <a:prstGeom prst="line">
                <a:avLst/>
              </a:prstGeom>
              <a:grpFill/>
              <a:ln w="19050">
                <a:solidFill>
                  <a:srgbClr val="3399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3323" y="2040"/>
              <a:ext cx="237" cy="3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 sz="2600" b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=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CAE4261F-B3DE-4401-B55A-D6FB54D7FC07}"/>
              </a:ext>
            </a:extLst>
          </p:cNvPr>
          <p:cNvGrpSpPr/>
          <p:nvPr/>
        </p:nvGrpSpPr>
        <p:grpSpPr>
          <a:xfrm>
            <a:off x="5006499" y="2654614"/>
            <a:ext cx="4191000" cy="1371600"/>
            <a:chOff x="5029200" y="2667000"/>
            <a:chExt cx="4191000" cy="1371600"/>
          </a:xfrm>
        </p:grpSpPr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5029200" y="2667000"/>
              <a:ext cx="4191000" cy="1371600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/>
            <a:lstStyle/>
            <a:p>
              <a:pPr marL="457200" indent="-457200" algn="l">
                <a:spcBef>
                  <a:spcPct val="50000"/>
                </a:spcBef>
                <a:defRPr/>
              </a:pPr>
              <a:endParaRPr lang="vi-VN" b="1">
                <a:solidFill>
                  <a:srgbClr val="1311D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endParaRPr>
            </a:p>
          </p:txBody>
        </p:sp>
        <p:grpSp>
          <p:nvGrpSpPr>
            <p:cNvPr id="29" name="Group 29"/>
            <p:cNvGrpSpPr>
              <a:grpSpLocks/>
            </p:cNvGrpSpPr>
            <p:nvPr/>
          </p:nvGrpSpPr>
          <p:grpSpPr bwMode="auto">
            <a:xfrm>
              <a:off x="5445125" y="2851150"/>
              <a:ext cx="3500438" cy="1057275"/>
              <a:chOff x="1702" y="2900"/>
              <a:chExt cx="2205" cy="666"/>
            </a:xfrm>
            <a:solidFill>
              <a:schemeClr val="bg1"/>
            </a:solidFill>
          </p:grpSpPr>
          <p:grpSp>
            <p:nvGrpSpPr>
              <p:cNvPr id="30" name="Group 30"/>
              <p:cNvGrpSpPr>
                <a:grpSpLocks/>
              </p:cNvGrpSpPr>
              <p:nvPr/>
            </p:nvGrpSpPr>
            <p:grpSpPr bwMode="auto">
              <a:xfrm>
                <a:off x="1702" y="2900"/>
                <a:ext cx="440" cy="640"/>
                <a:chOff x="2393" y="3214"/>
                <a:chExt cx="440" cy="640"/>
              </a:xfrm>
              <a:grpFill/>
            </p:grpSpPr>
            <p:grpSp>
              <p:nvGrpSpPr>
                <p:cNvPr id="39" name="Group 31"/>
                <p:cNvGrpSpPr>
                  <a:grpSpLocks/>
                </p:cNvGrpSpPr>
                <p:nvPr/>
              </p:nvGrpSpPr>
              <p:grpSpPr bwMode="auto">
                <a:xfrm>
                  <a:off x="2592" y="3214"/>
                  <a:ext cx="241" cy="640"/>
                  <a:chOff x="1178" y="1328"/>
                  <a:chExt cx="241" cy="640"/>
                </a:xfrm>
                <a:grpFill/>
              </p:grpSpPr>
              <p:sp>
                <p:nvSpPr>
                  <p:cNvPr id="41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82" y="1328"/>
                    <a:ext cx="237" cy="64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3000" b="1">
                        <a:solidFill>
                          <a:srgbClr val="1311D1"/>
                        </a:solidFill>
                      </a:rPr>
                      <a:t>5</a:t>
                    </a:r>
                  </a:p>
                  <a:p>
                    <a:pPr eaLnBrk="1" hangingPunct="1"/>
                    <a:r>
                      <a:rPr lang="en-US" altLang="en-US" sz="3000" b="1">
                        <a:solidFill>
                          <a:srgbClr val="1311D1"/>
                        </a:solidFill>
                      </a:rPr>
                      <a:t>8</a:t>
                    </a:r>
                  </a:p>
                </p:txBody>
              </p:sp>
              <p:sp>
                <p:nvSpPr>
                  <p:cNvPr id="42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1178" y="1643"/>
                    <a:ext cx="24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1311D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>
                      <a:solidFill>
                        <a:srgbClr val="1311D1"/>
                      </a:solidFill>
                    </a:endParaRPr>
                  </a:p>
                </p:txBody>
              </p:sp>
            </p:grpSp>
            <p:sp>
              <p:nvSpPr>
                <p:cNvPr id="40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2393" y="3343"/>
                  <a:ext cx="237" cy="349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3000" b="1">
                      <a:solidFill>
                        <a:srgbClr val="1311D1"/>
                      </a:solidFill>
                    </a:rPr>
                    <a:t>2</a:t>
                  </a:r>
                </a:p>
              </p:txBody>
            </p:sp>
          </p:grpSp>
          <p:sp>
            <p:nvSpPr>
              <p:cNvPr id="31" name="Text Box 35"/>
              <p:cNvSpPr txBox="1">
                <a:spLocks noChangeArrowheads="1"/>
              </p:cNvSpPr>
              <p:nvPr/>
            </p:nvSpPr>
            <p:spPr bwMode="auto">
              <a:xfrm>
                <a:off x="2164" y="3055"/>
                <a:ext cx="237" cy="30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 eaLnBrk="1" hangingPunct="1"/>
                <a:r>
                  <a:rPr lang="en-US" altLang="en-US" sz="2600" b="1">
                    <a:solidFill>
                      <a:srgbClr val="1311D1"/>
                    </a:solidFill>
                  </a:rPr>
                  <a:t>=</a:t>
                </a:r>
              </a:p>
            </p:txBody>
          </p:sp>
          <p:grpSp>
            <p:nvGrpSpPr>
              <p:cNvPr id="32" name="Group 36"/>
              <p:cNvGrpSpPr>
                <a:grpSpLocks/>
              </p:cNvGrpSpPr>
              <p:nvPr/>
            </p:nvGrpSpPr>
            <p:grpSpPr bwMode="auto">
              <a:xfrm>
                <a:off x="3548" y="2925"/>
                <a:ext cx="359" cy="640"/>
                <a:chOff x="1006" y="1249"/>
                <a:chExt cx="359" cy="640"/>
              </a:xfrm>
              <a:grpFill/>
            </p:grpSpPr>
            <p:sp>
              <p:nvSpPr>
                <p:cNvPr id="37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1006" y="1249"/>
                  <a:ext cx="359" cy="64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3000" b="1" dirty="0">
                      <a:solidFill>
                        <a:srgbClr val="1311D1"/>
                      </a:solidFill>
                    </a:rPr>
                    <a:t>21</a:t>
                  </a:r>
                </a:p>
                <a:p>
                  <a:pPr eaLnBrk="1" hangingPunct="1"/>
                  <a:r>
                    <a:rPr lang="en-US" altLang="en-US" sz="3000" b="1" dirty="0">
                      <a:solidFill>
                        <a:srgbClr val="1311D1"/>
                      </a:solidFill>
                    </a:rPr>
                    <a:t> 8</a:t>
                  </a:r>
                </a:p>
              </p:txBody>
            </p:sp>
            <p:sp>
              <p:nvSpPr>
                <p:cNvPr id="38" name="Line 38"/>
                <p:cNvSpPr>
                  <a:spLocks noChangeShapeType="1"/>
                </p:cNvSpPr>
                <p:nvPr/>
              </p:nvSpPr>
              <p:spPr bwMode="auto">
                <a:xfrm>
                  <a:off x="1023" y="1558"/>
                  <a:ext cx="336" cy="0"/>
                </a:xfrm>
                <a:prstGeom prst="line">
                  <a:avLst/>
                </a:prstGeom>
                <a:grp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1311D1"/>
                    </a:solidFill>
                  </a:endParaRPr>
                </a:p>
              </p:txBody>
            </p:sp>
          </p:grpSp>
          <p:grpSp>
            <p:nvGrpSpPr>
              <p:cNvPr id="33" name="Group 39"/>
              <p:cNvGrpSpPr>
                <a:grpSpLocks/>
              </p:cNvGrpSpPr>
              <p:nvPr/>
            </p:nvGrpSpPr>
            <p:grpSpPr bwMode="auto">
              <a:xfrm>
                <a:off x="2374" y="2926"/>
                <a:ext cx="982" cy="640"/>
                <a:chOff x="2335" y="1918"/>
                <a:chExt cx="982" cy="640"/>
              </a:xfrm>
              <a:grpFill/>
            </p:grpSpPr>
            <p:sp>
              <p:nvSpPr>
                <p:cNvPr id="35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2335" y="1918"/>
                  <a:ext cx="982" cy="64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3000" b="1" dirty="0">
                      <a:solidFill>
                        <a:srgbClr val="1311D1"/>
                      </a:solidFill>
                    </a:rPr>
                    <a:t>2 x 8 + 5</a:t>
                  </a:r>
                </a:p>
                <a:p>
                  <a:pPr eaLnBrk="1" hangingPunct="1"/>
                  <a:r>
                    <a:rPr lang="en-US" altLang="en-US" sz="3000" b="1" dirty="0">
                      <a:solidFill>
                        <a:srgbClr val="1311D1"/>
                      </a:solidFill>
                    </a:rPr>
                    <a:t>       8</a:t>
                  </a:r>
                </a:p>
              </p:txBody>
            </p:sp>
            <p:sp>
              <p:nvSpPr>
                <p:cNvPr id="36" name="Line 41"/>
                <p:cNvSpPr>
                  <a:spLocks noChangeShapeType="1"/>
                </p:cNvSpPr>
                <p:nvPr/>
              </p:nvSpPr>
              <p:spPr bwMode="auto">
                <a:xfrm>
                  <a:off x="2356" y="2222"/>
                  <a:ext cx="945" cy="0"/>
                </a:xfrm>
                <a:prstGeom prst="line">
                  <a:avLst/>
                </a:prstGeom>
                <a:grpFill/>
                <a:ln w="19050">
                  <a:solidFill>
                    <a:srgbClr val="1311D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1311D1"/>
                    </a:solidFill>
                  </a:endParaRPr>
                </a:p>
              </p:txBody>
            </p:sp>
          </p:grpSp>
          <p:sp>
            <p:nvSpPr>
              <p:cNvPr id="34" name="Text Box 42"/>
              <p:cNvSpPr txBox="1">
                <a:spLocks noChangeArrowheads="1"/>
              </p:cNvSpPr>
              <p:nvPr/>
            </p:nvSpPr>
            <p:spPr bwMode="auto">
              <a:xfrm>
                <a:off x="3340" y="3048"/>
                <a:ext cx="237" cy="30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 eaLnBrk="1" hangingPunct="1"/>
                <a:r>
                  <a:rPr lang="en-US" altLang="en-US" sz="2600" b="1">
                    <a:solidFill>
                      <a:srgbClr val="1311D1"/>
                    </a:solidFill>
                  </a:rPr>
                  <a:t>=</a:t>
                </a:r>
              </a:p>
            </p:txBody>
          </p:sp>
        </p:grpSp>
      </p:grpSp>
      <p:sp>
        <p:nvSpPr>
          <p:cNvPr id="43" name="Text Box 43"/>
          <p:cNvSpPr txBox="1">
            <a:spLocks noChangeArrowheads="1"/>
          </p:cNvSpPr>
          <p:nvPr/>
        </p:nvSpPr>
        <p:spPr bwMode="auto">
          <a:xfrm>
            <a:off x="1907858" y="2999105"/>
            <a:ext cx="2355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 dirty="0">
                <a:solidFill>
                  <a:srgbClr val="1311D1"/>
                </a:solidFill>
              </a:rPr>
              <a:t>Ta </a:t>
            </a:r>
            <a:r>
              <a:rPr lang="en-US" altLang="en-US" sz="2800" b="1" dirty="0" err="1">
                <a:solidFill>
                  <a:srgbClr val="1311D1"/>
                </a:solidFill>
              </a:rPr>
              <a:t>viết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gọn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là</a:t>
            </a:r>
            <a:r>
              <a:rPr lang="en-US" altLang="en-US" sz="2800" b="1" dirty="0">
                <a:solidFill>
                  <a:srgbClr val="1311D1"/>
                </a:solidFill>
              </a:rPr>
              <a:t>:</a:t>
            </a:r>
          </a:p>
        </p:txBody>
      </p:sp>
      <p:grpSp>
        <p:nvGrpSpPr>
          <p:cNvPr id="44" name="Group 44"/>
          <p:cNvGrpSpPr>
            <a:grpSpLocks/>
          </p:cNvGrpSpPr>
          <p:nvPr/>
        </p:nvGrpSpPr>
        <p:grpSpPr bwMode="auto">
          <a:xfrm>
            <a:off x="1493547" y="4789486"/>
            <a:ext cx="13103805" cy="2492376"/>
            <a:chOff x="781" y="2558"/>
            <a:chExt cx="3779" cy="1570"/>
          </a:xfrm>
          <a:noFill/>
        </p:grpSpPr>
        <p:sp>
          <p:nvSpPr>
            <p:cNvPr id="45" name="AutoShape 45"/>
            <p:cNvSpPr>
              <a:spLocks noChangeArrowheads="1"/>
            </p:cNvSpPr>
            <p:nvPr/>
          </p:nvSpPr>
          <p:spPr bwMode="auto">
            <a:xfrm>
              <a:off x="1152" y="3216"/>
              <a:ext cx="3408" cy="912"/>
            </a:xfrm>
            <a:prstGeom prst="cloudCallout">
              <a:avLst>
                <a:gd name="adj1" fmla="val 16315"/>
                <a:gd name="adj2" fmla="val -38815"/>
              </a:avLst>
            </a:prstGeom>
            <a:grpFill/>
            <a:ln>
              <a:noFill/>
            </a:ln>
            <a:effectLst>
              <a:prstShdw prst="shdw18" dist="17961" dir="13500000">
                <a:schemeClr val="hlink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vi-VN" sz="2600" b="1">
                <a:solidFill>
                  <a:srgbClr val="FF0000"/>
                </a:solidFill>
                <a:latin typeface="Times New Roman"/>
              </a:endParaRPr>
            </a:p>
          </p:txBody>
        </p:sp>
        <p:sp>
          <p:nvSpPr>
            <p:cNvPr id="46" name="Text Box 46"/>
            <p:cNvSpPr txBox="1">
              <a:spLocks noChangeArrowheads="1"/>
            </p:cNvSpPr>
            <p:nvPr/>
          </p:nvSpPr>
          <p:spPr bwMode="auto">
            <a:xfrm>
              <a:off x="781" y="2558"/>
              <a:ext cx="3120" cy="330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2800" b="1" dirty="0">
                  <a:solidFill>
                    <a:srgbClr val="FF0000"/>
                  </a:solidFill>
                </a:rPr>
                <a:t>Ta </a:t>
              </a:r>
              <a:r>
                <a:rPr lang="en-US" sz="2800" b="1" dirty="0" err="1">
                  <a:solidFill>
                    <a:srgbClr val="FF0000"/>
                  </a:solidFill>
                </a:rPr>
                <a:t>có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thể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chuyển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hỗn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số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về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phân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số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bằng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cách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nào</a:t>
              </a:r>
              <a:r>
                <a:rPr lang="en-US" sz="2800" b="1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47" name="Text Box 47"/>
          <p:cNvSpPr txBox="1">
            <a:spLocks noChangeArrowheads="1"/>
          </p:cNvSpPr>
          <p:nvPr/>
        </p:nvSpPr>
        <p:spPr bwMode="auto">
          <a:xfrm>
            <a:off x="374650" y="4378323"/>
            <a:ext cx="642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 dirty="0" err="1">
                <a:solidFill>
                  <a:srgbClr val="1311D1"/>
                </a:solidFill>
              </a:rPr>
              <a:t>Có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thể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viết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hỗn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số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thành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một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phân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số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có</a:t>
            </a:r>
            <a:r>
              <a:rPr lang="en-US" altLang="en-US" sz="2800" b="1" dirty="0">
                <a:solidFill>
                  <a:srgbClr val="1311D1"/>
                </a:solidFill>
              </a:rPr>
              <a:t>:</a:t>
            </a: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644525" y="4907756"/>
            <a:ext cx="11277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 dirty="0">
                <a:solidFill>
                  <a:srgbClr val="1311D1"/>
                </a:solidFill>
              </a:rPr>
              <a:t>- </a:t>
            </a:r>
            <a:r>
              <a:rPr lang="en-US" altLang="en-US" sz="2800" b="1" dirty="0" err="1">
                <a:solidFill>
                  <a:srgbClr val="1311D1"/>
                </a:solidFill>
              </a:rPr>
              <a:t>Tử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số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bằng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phần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nguyên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nhân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với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mẫu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số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rồi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cộng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với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tử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số</a:t>
            </a:r>
            <a:r>
              <a:rPr lang="en-US" altLang="en-US" sz="2800" b="1" dirty="0">
                <a:solidFill>
                  <a:srgbClr val="1311D1"/>
                </a:solidFill>
              </a:rPr>
              <a:t> ở </a:t>
            </a:r>
            <a:r>
              <a:rPr lang="en-US" altLang="en-US" sz="2800" b="1" dirty="0" err="1">
                <a:solidFill>
                  <a:srgbClr val="1311D1"/>
                </a:solidFill>
              </a:rPr>
              <a:t>phần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phân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số</a:t>
            </a:r>
            <a:r>
              <a:rPr lang="en-US" altLang="en-US" sz="2800" b="1" dirty="0">
                <a:solidFill>
                  <a:srgbClr val="1311D1"/>
                </a:solidFill>
              </a:rPr>
              <a:t>.</a:t>
            </a:r>
          </a:p>
        </p:txBody>
      </p:sp>
      <p:sp>
        <p:nvSpPr>
          <p:cNvPr id="49" name="Text Box 49"/>
          <p:cNvSpPr txBox="1">
            <a:spLocks noChangeArrowheads="1"/>
          </p:cNvSpPr>
          <p:nvPr/>
        </p:nvSpPr>
        <p:spPr bwMode="auto">
          <a:xfrm>
            <a:off x="685800" y="5665470"/>
            <a:ext cx="6797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 dirty="0">
                <a:solidFill>
                  <a:srgbClr val="1311D1"/>
                </a:solidFill>
              </a:rPr>
              <a:t>- </a:t>
            </a:r>
            <a:r>
              <a:rPr lang="en-US" altLang="en-US" sz="2800" b="1" dirty="0" err="1">
                <a:solidFill>
                  <a:srgbClr val="1311D1"/>
                </a:solidFill>
              </a:rPr>
              <a:t>Mẫu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số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bằng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mẫu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số</a:t>
            </a:r>
            <a:r>
              <a:rPr lang="en-US" altLang="en-US" sz="2800" b="1" dirty="0">
                <a:solidFill>
                  <a:srgbClr val="1311D1"/>
                </a:solidFill>
              </a:rPr>
              <a:t> ở </a:t>
            </a:r>
            <a:r>
              <a:rPr lang="en-US" altLang="en-US" sz="2800" b="1" dirty="0" err="1">
                <a:solidFill>
                  <a:srgbClr val="1311D1"/>
                </a:solidFill>
              </a:rPr>
              <a:t>phần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phân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số</a:t>
            </a:r>
            <a:r>
              <a:rPr lang="en-US" altLang="en-US" sz="2800" b="1" dirty="0">
                <a:solidFill>
                  <a:srgbClr val="1311D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961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7" grpId="0"/>
      <p:bldP spid="48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="" xmlns:a16="http://schemas.microsoft.com/office/drawing/2014/main" id="{3ABA7A86-E9FB-40AD-9CBF-2A376677B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905000"/>
            <a:ext cx="948048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71500" indent="-5715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buFont typeface="Wingdings" panose="05000000000000000000" pitchFamily="2" charset="2"/>
              <a:buChar char="v"/>
            </a:pP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Nêu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ví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dụ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một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hỗn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thực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hiện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cách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0" indent="0" algn="l" eaLnBrk="1" hangingPunct="1"/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chuyển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hỗn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về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phân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302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AFEAE1DC-CE8E-457E-BC06-FC9D45268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7934" y="2322465"/>
            <a:ext cx="4676805" cy="11723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4613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55ea2b595920b9e623a292d24afec3ee785c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5033</TotalTime>
  <Words>866</Words>
  <Application>Microsoft Office PowerPoint</Application>
  <PresentationFormat>Custom</PresentationFormat>
  <Paragraphs>130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BÀI: HỖN SỐ (TIẾP) Trang 13, 14</vt:lpstr>
      <vt:lpstr>KHỞI ĐỘNG</vt:lpstr>
      <vt:lpstr>PowerPoint Presentation</vt:lpstr>
      <vt:lpstr>KHÁM PHÁ</vt:lpstr>
      <vt:lpstr>PowerPoint Presentation</vt:lpstr>
      <vt:lpstr>PowerPoint Presentation</vt:lpstr>
      <vt:lpstr>PowerPoint Presentation</vt:lpstr>
      <vt:lpstr>PowerPoint Presentation</vt:lpstr>
      <vt:lpstr>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</vt:vector>
  </TitlesOfParts>
  <Company>AN_CHAU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THI LUYEN</dc:creator>
  <cp:lastModifiedBy>Admin</cp:lastModifiedBy>
  <cp:revision>510</cp:revision>
  <dcterms:created xsi:type="dcterms:W3CDTF">2009-10-26T05:52:20Z</dcterms:created>
  <dcterms:modified xsi:type="dcterms:W3CDTF">2021-09-06T10:40:32Z</dcterms:modified>
</cp:coreProperties>
</file>