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m4a" ContentType="audio/unknown"/>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83" r:id="rId3"/>
    <p:sldId id="282" r:id="rId4"/>
    <p:sldId id="258" r:id="rId5"/>
    <p:sldId id="284" r:id="rId6"/>
    <p:sldId id="285" r:id="rId7"/>
    <p:sldId id="262" r:id="rId8"/>
    <p:sldId id="278" r:id="rId9"/>
    <p:sldId id="286" r:id="rId10"/>
    <p:sldId id="287" r:id="rId11"/>
    <p:sldId id="269" r:id="rId12"/>
    <p:sldId id="288" r:id="rId13"/>
    <p:sldId id="302" r:id="rId14"/>
    <p:sldId id="290" r:id="rId15"/>
    <p:sldId id="292" r:id="rId16"/>
    <p:sldId id="291" r:id="rId17"/>
    <p:sldId id="293" r:id="rId18"/>
    <p:sldId id="281" r:id="rId19"/>
    <p:sldId id="294" r:id="rId20"/>
    <p:sldId id="295" r:id="rId21"/>
    <p:sldId id="296" r:id="rId22"/>
    <p:sldId id="297" r:id="rId23"/>
    <p:sldId id="280" r:id="rId24"/>
    <p:sldId id="303" r:id="rId25"/>
    <p:sldId id="301" r:id="rId26"/>
    <p:sldId id="279" r:id="rId27"/>
    <p:sldId id="298" r:id="rId28"/>
    <p:sldId id="299" r:id="rId29"/>
    <p:sldId id="304" r:id="rId30"/>
    <p:sldId id="305" r:id="rId31"/>
    <p:sldId id="306" r:id="rId32"/>
    <p:sldId id="277" r:id="rId33"/>
  </p:sldIdLst>
  <p:sldSz cx="12192000" cy="6858000"/>
  <p:notesSz cx="6858000" cy="9144000"/>
  <p:embeddedFontLst>
    <p:embeddedFont>
      <p:font typeface="微软雅黑" pitchFamily="34" charset="-122"/>
      <p:regular r:id="rId35"/>
      <p:bold r:id="rId36"/>
    </p:embeddedFont>
    <p:embeddedFont>
      <p:font typeface="等线" charset="-122"/>
      <p:regular r:id="rId37"/>
      <p:bold r:id="rId38"/>
    </p:embeddedFont>
    <p:embeddedFont>
      <p:font typeface="汉仪夏日体W" charset="-122"/>
      <p:regular r:id="rId39"/>
    </p:embeddedFont>
    <p:embeddedFont>
      <p:font typeface="Impact" pitchFamily="34" charset="0"/>
      <p:regular r:id="rId40"/>
    </p:embeddedFont>
    <p:embeddedFont>
      <p:font typeface="Calibri" pitchFamily="34" charset="0"/>
      <p:regular r:id="rId41"/>
      <p:bold r:id="rId42"/>
      <p:italic r:id="rId43"/>
      <p:boldItalic r:id="rId44"/>
    </p:embeddedFont>
    <p:embeddedFont>
      <p:font typeface="宋体" pitchFamily="2" charset="-122"/>
      <p:regular r:id="rId45"/>
    </p:embeddedFont>
    <p:embeddedFont>
      <p:font typeface="华文细黑" charset="-122"/>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ACB6"/>
    <a:srgbClr val="EEAD1B"/>
    <a:srgbClr val="A1BF24"/>
    <a:srgbClr val="DF3427"/>
    <a:srgbClr val="F7D294"/>
    <a:srgbClr val="DBFBFD"/>
    <a:srgbClr val="401010"/>
    <a:srgbClr val="BAC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8" autoAdjust="0"/>
    <p:restoredTop sz="94660"/>
  </p:normalViewPr>
  <p:slideViewPr>
    <p:cSldViewPr snapToGrid="0" showGuides="1">
      <p:cViewPr>
        <p:scale>
          <a:sx n="74" d="100"/>
          <a:sy n="74" d="100"/>
        </p:scale>
        <p:origin x="-540" y="198"/>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BF8FA-4E2B-4AE8-995E-3CD42975F7E6}" type="datetimeFigureOut">
              <a:rPr lang="zh-CN" altLang="en-US" smtClean="0"/>
              <a:t>2021/12/14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0DCD1-95AB-4626-ABD9-D3784FCC6B66}" type="slidenum">
              <a:rPr lang="zh-CN" altLang="en-US" smtClean="0"/>
              <a:t>‹#›</a:t>
            </a:fld>
            <a:endParaRPr lang="zh-CN" altLang="en-US"/>
          </a:p>
        </p:txBody>
      </p:sp>
    </p:spTree>
    <p:extLst>
      <p:ext uri="{BB962C8B-B14F-4D97-AF65-F5344CB8AC3E}">
        <p14:creationId xmlns:p14="http://schemas.microsoft.com/office/powerpoint/2010/main" val="254416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a:t>
            </a:fld>
            <a:endParaRPr lang="zh-CN" altLang="en-US"/>
          </a:p>
        </p:txBody>
      </p:sp>
    </p:spTree>
    <p:extLst>
      <p:ext uri="{BB962C8B-B14F-4D97-AF65-F5344CB8AC3E}">
        <p14:creationId xmlns:p14="http://schemas.microsoft.com/office/powerpoint/2010/main" val="27692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29</a:t>
            </a:fld>
            <a:endParaRPr lang="zh-CN" altLang="en-US"/>
          </a:p>
        </p:txBody>
      </p:sp>
    </p:spTree>
    <p:extLst>
      <p:ext uri="{BB962C8B-B14F-4D97-AF65-F5344CB8AC3E}">
        <p14:creationId xmlns:p14="http://schemas.microsoft.com/office/powerpoint/2010/main" val="22210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32</a:t>
            </a:fld>
            <a:endParaRPr lang="zh-CN" altLang="en-US"/>
          </a:p>
        </p:txBody>
      </p:sp>
    </p:spTree>
    <p:extLst>
      <p:ext uri="{BB962C8B-B14F-4D97-AF65-F5344CB8AC3E}">
        <p14:creationId xmlns:p14="http://schemas.microsoft.com/office/powerpoint/2010/main" val="316973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84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4</a:t>
            </a:fld>
            <a:endParaRPr lang="zh-CN" altLang="en-US"/>
          </a:p>
        </p:txBody>
      </p:sp>
    </p:spTree>
    <p:extLst>
      <p:ext uri="{BB962C8B-B14F-4D97-AF65-F5344CB8AC3E}">
        <p14:creationId xmlns:p14="http://schemas.microsoft.com/office/powerpoint/2010/main" val="228710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7</a:t>
            </a:fld>
            <a:endParaRPr lang="zh-CN" altLang="en-US"/>
          </a:p>
        </p:txBody>
      </p:sp>
    </p:spTree>
    <p:extLst>
      <p:ext uri="{BB962C8B-B14F-4D97-AF65-F5344CB8AC3E}">
        <p14:creationId xmlns:p14="http://schemas.microsoft.com/office/powerpoint/2010/main" val="22210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8</a:t>
            </a:fld>
            <a:endParaRPr lang="zh-CN" altLang="en-US"/>
          </a:p>
        </p:txBody>
      </p:sp>
    </p:spTree>
    <p:extLst>
      <p:ext uri="{BB962C8B-B14F-4D97-AF65-F5344CB8AC3E}">
        <p14:creationId xmlns:p14="http://schemas.microsoft.com/office/powerpoint/2010/main" val="189935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11</a:t>
            </a:fld>
            <a:endParaRPr lang="zh-CN" altLang="en-US"/>
          </a:p>
        </p:txBody>
      </p:sp>
    </p:spTree>
    <p:extLst>
      <p:ext uri="{BB962C8B-B14F-4D97-AF65-F5344CB8AC3E}">
        <p14:creationId xmlns:p14="http://schemas.microsoft.com/office/powerpoint/2010/main" val="328350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18</a:t>
            </a:fld>
            <a:endParaRPr lang="zh-CN" altLang="en-US"/>
          </a:p>
        </p:txBody>
      </p:sp>
    </p:spTree>
    <p:extLst>
      <p:ext uri="{BB962C8B-B14F-4D97-AF65-F5344CB8AC3E}">
        <p14:creationId xmlns:p14="http://schemas.microsoft.com/office/powerpoint/2010/main" val="379299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23</a:t>
            </a:fld>
            <a:endParaRPr lang="zh-CN" altLang="en-US"/>
          </a:p>
        </p:txBody>
      </p:sp>
    </p:spTree>
    <p:extLst>
      <p:ext uri="{BB962C8B-B14F-4D97-AF65-F5344CB8AC3E}">
        <p14:creationId xmlns:p14="http://schemas.microsoft.com/office/powerpoint/2010/main" val="206735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26</a:t>
            </a:fld>
            <a:endParaRPr lang="zh-CN" altLang="en-US"/>
          </a:p>
        </p:txBody>
      </p:sp>
    </p:spTree>
    <p:extLst>
      <p:ext uri="{BB962C8B-B14F-4D97-AF65-F5344CB8AC3E}">
        <p14:creationId xmlns:p14="http://schemas.microsoft.com/office/powerpoint/2010/main" val="466656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56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2"/>
          </p:nvPr>
        </p:nvSpPr>
        <p:spPr>
          <a:xfrm>
            <a:off x="6354413"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5" name="任意多边形: 形状 14"/>
          <p:cNvSpPr>
            <a:spLocks noGrp="1"/>
          </p:cNvSpPr>
          <p:nvPr>
            <p:ph type="pic" sz="quarter" idx="13"/>
          </p:nvPr>
        </p:nvSpPr>
        <p:spPr>
          <a:xfrm>
            <a:off x="6354413"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3" name="任意多边形: 形状 12"/>
          <p:cNvSpPr>
            <a:spLocks noGrp="1"/>
          </p:cNvSpPr>
          <p:nvPr>
            <p:ph type="pic" sz="quarter" idx="10"/>
          </p:nvPr>
        </p:nvSpPr>
        <p:spPr>
          <a:xfrm>
            <a:off x="1509918"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1509918"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233394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27000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3C1E6C-5440-456C-9D99-72476906D611}" type="datetimeFigureOut">
              <a:rPr lang="vi-VN" smtClean="0"/>
              <a:t>14/12/2021</a:t>
            </a:fld>
            <a:endParaRPr lang="vi-VN"/>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255A3294-F3F4-45F3-8AD6-400F3E462103}" type="slidenum">
              <a:rPr lang="vi-VN" smtClean="0"/>
              <a:t>‹#›</a:t>
            </a:fld>
            <a:endParaRPr lang="vi-VN"/>
          </a:p>
        </p:txBody>
      </p:sp>
    </p:spTree>
    <p:extLst>
      <p:ext uri="{BB962C8B-B14F-4D97-AF65-F5344CB8AC3E}">
        <p14:creationId xmlns:p14="http://schemas.microsoft.com/office/powerpoint/2010/main" val="847767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236439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3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52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4015586" y="1363664"/>
            <a:ext cx="1945478" cy="1945478"/>
          </a:xfrm>
          <a:custGeom>
            <a:avLst/>
            <a:gdLst>
              <a:gd name="connsiteX0" fmla="*/ 972739 w 1945478"/>
              <a:gd name="connsiteY0" fmla="*/ 0 h 1945478"/>
              <a:gd name="connsiteX1" fmla="*/ 1945478 w 1945478"/>
              <a:gd name="connsiteY1" fmla="*/ 972739 h 1945478"/>
              <a:gd name="connsiteX2" fmla="*/ 972739 w 1945478"/>
              <a:gd name="connsiteY2" fmla="*/ 1945478 h 1945478"/>
              <a:gd name="connsiteX3" fmla="*/ 0 w 1945478"/>
              <a:gd name="connsiteY3" fmla="*/ 972739 h 1945478"/>
              <a:gd name="connsiteX4" fmla="*/ 972739 w 1945478"/>
              <a:gd name="connsiteY4" fmla="*/ 0 h 19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478" h="1945478">
                <a:moveTo>
                  <a:pt x="972739" y="0"/>
                </a:moveTo>
                <a:cubicBezTo>
                  <a:pt x="1509968" y="0"/>
                  <a:pt x="1945478" y="435510"/>
                  <a:pt x="1945478" y="972739"/>
                </a:cubicBezTo>
                <a:cubicBezTo>
                  <a:pt x="1945478" y="1509968"/>
                  <a:pt x="1509968" y="1945478"/>
                  <a:pt x="972739" y="1945478"/>
                </a:cubicBezTo>
                <a:cubicBezTo>
                  <a:pt x="435510" y="1945478"/>
                  <a:pt x="0" y="1509968"/>
                  <a:pt x="0" y="972739"/>
                </a:cubicBezTo>
                <a:cubicBezTo>
                  <a:pt x="0" y="435510"/>
                  <a:pt x="435510" y="0"/>
                  <a:pt x="972739"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2" name="任意多边形: 形状 11"/>
          <p:cNvSpPr>
            <a:spLocks noGrp="1"/>
          </p:cNvSpPr>
          <p:nvPr>
            <p:ph type="pic" sz="quarter" idx="11"/>
          </p:nvPr>
        </p:nvSpPr>
        <p:spPr>
          <a:xfrm>
            <a:off x="3228973" y="3834823"/>
            <a:ext cx="2022476" cy="2022476"/>
          </a:xfrm>
          <a:custGeom>
            <a:avLst/>
            <a:gdLst>
              <a:gd name="connsiteX0" fmla="*/ 1011238 w 2022476"/>
              <a:gd name="connsiteY0" fmla="*/ 0 h 2022476"/>
              <a:gd name="connsiteX1" fmla="*/ 2022476 w 2022476"/>
              <a:gd name="connsiteY1" fmla="*/ 1011238 h 2022476"/>
              <a:gd name="connsiteX2" fmla="*/ 1011238 w 2022476"/>
              <a:gd name="connsiteY2" fmla="*/ 2022476 h 2022476"/>
              <a:gd name="connsiteX3" fmla="*/ 0 w 2022476"/>
              <a:gd name="connsiteY3" fmla="*/ 1011238 h 2022476"/>
              <a:gd name="connsiteX4" fmla="*/ 1011238 w 2022476"/>
              <a:gd name="connsiteY4" fmla="*/ 0 h 202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6" h="2022476">
                <a:moveTo>
                  <a:pt x="1011238" y="0"/>
                </a:moveTo>
                <a:cubicBezTo>
                  <a:pt x="1569729" y="0"/>
                  <a:pt x="2022476" y="452747"/>
                  <a:pt x="2022476" y="1011238"/>
                </a:cubicBezTo>
                <a:cubicBezTo>
                  <a:pt x="2022476" y="1569729"/>
                  <a:pt x="1569729" y="2022476"/>
                  <a:pt x="1011238" y="2022476"/>
                </a:cubicBezTo>
                <a:cubicBezTo>
                  <a:pt x="452747" y="2022476"/>
                  <a:pt x="0" y="1569729"/>
                  <a:pt x="0" y="1011238"/>
                </a:cubicBezTo>
                <a:cubicBezTo>
                  <a:pt x="0" y="452747"/>
                  <a:pt x="452747" y="0"/>
                  <a:pt x="1011238"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3" name="任意多边形: 形状 12"/>
          <p:cNvSpPr>
            <a:spLocks noGrp="1"/>
          </p:cNvSpPr>
          <p:nvPr>
            <p:ph type="pic" sz="quarter" idx="12"/>
          </p:nvPr>
        </p:nvSpPr>
        <p:spPr>
          <a:xfrm>
            <a:off x="6453187" y="3045619"/>
            <a:ext cx="2590800" cy="2592388"/>
          </a:xfrm>
          <a:custGeom>
            <a:avLst/>
            <a:gdLst>
              <a:gd name="connsiteX0" fmla="*/ 1295400 w 2590800"/>
              <a:gd name="connsiteY0" fmla="*/ 0 h 2592388"/>
              <a:gd name="connsiteX1" fmla="*/ 2590800 w 2590800"/>
              <a:gd name="connsiteY1" fmla="*/ 1296194 h 2592388"/>
              <a:gd name="connsiteX2" fmla="*/ 1295400 w 2590800"/>
              <a:gd name="connsiteY2" fmla="*/ 2592388 h 2592388"/>
              <a:gd name="connsiteX3" fmla="*/ 0 w 2590800"/>
              <a:gd name="connsiteY3" fmla="*/ 1296194 h 2592388"/>
              <a:gd name="connsiteX4" fmla="*/ 1295400 w 2590800"/>
              <a:gd name="connsiteY4" fmla="*/ 0 h 259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2592388">
                <a:moveTo>
                  <a:pt x="1295400" y="0"/>
                </a:moveTo>
                <a:cubicBezTo>
                  <a:pt x="2010830" y="0"/>
                  <a:pt x="2590800" y="580326"/>
                  <a:pt x="2590800" y="1296194"/>
                </a:cubicBezTo>
                <a:cubicBezTo>
                  <a:pt x="2590800" y="2012062"/>
                  <a:pt x="2010830" y="2592388"/>
                  <a:pt x="1295400" y="2592388"/>
                </a:cubicBezTo>
                <a:cubicBezTo>
                  <a:pt x="579970" y="2592388"/>
                  <a:pt x="0" y="2012062"/>
                  <a:pt x="0" y="1296194"/>
                </a:cubicBezTo>
                <a:cubicBezTo>
                  <a:pt x="0" y="580326"/>
                  <a:pt x="579970" y="0"/>
                  <a:pt x="1295400"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05138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2100746" y="2119783"/>
            <a:ext cx="2866542" cy="2720034"/>
          </a:xfrm>
          <a:custGeom>
            <a:avLst/>
            <a:gdLst>
              <a:gd name="connsiteX0" fmla="*/ 1433271 w 2866542"/>
              <a:gd name="connsiteY0" fmla="*/ 0 h 2720034"/>
              <a:gd name="connsiteX1" fmla="*/ 2866542 w 2866542"/>
              <a:gd name="connsiteY1" fmla="*/ 1360017 h 2720034"/>
              <a:gd name="connsiteX2" fmla="*/ 1433271 w 2866542"/>
              <a:gd name="connsiteY2" fmla="*/ 2720034 h 2720034"/>
              <a:gd name="connsiteX3" fmla="*/ 0 w 2866542"/>
              <a:gd name="connsiteY3" fmla="*/ 1360017 h 2720034"/>
              <a:gd name="connsiteX4" fmla="*/ 1433271 w 2866542"/>
              <a:gd name="connsiteY4" fmla="*/ 0 h 272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542" h="2720034">
                <a:moveTo>
                  <a:pt x="1433271" y="0"/>
                </a:moveTo>
                <a:cubicBezTo>
                  <a:pt x="2224845" y="0"/>
                  <a:pt x="2866542" y="608900"/>
                  <a:pt x="2866542" y="1360017"/>
                </a:cubicBezTo>
                <a:cubicBezTo>
                  <a:pt x="2866542" y="2111134"/>
                  <a:pt x="2224845" y="2720034"/>
                  <a:pt x="1433271" y="2720034"/>
                </a:cubicBezTo>
                <a:cubicBezTo>
                  <a:pt x="641697" y="2720034"/>
                  <a:pt x="0" y="2111134"/>
                  <a:pt x="0" y="1360017"/>
                </a:cubicBezTo>
                <a:cubicBezTo>
                  <a:pt x="0" y="608900"/>
                  <a:pt x="641697" y="0"/>
                  <a:pt x="143327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760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1534380"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
        <p:nvSpPr>
          <p:cNvPr id="13" name="任意多边形: 形状 12"/>
          <p:cNvSpPr>
            <a:spLocks noGrp="1"/>
          </p:cNvSpPr>
          <p:nvPr>
            <p:ph type="pic" sz="quarter" idx="11"/>
          </p:nvPr>
        </p:nvSpPr>
        <p:spPr>
          <a:xfrm>
            <a:off x="4002357"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4" name="任意多边形: 形状 13"/>
          <p:cNvSpPr>
            <a:spLocks noGrp="1"/>
          </p:cNvSpPr>
          <p:nvPr>
            <p:ph type="pic" sz="quarter" idx="12"/>
          </p:nvPr>
        </p:nvSpPr>
        <p:spPr>
          <a:xfrm>
            <a:off x="6472221"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5" name="任意多边形: 形状 14"/>
          <p:cNvSpPr>
            <a:spLocks noGrp="1"/>
          </p:cNvSpPr>
          <p:nvPr>
            <p:ph type="pic" sz="quarter" idx="13"/>
          </p:nvPr>
        </p:nvSpPr>
        <p:spPr>
          <a:xfrm>
            <a:off x="8940197"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359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1714502"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4941904"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8171341"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33122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9" name="任意多边形: 形状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8" name="任意多边形: 形状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7" name="任意多边形: 形状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6" name="任意多边形: 形状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Tree>
    <p:extLst>
      <p:ext uri="{BB962C8B-B14F-4D97-AF65-F5344CB8AC3E}">
        <p14:creationId xmlns:p14="http://schemas.microsoft.com/office/powerpoint/2010/main" val="152498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1671835" y="1651705"/>
            <a:ext cx="2624866" cy="2660977"/>
          </a:xfrm>
          <a:custGeom>
            <a:avLst/>
            <a:gdLst>
              <a:gd name="connsiteX0" fmla="*/ 2438996 w 2624866"/>
              <a:gd name="connsiteY0" fmla="*/ 0 h 2660977"/>
              <a:gd name="connsiteX1" fmla="*/ 2624866 w 2624866"/>
              <a:gd name="connsiteY1" fmla="*/ 2478035 h 2660977"/>
              <a:gd name="connsiteX2" fmla="*/ 185870 w 2624866"/>
              <a:gd name="connsiteY2" fmla="*/ 2660977 h 2660977"/>
              <a:gd name="connsiteX3" fmla="*/ 0 w 2624866"/>
              <a:gd name="connsiteY3" fmla="*/ 182941 h 2660977"/>
            </a:gdLst>
            <a:ahLst/>
            <a:cxnLst>
              <a:cxn ang="0">
                <a:pos x="connsiteX0" y="connsiteY0"/>
              </a:cxn>
              <a:cxn ang="0">
                <a:pos x="connsiteX1" y="connsiteY1"/>
              </a:cxn>
              <a:cxn ang="0">
                <a:pos x="connsiteX2" y="connsiteY2"/>
              </a:cxn>
              <a:cxn ang="0">
                <a:pos x="connsiteX3" y="connsiteY3"/>
              </a:cxn>
            </a:cxnLst>
            <a:rect l="l" t="t" r="r" b="b"/>
            <a:pathLst>
              <a:path w="2624866" h="2660977">
                <a:moveTo>
                  <a:pt x="2438996" y="0"/>
                </a:moveTo>
                <a:lnTo>
                  <a:pt x="2624866" y="2478035"/>
                </a:lnTo>
                <a:lnTo>
                  <a:pt x="185870" y="2660977"/>
                </a:lnTo>
                <a:lnTo>
                  <a:pt x="0" y="182941"/>
                </a:lnTo>
                <a:close/>
              </a:path>
            </a:pathLst>
          </a:custGeom>
        </p:spPr>
        <p:txBody>
          <a:bodyPr wrap="square">
            <a:noAutofit/>
          </a:bodyPr>
          <a:lstStyle/>
          <a:p>
            <a:endParaRPr lang="zh-CN" altLang="en-US"/>
          </a:p>
        </p:txBody>
      </p:sp>
      <p:sp>
        <p:nvSpPr>
          <p:cNvPr id="15" name="任意多边形: 形状 14"/>
          <p:cNvSpPr>
            <a:spLocks noGrp="1"/>
          </p:cNvSpPr>
          <p:nvPr>
            <p:ph type="pic" sz="quarter" idx="11"/>
          </p:nvPr>
        </p:nvSpPr>
        <p:spPr>
          <a:xfrm>
            <a:off x="3388628" y="3444460"/>
            <a:ext cx="2056679" cy="2079556"/>
          </a:xfrm>
          <a:custGeom>
            <a:avLst/>
            <a:gdLst>
              <a:gd name="connsiteX0" fmla="*/ 316250 w 2056679"/>
              <a:gd name="connsiteY0" fmla="*/ 0 h 2079556"/>
              <a:gd name="connsiteX1" fmla="*/ 2056679 w 2056679"/>
              <a:gd name="connsiteY1" fmla="*/ 311268 h 2079556"/>
              <a:gd name="connsiteX2" fmla="*/ 1740428 w 2056679"/>
              <a:gd name="connsiteY2" fmla="*/ 2079556 h 2079556"/>
              <a:gd name="connsiteX3" fmla="*/ 0 w 2056679"/>
              <a:gd name="connsiteY3" fmla="*/ 1768287 h 2079556"/>
            </a:gdLst>
            <a:ahLst/>
            <a:cxnLst>
              <a:cxn ang="0">
                <a:pos x="connsiteX0" y="connsiteY0"/>
              </a:cxn>
              <a:cxn ang="0">
                <a:pos x="connsiteX1" y="connsiteY1"/>
              </a:cxn>
              <a:cxn ang="0">
                <a:pos x="connsiteX2" y="connsiteY2"/>
              </a:cxn>
              <a:cxn ang="0">
                <a:pos x="connsiteX3" y="connsiteY3"/>
              </a:cxn>
            </a:cxnLst>
            <a:rect l="l" t="t" r="r" b="b"/>
            <a:pathLst>
              <a:path w="2056679" h="2079556">
                <a:moveTo>
                  <a:pt x="316250" y="0"/>
                </a:moveTo>
                <a:lnTo>
                  <a:pt x="2056679" y="311268"/>
                </a:lnTo>
                <a:lnTo>
                  <a:pt x="1740428" y="2079556"/>
                </a:lnTo>
                <a:lnTo>
                  <a:pt x="0" y="1768287"/>
                </a:lnTo>
                <a:close/>
              </a:path>
            </a:pathLst>
          </a:custGeom>
        </p:spPr>
        <p:txBody>
          <a:bodyPr wrap="square">
            <a:noAutofit/>
          </a:bodyPr>
          <a:lstStyle/>
          <a:p>
            <a:endParaRPr lang="zh-CN" altLang="en-US"/>
          </a:p>
        </p:txBody>
      </p:sp>
      <p:sp>
        <p:nvSpPr>
          <p:cNvPr id="13" name="任意多边形: 形状 12"/>
          <p:cNvSpPr>
            <a:spLocks noGrp="1"/>
          </p:cNvSpPr>
          <p:nvPr>
            <p:ph type="pic" sz="quarter" idx="12"/>
          </p:nvPr>
        </p:nvSpPr>
        <p:spPr>
          <a:xfrm>
            <a:off x="5408084" y="1555682"/>
            <a:ext cx="1906122" cy="1974317"/>
          </a:xfrm>
          <a:custGeom>
            <a:avLst/>
            <a:gdLst>
              <a:gd name="connsiteX0" fmla="*/ 1210675 w 1906122"/>
              <a:gd name="connsiteY0" fmla="*/ 0 h 1974317"/>
              <a:gd name="connsiteX1" fmla="*/ 1906122 w 1906122"/>
              <a:gd name="connsiteY1" fmla="*/ 1351193 h 1974317"/>
              <a:gd name="connsiteX2" fmla="*/ 695447 w 1906122"/>
              <a:gd name="connsiteY2" fmla="*/ 1974317 h 1974317"/>
              <a:gd name="connsiteX3" fmla="*/ 0 w 1906122"/>
              <a:gd name="connsiteY3" fmla="*/ 623124 h 1974317"/>
            </a:gdLst>
            <a:ahLst/>
            <a:cxnLst>
              <a:cxn ang="0">
                <a:pos x="connsiteX0" y="connsiteY0"/>
              </a:cxn>
              <a:cxn ang="0">
                <a:pos x="connsiteX1" y="connsiteY1"/>
              </a:cxn>
              <a:cxn ang="0">
                <a:pos x="connsiteX2" y="connsiteY2"/>
              </a:cxn>
              <a:cxn ang="0">
                <a:pos x="connsiteX3" y="connsiteY3"/>
              </a:cxn>
            </a:cxnLst>
            <a:rect l="l" t="t" r="r" b="b"/>
            <a:pathLst>
              <a:path w="1906122" h="1974317">
                <a:moveTo>
                  <a:pt x="1210675" y="0"/>
                </a:moveTo>
                <a:lnTo>
                  <a:pt x="1906122" y="1351193"/>
                </a:lnTo>
                <a:lnTo>
                  <a:pt x="695447" y="1974317"/>
                </a:lnTo>
                <a:lnTo>
                  <a:pt x="0" y="623124"/>
                </a:lnTo>
                <a:close/>
              </a:path>
            </a:pathLst>
          </a:custGeom>
        </p:spPr>
        <p:txBody>
          <a:bodyPr wrap="square">
            <a:noAutofit/>
          </a:bodyPr>
          <a:lstStyle/>
          <a:p>
            <a:endParaRPr lang="zh-CN" altLang="en-US"/>
          </a:p>
        </p:txBody>
      </p:sp>
      <p:sp>
        <p:nvSpPr>
          <p:cNvPr id="14" name="任意多边形: 形状 13"/>
          <p:cNvSpPr>
            <a:spLocks noGrp="1"/>
          </p:cNvSpPr>
          <p:nvPr>
            <p:ph type="pic" sz="quarter" idx="13"/>
          </p:nvPr>
        </p:nvSpPr>
        <p:spPr>
          <a:xfrm>
            <a:off x="8084639" y="1499621"/>
            <a:ext cx="2192282" cy="2297047"/>
          </a:xfrm>
          <a:custGeom>
            <a:avLst/>
            <a:gdLst>
              <a:gd name="connsiteX0" fmla="*/ 810445 w 2192282"/>
              <a:gd name="connsiteY0" fmla="*/ 0 h 2297047"/>
              <a:gd name="connsiteX1" fmla="*/ 2192282 w 2192282"/>
              <a:gd name="connsiteY1" fmla="*/ 702202 h 2297047"/>
              <a:gd name="connsiteX2" fmla="*/ 1381837 w 2192282"/>
              <a:gd name="connsiteY2" fmla="*/ 2297047 h 2297047"/>
              <a:gd name="connsiteX3" fmla="*/ 0 w 2192282"/>
              <a:gd name="connsiteY3" fmla="*/ 1594845 h 2297047"/>
            </a:gdLst>
            <a:ahLst/>
            <a:cxnLst>
              <a:cxn ang="0">
                <a:pos x="connsiteX0" y="connsiteY0"/>
              </a:cxn>
              <a:cxn ang="0">
                <a:pos x="connsiteX1" y="connsiteY1"/>
              </a:cxn>
              <a:cxn ang="0">
                <a:pos x="connsiteX2" y="connsiteY2"/>
              </a:cxn>
              <a:cxn ang="0">
                <a:pos x="connsiteX3" y="connsiteY3"/>
              </a:cxn>
            </a:cxnLst>
            <a:rect l="l" t="t" r="r" b="b"/>
            <a:pathLst>
              <a:path w="2192282" h="2297047">
                <a:moveTo>
                  <a:pt x="810445" y="0"/>
                </a:moveTo>
                <a:lnTo>
                  <a:pt x="2192282" y="702202"/>
                </a:lnTo>
                <a:lnTo>
                  <a:pt x="1381837" y="2297047"/>
                </a:lnTo>
                <a:lnTo>
                  <a:pt x="0" y="159484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017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DBFBFD"/>
          </a:fgClr>
          <a:bgClr>
            <a:schemeClr val="bg1"/>
          </a:bgClr>
        </a:pattFill>
        <a:effectLst/>
      </p:bgPr>
    </p:bg>
    <p:spTree>
      <p:nvGrpSpPr>
        <p:cNvPr id="1" name=""/>
        <p:cNvGrpSpPr/>
        <p:nvPr/>
      </p:nvGrpSpPr>
      <p:grpSpPr>
        <a:xfrm>
          <a:off x="0" y="0"/>
          <a:ext cx="0" cy="0"/>
          <a:chOff x="0" y="0"/>
          <a:chExt cx="0" cy="0"/>
        </a:xfrm>
      </p:grpSpPr>
      <p:sp>
        <p:nvSpPr>
          <p:cNvPr id="7" name="矩形 6"/>
          <p:cNvSpPr/>
          <p:nvPr userDrawn="1"/>
        </p:nvSpPr>
        <p:spPr>
          <a:xfrm>
            <a:off x="0" y="6553200"/>
            <a:ext cx="12192000" cy="304800"/>
          </a:xfrm>
          <a:prstGeom prst="rect">
            <a:avLst/>
          </a:prstGeom>
          <a:solidFill>
            <a:srgbClr val="A1B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15"/>
          <a:stretch>
            <a:fillRect/>
          </a:stretch>
        </p:blipFill>
        <p:spPr>
          <a:xfrm>
            <a:off x="9093200" y="5970960"/>
            <a:ext cx="2815661" cy="747339"/>
          </a:xfrm>
          <a:prstGeom prst="rect">
            <a:avLst/>
          </a:prstGeom>
        </p:spPr>
      </p:pic>
      <p:pic>
        <p:nvPicPr>
          <p:cNvPr id="9" name="图片 8"/>
          <p:cNvPicPr>
            <a:picLocks noChangeAspect="1"/>
          </p:cNvPicPr>
          <p:nvPr userDrawn="1"/>
        </p:nvPicPr>
        <p:blipFill>
          <a:blip r:embed="rId16"/>
          <a:stretch>
            <a:fillRect/>
          </a:stretch>
        </p:blipFill>
        <p:spPr>
          <a:xfrm>
            <a:off x="390533" y="216861"/>
            <a:ext cx="1425567" cy="657468"/>
          </a:xfrm>
          <a:prstGeom prst="rect">
            <a:avLst/>
          </a:prstGeom>
        </p:spPr>
      </p:pic>
    </p:spTree>
    <p:extLst>
      <p:ext uri="{BB962C8B-B14F-4D97-AF65-F5344CB8AC3E}">
        <p14:creationId xmlns:p14="http://schemas.microsoft.com/office/powerpoint/2010/main" val="35552542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2" r:id="rId4"/>
    <p:sldLayoutId id="2147483661" r:id="rId5"/>
    <p:sldLayoutId id="2147483660" r:id="rId6"/>
    <p:sldLayoutId id="2147483659" r:id="rId7"/>
    <p:sldLayoutId id="2147483658" r:id="rId8"/>
    <p:sldLayoutId id="2147483657" r:id="rId9"/>
    <p:sldLayoutId id="2147483656" r:id="rId10"/>
    <p:sldLayoutId id="2147483663"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slideLayout" Target="../slideLayouts/slideLayout3.xml"/><Relationship Id="rId18" Type="http://schemas.openxmlformats.org/officeDocument/2006/relationships/image" Target="../media/image34.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36.jpeg"/><Relationship Id="rId2" Type="http://schemas.openxmlformats.org/officeDocument/2006/relationships/tags" Target="../tags/tag12.xml"/><Relationship Id="rId16" Type="http://schemas.openxmlformats.org/officeDocument/2006/relationships/image" Target="../media/image31.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image" Target="../media/image35.png"/><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image" Target="../media/image31.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4.jp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2.jp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2.png"/><Relationship Id="rId5" Type="http://schemas.openxmlformats.org/officeDocument/2006/relationships/image" Target="../media/image31.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4.jp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1.xml"/><Relationship Id="rId7" Type="http://schemas.microsoft.com/office/2007/relationships/hdphoto" Target="../media/hdphoto10.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4.png"/><Relationship Id="rId5" Type="http://schemas.microsoft.com/office/2007/relationships/hdphoto" Target="../media/hdphoto9.wdp"/><Relationship Id="rId4" Type="http://schemas.openxmlformats.org/officeDocument/2006/relationships/image" Target="../media/image53.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36.xml"/><Relationship Id="rId7" Type="http://schemas.openxmlformats.org/officeDocument/2006/relationships/slideLayout" Target="../slideLayouts/slideLayout3.xml"/><Relationship Id="rId12" Type="http://schemas.openxmlformats.org/officeDocument/2006/relationships/image" Target="../media/image31.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 Target="slide18.xml"/><Relationship Id="rId5" Type="http://schemas.openxmlformats.org/officeDocument/2006/relationships/tags" Target="../tags/tag38.xml"/><Relationship Id="rId10" Type="http://schemas.openxmlformats.org/officeDocument/2006/relationships/slide" Target="slide23.xml"/><Relationship Id="rId4" Type="http://schemas.openxmlformats.org/officeDocument/2006/relationships/tags" Target="../tags/tag37.xml"/><Relationship Id="rId9"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4.xml"/><Relationship Id="rId7" Type="http://schemas.openxmlformats.org/officeDocument/2006/relationships/slideLayout" Target="../slideLayouts/slideLayout3.xml"/><Relationship Id="rId12" Type="http://schemas.openxmlformats.org/officeDocument/2006/relationships/image" Target="../media/image3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 Target="slide18.xml"/><Relationship Id="rId5" Type="http://schemas.openxmlformats.org/officeDocument/2006/relationships/tags" Target="../tags/tag6.xml"/><Relationship Id="rId10" Type="http://schemas.openxmlformats.org/officeDocument/2006/relationships/slide" Target="slide23.xml"/><Relationship Id="rId4" Type="http://schemas.openxmlformats.org/officeDocument/2006/relationships/tags" Target="../tags/tag5.xml"/><Relationship Id="rId9" Type="http://schemas.openxmlformats.org/officeDocument/2006/relationships/slide" Target="slide26.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0.xml"/><Relationship Id="rId7" Type="http://schemas.openxmlformats.org/officeDocument/2006/relationships/image" Target="../media/image3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jpg"/><Relationship Id="rId11" Type="http://schemas.openxmlformats.org/officeDocument/2006/relationships/image" Target="../media/image34.png"/><Relationship Id="rId5" Type="http://schemas.openxmlformats.org/officeDocument/2006/relationships/notesSlide" Target="../notesSlides/notesSlide5.xml"/><Relationship Id="rId10" Type="http://schemas.openxmlformats.org/officeDocument/2006/relationships/image" Target="../media/image27.png"/><Relationship Id="rId4" Type="http://schemas.openxmlformats.org/officeDocument/2006/relationships/slideLayout" Target="../slideLayouts/slideLayout3.xml"/><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p:blipFill>
        <p:spPr>
          <a:xfrm>
            <a:off x="0" y="0"/>
            <a:ext cx="12192000" cy="6858000"/>
          </a:xfrm>
          <a:prstGeom prst="rect">
            <a:avLst/>
          </a:prstGeom>
        </p:spPr>
      </p:pic>
      <p:sp>
        <p:nvSpPr>
          <p:cNvPr id="6" name="文本框 5"/>
          <p:cNvSpPr txBox="1"/>
          <p:nvPr/>
        </p:nvSpPr>
        <p:spPr>
          <a:xfrm>
            <a:off x="2960914" y="3178628"/>
            <a:ext cx="5863771" cy="841828"/>
          </a:xfrm>
          <a:prstGeom prst="rect">
            <a:avLst/>
          </a:prstGeom>
          <a:noFill/>
        </p:spPr>
        <p:txBody>
          <a:bodyPr wrap="none" rtlCol="0">
            <a:prstTxWarp prst="textArchUp">
              <a:avLst/>
            </a:prstTxWarp>
            <a:spAutoFit/>
          </a:bodyPr>
          <a:lstStyle/>
          <a:p>
            <a:pPr algn="ctr"/>
            <a:r>
              <a:rPr lang="en-US" altLang="zh-CN" sz="4000" b="1" smtClean="0">
                <a:solidFill>
                  <a:srgbClr val="FF0000"/>
                </a:solidFill>
                <a:latin typeface="Times New Roman" panose="02020603050405020304" pitchFamily="18" charset="0"/>
                <a:cs typeface="Times New Roman" panose="02020603050405020304" pitchFamily="18" charset="0"/>
              </a:rPr>
              <a:t>CHÀO MỪNG CÁC CON</a:t>
            </a:r>
          </a:p>
          <a:p>
            <a:pPr algn="ctr"/>
            <a:r>
              <a:rPr lang="en-US" altLang="zh-CN" sz="4000" b="1" smtClean="0">
                <a:solidFill>
                  <a:srgbClr val="FF0000"/>
                </a:solidFill>
                <a:latin typeface="Times New Roman" panose="02020603050405020304" pitchFamily="18" charset="0"/>
                <a:cs typeface="Times New Roman" panose="02020603050405020304" pitchFamily="18" charset="0"/>
              </a:rPr>
              <a:t>ĐẾN VỚI TIẾT TIẾNG VIỆT!</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2344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Xin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Mời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nữa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smtClean="0">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xơi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gì</a:t>
            </a:r>
            <a:r>
              <a:rPr lang="en-US" sz="2200" dirty="0" smtClean="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rPr>
              <a:t>       - </a:t>
            </a:r>
            <a:r>
              <a:rPr lang="en-US" sz="2200" dirty="0" err="1" smtClean="0">
                <a:solidFill>
                  <a:srgbClr val="000000"/>
                </a:solidFill>
                <a:latin typeface="Times New Roman" panose="02020603050405020304" pitchFamily="18" charset="0"/>
                <a:ea typeface="Times New Roman" panose="02020603050405020304" pitchFamily="18" charset="0"/>
              </a:rPr>
              <a:t>Đây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mời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 xmlns:a16="http://schemas.microsoft.com/office/drawing/2014/main" id="{2BC9162F-F75A-4A4F-9B59-14AC9CCF2CBC}"/>
              </a:ext>
            </a:extLst>
          </p:cNvPr>
          <p:cNvSpPr/>
          <p:nvPr/>
        </p:nvSpPr>
        <p:spPr>
          <a:xfrm>
            <a:off x="617901" y="5299589"/>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 xmlns:a16="http://schemas.microsoft.com/office/drawing/2014/main" id="{2D3ECA9E-8442-417E-8A88-C6236269A505}"/>
              </a:ext>
            </a:extLst>
          </p:cNvPr>
          <p:cNvSpPr txBox="1"/>
          <p:nvPr/>
        </p:nvSpPr>
        <p:spPr>
          <a:xfrm>
            <a:off x="468800" y="4617724"/>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Ấy</a:t>
            </a:r>
            <a:r>
              <a:rPr lang="en-US" sz="2200" baseline="0" dirty="0" smtClean="0">
                <a:solidFill>
                  <a:srgbClr val="000000"/>
                </a:solidFill>
                <a:latin typeface="Times New Roman" panose="02020603050405020304" pitchFamily="18" charset="0"/>
                <a:ea typeface="Times New Roman" panose="02020603050405020304" pitchFamily="18" charset="0"/>
              </a:rPr>
              <a:t>,</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phải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đưa</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endParaRPr lang="en-US" sz="2200" dirty="0" smtClean="0">
              <a:solidFill>
                <a:srgbClr val="00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3" name="Rounded Rectangle 12"/>
          <p:cNvSpPr/>
          <p:nvPr/>
        </p:nvSpPr>
        <p:spPr>
          <a:xfrm>
            <a:off x="9637486" y="0"/>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 KHÓ ĐỌC</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5500914" y="939660"/>
            <a:ext cx="12046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54685" y="1571031"/>
            <a:ext cx="9506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02000" y="2558004"/>
            <a:ext cx="4281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80343" y="6323812"/>
            <a:ext cx="11248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69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文本框 18"/>
          <p:cNvSpPr txBox="1"/>
          <p:nvPr/>
        </p:nvSpPr>
        <p:spPr>
          <a:xfrm>
            <a:off x="4547969" y="601254"/>
            <a:ext cx="2860078"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ltLang="zh-CN" sz="3200" b="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TỪ KHÓ ĐỌC</a:t>
            </a:r>
            <a:endParaRPr lang="zh-CN" altLang="en-US" sz="3200" b="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9" name="MH_Other_1"/>
          <p:cNvSpPr/>
          <p:nvPr>
            <p:custDataLst>
              <p:tags r:id="rId2"/>
            </p:custDataLst>
          </p:nvPr>
        </p:nvSpPr>
        <p:spPr>
          <a:xfrm rot="16200000">
            <a:off x="2969434"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41" name="MH_Other_2"/>
          <p:cNvSpPr/>
          <p:nvPr>
            <p:custDataLst>
              <p:tags r:id="rId3"/>
            </p:custDataLst>
          </p:nvPr>
        </p:nvSpPr>
        <p:spPr>
          <a:xfrm>
            <a:off x="2021418"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42" name="MH_SubTitle_1"/>
          <p:cNvSpPr/>
          <p:nvPr>
            <p:custDataLst>
              <p:tags r:id="rId4"/>
            </p:custDataLst>
          </p:nvPr>
        </p:nvSpPr>
        <p:spPr>
          <a:xfrm>
            <a:off x="3319192" y="2110676"/>
            <a:ext cx="1780292" cy="881060"/>
          </a:xfrm>
          <a:prstGeom prst="rect">
            <a:avLst/>
          </a:prstGeom>
          <a:solidFill>
            <a:srgbClr val="FEFFFF"/>
          </a:solidFill>
          <a:ln w="3175">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1"/>
              </a:solidFill>
            </a:endParaRPr>
          </a:p>
        </p:txBody>
      </p:sp>
      <p:sp>
        <p:nvSpPr>
          <p:cNvPr id="44" name="MH_Other_4"/>
          <p:cNvSpPr/>
          <p:nvPr>
            <p:custDataLst>
              <p:tags r:id="rId5"/>
            </p:custDataLst>
          </p:nvPr>
        </p:nvSpPr>
        <p:spPr>
          <a:xfrm rot="16200000">
            <a:off x="5406055"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46" name="MH_Other_5"/>
          <p:cNvSpPr/>
          <p:nvPr>
            <p:custDataLst>
              <p:tags r:id="rId6"/>
            </p:custDataLst>
          </p:nvPr>
        </p:nvSpPr>
        <p:spPr>
          <a:xfrm>
            <a:off x="4458039"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47" name="MH_SubTitle_2"/>
          <p:cNvSpPr/>
          <p:nvPr>
            <p:custDataLst>
              <p:tags r:id="rId7"/>
            </p:custDataLst>
          </p:nvPr>
        </p:nvSpPr>
        <p:spPr>
          <a:xfrm>
            <a:off x="6833131" y="2110676"/>
            <a:ext cx="1780292" cy="881060"/>
          </a:xfrm>
          <a:prstGeom prst="rect">
            <a:avLst/>
          </a:prstGeom>
          <a:solidFill>
            <a:srgbClr val="FEFFFF"/>
          </a:solidFill>
          <a:ln w="3175">
            <a:solidFill>
              <a:schemeClr val="accent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2"/>
              </a:solidFill>
            </a:endParaRPr>
          </a:p>
        </p:txBody>
      </p:sp>
      <p:sp>
        <p:nvSpPr>
          <p:cNvPr id="49" name="MH_Other_7"/>
          <p:cNvSpPr/>
          <p:nvPr>
            <p:custDataLst>
              <p:tags r:id="rId8"/>
            </p:custDataLst>
          </p:nvPr>
        </p:nvSpPr>
        <p:spPr>
          <a:xfrm rot="16200000">
            <a:off x="7840626"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51" name="MH_Other_8"/>
          <p:cNvSpPr/>
          <p:nvPr>
            <p:custDataLst>
              <p:tags r:id="rId9"/>
            </p:custDataLst>
          </p:nvPr>
        </p:nvSpPr>
        <p:spPr>
          <a:xfrm>
            <a:off x="6892609"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52" name="MH_SubTitle_3"/>
          <p:cNvSpPr/>
          <p:nvPr>
            <p:custDataLst>
              <p:tags r:id="rId10"/>
            </p:custDataLst>
          </p:nvPr>
        </p:nvSpPr>
        <p:spPr>
          <a:xfrm>
            <a:off x="3319651" y="3656760"/>
            <a:ext cx="1780292" cy="881060"/>
          </a:xfrm>
          <a:prstGeom prst="rect">
            <a:avLst/>
          </a:prstGeom>
          <a:solidFill>
            <a:srgbClr val="FEFFFF"/>
          </a:solidFill>
          <a:ln w="3175">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3"/>
              </a:solidFill>
            </a:endParaRPr>
          </a:p>
        </p:txBody>
      </p:sp>
      <p:sp>
        <p:nvSpPr>
          <p:cNvPr id="55" name="MH_Other_10"/>
          <p:cNvSpPr/>
          <p:nvPr>
            <p:custDataLst>
              <p:tags r:id="rId11"/>
            </p:custDataLst>
          </p:nvPr>
        </p:nvSpPr>
        <p:spPr>
          <a:xfrm>
            <a:off x="9329230"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56" name="MH_SubTitle_4"/>
          <p:cNvSpPr/>
          <p:nvPr>
            <p:custDataLst>
              <p:tags r:id="rId12"/>
            </p:custDataLst>
          </p:nvPr>
        </p:nvSpPr>
        <p:spPr>
          <a:xfrm>
            <a:off x="6833131" y="3610737"/>
            <a:ext cx="1780292" cy="881060"/>
          </a:xfrm>
          <a:prstGeom prst="rect">
            <a:avLst/>
          </a:prstGeom>
          <a:solidFill>
            <a:srgbClr val="FEFFFF"/>
          </a:solidFill>
          <a:ln w="3175">
            <a:solidFill>
              <a:schemeClr val="accent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4"/>
              </a:solidFill>
            </a:endParaRPr>
          </a:p>
        </p:txBody>
      </p:sp>
      <p:sp>
        <p:nvSpPr>
          <p:cNvPr id="21" name="TextBox 19"/>
          <p:cNvSpPr txBox="1"/>
          <p:nvPr/>
        </p:nvSpPr>
        <p:spPr>
          <a:xfrm>
            <a:off x="3371811" y="2253783"/>
            <a:ext cx="2099699" cy="24980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n</a:t>
            </a:r>
            <a:r>
              <a:rPr lang="en-US" sz="2800" smtClean="0">
                <a:solidFill>
                  <a:schemeClr val="tx1"/>
                </a:solidFill>
                <a:latin typeface="Times New Roman" panose="02020603050405020304" pitchFamily="18" charset="0"/>
                <a:cs typeface="Times New Roman" panose="02020603050405020304" pitchFamily="18" charset="0"/>
              </a:rPr>
              <a:t>gạc nhiên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TextBox 19"/>
          <p:cNvSpPr txBox="1"/>
          <p:nvPr/>
        </p:nvSpPr>
        <p:spPr>
          <a:xfrm>
            <a:off x="6903125" y="3793497"/>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n</a:t>
            </a:r>
            <a:r>
              <a:rPr lang="en-US" sz="2800" smtClean="0">
                <a:solidFill>
                  <a:schemeClr val="tx1"/>
                </a:solidFill>
                <a:latin typeface="Times New Roman" panose="02020603050405020304" pitchFamily="18" charset="0"/>
                <a:cs typeface="Times New Roman" panose="02020603050405020304" pitchFamily="18" charset="0"/>
              </a:rPr>
              <a:t>ết ngoan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2" name="TextBox 19"/>
          <p:cNvSpPr txBox="1"/>
          <p:nvPr/>
        </p:nvSpPr>
        <p:spPr>
          <a:xfrm>
            <a:off x="3847225" y="3798634"/>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smtClean="0">
                <a:solidFill>
                  <a:schemeClr val="tx1"/>
                </a:solidFill>
                <a:latin typeface="Times New Roman" panose="02020603050405020304" pitchFamily="18" charset="0"/>
                <a:cs typeface="Times New Roman" panose="02020603050405020304" pitchFamily="18" charset="0"/>
              </a:rPr>
              <a:t>xơi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3" name="TextBox 19"/>
          <p:cNvSpPr txBox="1"/>
          <p:nvPr/>
        </p:nvSpPr>
        <p:spPr>
          <a:xfrm>
            <a:off x="7040460" y="2266584"/>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b</a:t>
            </a:r>
            <a:r>
              <a:rPr lang="en-US" sz="2800" smtClean="0">
                <a:solidFill>
                  <a:schemeClr val="tx1"/>
                </a:solidFill>
                <a:latin typeface="Times New Roman" panose="02020603050405020304" pitchFamily="18" charset="0"/>
                <a:cs typeface="Times New Roman" panose="02020603050405020304" pitchFamily="18" charset="0"/>
              </a:rPr>
              <a:t>át nhựa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8" name="图片 14340" descr="28"/>
          <p:cNvPicPr>
            <a:picLocks noChangeAspect="1"/>
          </p:cNvPicPr>
          <p:nvPr/>
        </p:nvPicPr>
        <p:blipFill>
          <a:blip r:embed="rId15"/>
          <a:stretch>
            <a:fillRect/>
          </a:stretch>
        </p:blipFill>
        <p:spPr>
          <a:xfrm>
            <a:off x="9448189" y="5305760"/>
            <a:ext cx="1981811" cy="1552240"/>
          </a:xfrm>
          <a:prstGeom prst="rect">
            <a:avLst/>
          </a:prstGeom>
          <a:noFill/>
          <a:ln w="9525">
            <a:noFill/>
          </a:ln>
        </p:spPr>
      </p:pic>
      <p:pic>
        <p:nvPicPr>
          <p:cNvPr id="20" name="图片 6"/>
          <p:cNvPicPr>
            <a:picLocks noChangeAspect="1"/>
          </p:cNvPicPr>
          <p:nvPr/>
        </p:nvPicPr>
        <p:blipFill rotWithShape="1">
          <a:blip r:embed="rId16" cstate="print">
            <a:extLst>
              <a:ext uri="{28A0092B-C50C-407E-A947-70E740481C1C}">
                <a14:useLocalDpi xmlns:a14="http://schemas.microsoft.com/office/drawing/2010/main" val="0"/>
              </a:ext>
            </a:extLst>
          </a:blip>
          <a:srcRect l="27294" t="7312" r="32213" b="28914"/>
          <a:stretch>
            <a:fillRect/>
          </a:stretch>
        </p:blipFill>
        <p:spPr>
          <a:xfrm rot="19502702">
            <a:off x="118810" y="147622"/>
            <a:ext cx="1399147" cy="2077940"/>
          </a:xfrm>
          <a:prstGeom prst="rect">
            <a:avLst/>
          </a:prstGeom>
        </p:spPr>
      </p:pic>
      <p:pic>
        <p:nvPicPr>
          <p:cNvPr id="22" name="Picture 8" descr="Dơi, chim và họ nhà thú | Mầm Non Đô Thị Sài Đồ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90733" y="442746"/>
            <a:ext cx="3291435" cy="1858298"/>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3419" y="4632162"/>
            <a:ext cx="3796290" cy="2225837"/>
          </a:xfrm>
          <a:prstGeom prst="rect">
            <a:avLst/>
          </a:prstGeom>
        </p:spPr>
      </p:pic>
    </p:spTree>
    <p:custDataLst>
      <p:tags r:id="rId1"/>
    </p:custDataLst>
    <p:extLst>
      <p:ext uri="{BB962C8B-B14F-4D97-AF65-F5344CB8AC3E}">
        <p14:creationId xmlns:p14="http://schemas.microsoft.com/office/powerpoint/2010/main" val="1406304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amond(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10">
            <a:extLst>
              <a:ext uri="{FF2B5EF4-FFF2-40B4-BE49-F238E27FC236}">
                <a16:creationId xmlns="" xmlns:a16="http://schemas.microsoft.com/office/drawing/2014/main" id="{20C5D417-3BC6-40D7-A1E2-A9B7128804EB}"/>
              </a:ext>
            </a:extLst>
          </p:cNvPr>
          <p:cNvSpPr/>
          <p:nvPr/>
        </p:nvSpPr>
        <p:spPr>
          <a:xfrm>
            <a:off x="314252" y="576217"/>
            <a:ext cx="11617973" cy="62817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 xmlns:a16="http://schemas.microsoft.com/office/drawing/2014/main" id="{2332F39E-6EFB-4C03-9DC5-4CC834EC5314}"/>
              </a:ext>
            </a:extLst>
          </p:cNvPr>
          <p:cNvSpPr txBox="1"/>
          <p:nvPr/>
        </p:nvSpPr>
        <p:spPr>
          <a:xfrm>
            <a:off x="409629" y="634958"/>
            <a:ext cx="11534399" cy="6986528"/>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Bố</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luôn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dành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cho</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Hường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điều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ngạc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nhiên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err="1" smtClean="0">
                <a:solidFill>
                  <a:srgbClr val="000000"/>
                </a:solidFill>
                <a:latin typeface="Times New Roman" panose="02020603050405020304" pitchFamily="18" charset="0"/>
                <a:ea typeface="Times New Roman" panose="02020603050405020304" pitchFamily="18" charset="0"/>
              </a:rPr>
              <a:t>Lúc</a:t>
            </a:r>
            <a:r>
              <a:rPr lang="en-US" sz="2800" smtClean="0">
                <a:solidFill>
                  <a:srgbClr val="000000"/>
                </a:solidFill>
                <a:latin typeface="Times New Roman" panose="02020603050405020304" pitchFamily="18" charset="0"/>
                <a:ea typeface="Times New Roman" panose="02020603050405020304" pitchFamily="18" charset="0"/>
              </a:rPr>
              <a:t> rảnh </a:t>
            </a:r>
            <a:r>
              <a:rPr lang="en-US" sz="2800" dirty="0" err="1" smtClean="0">
                <a:solidFill>
                  <a:srgbClr val="000000"/>
                </a:solidFill>
                <a:latin typeface="Times New Roman" panose="02020603050405020304" pitchFamily="18" charset="0"/>
                <a:ea typeface="Times New Roman" panose="02020603050405020304" pitchFamily="18" charset="0"/>
              </a:rPr>
              <a:t>rỗi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hai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bố</a:t>
            </a:r>
            <a:r>
              <a:rPr lang="en-US" sz="2800" dirty="0" smtClean="0">
                <a:solidFill>
                  <a:srgbClr val="000000"/>
                </a:solidFill>
                <a:latin typeface="Times New Roman" panose="02020603050405020304" pitchFamily="18" charset="0"/>
                <a:ea typeface="Times New Roman" panose="02020603050405020304" pitchFamily="18" charset="0"/>
              </a:rPr>
              <a:t> con </a:t>
            </a:r>
            <a:r>
              <a:rPr lang="en-US" sz="2800" dirty="0" err="1" smtClean="0">
                <a:solidFill>
                  <a:srgbClr val="000000"/>
                </a:solidFill>
                <a:latin typeface="Times New Roman" panose="02020603050405020304" pitchFamily="18" charset="0"/>
                <a:ea typeface="Times New Roman" panose="02020603050405020304" pitchFamily="18" charset="0"/>
              </a:rPr>
              <a:t>ngồi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chơi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với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nhau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như</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đôi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bạn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cùng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tuổi</a:t>
            </a:r>
            <a:r>
              <a:rPr lang="en-US" sz="28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Có</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lần</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hai</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bố</a:t>
            </a:r>
            <a:r>
              <a:rPr lang="en-US" sz="2800" dirty="0" smtClean="0">
                <a:solidFill>
                  <a:srgbClr val="000000"/>
                </a:solidFill>
                <a:latin typeface="Times New Roman" panose="02020603050405020304" pitchFamily="18" charset="0"/>
              </a:rPr>
              <a:t> con </a:t>
            </a:r>
            <a:r>
              <a:rPr lang="en-US" sz="2800" dirty="0" err="1" smtClean="0">
                <a:solidFill>
                  <a:srgbClr val="000000"/>
                </a:solidFill>
                <a:latin typeface="Times New Roman" panose="02020603050405020304" pitchFamily="18" charset="0"/>
              </a:rPr>
              <a:t>chơi</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trò</a:t>
            </a:r>
            <a:r>
              <a:rPr lang="en-US" sz="2800" dirty="0" smtClean="0">
                <a:solidFill>
                  <a:srgbClr val="000000"/>
                </a:solidFill>
                <a:latin typeface="Times New Roman" panose="02020603050405020304" pitchFamily="18" charset="0"/>
              </a:rPr>
              <a:t> </a:t>
            </a:r>
            <a:r>
              <a:rPr lang="en-US" sz="2800" err="1" smtClean="0">
                <a:solidFill>
                  <a:srgbClr val="000000"/>
                </a:solidFill>
                <a:latin typeface="Times New Roman" panose="02020603050405020304" pitchFamily="18" charset="0"/>
              </a:rPr>
              <a:t>chơi</a:t>
            </a:r>
            <a:r>
              <a:rPr lang="en-US" sz="2800" smtClean="0">
                <a:solidFill>
                  <a:srgbClr val="000000"/>
                </a:solidFill>
                <a:latin typeface="Times New Roman" panose="02020603050405020304" pitchFamily="18" charset="0"/>
              </a:rPr>
              <a:t> “ăn </a:t>
            </a:r>
            <a:r>
              <a:rPr lang="en-US" sz="2800" dirty="0" err="1" smtClean="0">
                <a:solidFill>
                  <a:srgbClr val="000000"/>
                </a:solidFill>
                <a:latin typeface="Times New Roman" panose="02020603050405020304" pitchFamily="18" charset="0"/>
              </a:rPr>
              <a:t>cỗ</a:t>
            </a:r>
            <a:r>
              <a:rPr lang="en-US" sz="2800" smtClean="0">
                <a:solidFill>
                  <a:srgbClr val="000000"/>
                </a:solidFill>
                <a:latin typeface="Times New Roman" panose="02020603050405020304" pitchFamily="18" charset="0"/>
              </a:rPr>
              <a:t>”. Hường </a:t>
            </a:r>
            <a:r>
              <a:rPr lang="en-US" sz="2800" dirty="0" err="1" smtClean="0">
                <a:solidFill>
                  <a:srgbClr val="000000"/>
                </a:solidFill>
                <a:latin typeface="Times New Roman" panose="02020603050405020304" pitchFamily="18" charset="0"/>
              </a:rPr>
              <a:t>đưa</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cái</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bát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nhựa</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cho</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bố</a:t>
            </a:r>
            <a:r>
              <a:rPr lang="en-US" sz="2800" dirty="0" smtClean="0">
                <a:solidFill>
                  <a:srgbClr val="000000"/>
                </a:solidFill>
                <a:latin typeface="Times New Roman" panose="02020603050405020304" pitchFamily="18" charset="0"/>
              </a:rPr>
              <a:t>:</a:t>
            </a:r>
          </a:p>
          <a:p>
            <a:pPr marL="30480" marR="30480">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800" dirty="0">
                <a:solidFill>
                  <a:prstClr val="black"/>
                </a:solidFill>
                <a:latin typeface="Calibri"/>
              </a:rPr>
              <a:t> </a:t>
            </a:r>
            <a:r>
              <a:rPr lang="en-US" sz="2800" dirty="0" smtClean="0">
                <a:solidFill>
                  <a:prstClr val="black"/>
                </a:solidFill>
                <a:latin typeface="Calibri"/>
              </a:rPr>
              <a:t>     </a:t>
            </a:r>
            <a:r>
              <a:rPr lang="en-US" sz="2800" dirty="0" err="1" smtClean="0">
                <a:solidFill>
                  <a:prstClr val="black"/>
                </a:solidFill>
                <a:latin typeface="Times New Roman" pitchFamily="18" charset="0"/>
                <a:cs typeface="Times New Roman" pitchFamily="18" charset="0"/>
              </a:rPr>
              <a:t>Bố</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đỡ</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bằng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hai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tay</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hẳn</a:t>
            </a:r>
            <a:r>
              <a:rPr lang="en-US" sz="2800" dirty="0" smtClean="0">
                <a:solidFill>
                  <a:prstClr val="black"/>
                </a:solidFill>
                <a:latin typeface="Times New Roman" pitchFamily="18" charset="0"/>
                <a:cs typeface="Times New Roman" pitchFamily="18" charset="0"/>
              </a:rPr>
              <a:t> hoi </a:t>
            </a:r>
            <a:r>
              <a:rPr lang="en-US" sz="2800" dirty="0" err="1" smtClean="0">
                <a:solidFill>
                  <a:prstClr val="black"/>
                </a:solidFill>
                <a:latin typeface="Times New Roman" pitchFamily="18" charset="0"/>
                <a:cs typeface="Times New Roman" pitchFamily="18" charset="0"/>
              </a:rPr>
              <a:t>và</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nói</a:t>
            </a:r>
            <a:r>
              <a:rPr lang="en-US" sz="28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800" dirty="0" smtClean="0">
                <a:solidFill>
                  <a:prstClr val="black"/>
                </a:solidFill>
                <a:latin typeface="Times New Roman" pitchFamily="18" charset="0"/>
                <a:cs typeface="Times New Roman" pitchFamily="18" charset="0"/>
              </a:rPr>
              <a:t>      - </a:t>
            </a:r>
            <a:r>
              <a:rPr lang="en-US" sz="2800" dirty="0" err="1" smtClean="0">
                <a:solidFill>
                  <a:prstClr val="black"/>
                </a:solidFill>
                <a:latin typeface="Times New Roman" pitchFamily="18" charset="0"/>
                <a:cs typeface="Times New Roman" pitchFamily="18" charset="0"/>
              </a:rPr>
              <a:t>Xin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bác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bác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xơi</a:t>
            </a:r>
            <a:r>
              <a:rPr lang="en-US" sz="28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800" dirty="0" smtClean="0">
                <a:solidFill>
                  <a:prstClr val="black"/>
                </a:solidFill>
                <a:latin typeface="Times New Roman" pitchFamily="18" charset="0"/>
                <a:cs typeface="Times New Roman" pitchFamily="18" charset="0"/>
              </a:rPr>
              <a:t>      - </a:t>
            </a:r>
            <a:r>
              <a:rPr lang="en-US" sz="2800" dirty="0" err="1" smtClean="0">
                <a:solidFill>
                  <a:prstClr val="black"/>
                </a:solidFill>
                <a:latin typeface="Times New Roman" pitchFamily="18" charset="0"/>
                <a:cs typeface="Times New Roman" pitchFamily="18" charset="0"/>
              </a:rPr>
              <a:t>Bác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xơi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nữa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không</a:t>
            </a:r>
            <a:r>
              <a:rPr lang="en-US" sz="2800" dirty="0" smtClean="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err="1" smtClean="0">
                <a:ln>
                  <a:noFill/>
                </a:ln>
                <a:solidFill>
                  <a:prstClr val="black"/>
                </a:solidFill>
                <a:effectLst/>
                <a:uLnTx/>
                <a:uFillTx/>
                <a:latin typeface="Times New Roman" pitchFamily="18" charset="0"/>
                <a:cs typeface="Times New Roman" pitchFamily="18" charset="0"/>
              </a:rPr>
              <a:t>rồi</a:t>
            </a:r>
            <a:r>
              <a:rPr kumimoji="0" lang="en-US" sz="2800" b="0" i="0" u="none" strike="noStrike" kern="1200" cap="none" spc="0" normalizeH="0" noProof="0" smtClean="0">
                <a:ln>
                  <a:noFill/>
                </a:ln>
                <a:solidFill>
                  <a:prstClr val="black"/>
                </a:solidFill>
                <a:effectLst/>
                <a:uLnTx/>
                <a:uFillTx/>
                <a:latin typeface="Times New Roman" pitchFamily="18" charset="0"/>
                <a:cs typeface="Times New Roman" pitchFamily="18" charset="0"/>
              </a:rPr>
              <a:t>.</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Hai bố con cùng phá lên cười. Lát sau, hai bố con đổi cho nhau. Bố hỏi:</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        - Bác xơi gì ạ?</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        - Dạ, xin bác bát miến ạ.</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        - Đây, mời bác</a:t>
            </a:r>
            <a:r>
              <a:rPr lang="en-US" sz="2800" smtClean="0">
                <a:solidFill>
                  <a:srgbClr val="000000"/>
                </a:solidFill>
                <a:latin typeface="Times New Roman" panose="02020603050405020304" pitchFamily="18" charset="0"/>
                <a:ea typeface="Times New Roman" panose="02020603050405020304" pitchFamily="18" charset="0"/>
              </a:rPr>
              <a:t>.</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Hường đưa tay ra cầm lấy cái bát nhựa. Bố bảo:</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        - Ấy, bác phải đỡ bằng hai tay. Tôi đưa cho bác bằng hai tay cơ mà!</a:t>
            </a:r>
          </a:p>
          <a:p>
            <a:pPr marL="30480" marR="30480" lvl="0" algn="just">
              <a:defRPr/>
            </a:pPr>
            <a:endParaRPr lang="en-US" sz="2800">
              <a:solidFill>
                <a:srgbClr val="000000"/>
              </a:solidFill>
              <a:latin typeface="Times New Roman" panose="02020603050405020304" pitchFamily="18" charset="0"/>
              <a:ea typeface="Times New Roman" panose="02020603050405020304" pitchFamily="18" charset="0"/>
            </a:endParaRPr>
          </a:p>
          <a:p>
            <a:pPr marL="30480" marR="30480" lvl="0" algn="l" defTabSz="914400" rtl="0" eaLnBrk="1" fontAlgn="auto" latinLnBrk="0" hangingPunct="1">
              <a:spcBef>
                <a:spcPts val="0"/>
              </a:spcBef>
              <a:buClrTx/>
              <a:buSzTx/>
              <a:tabLst/>
              <a:defRPr/>
            </a:pP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7" name="TextBox 6">
            <a:extLst>
              <a:ext uri="{FF2B5EF4-FFF2-40B4-BE49-F238E27FC236}">
                <a16:creationId xmlns="" xmlns:a16="http://schemas.microsoft.com/office/drawing/2014/main" id="{D84EB1CB-B470-4E60-9A49-831FB2C79A5F}"/>
              </a:ext>
            </a:extLst>
          </p:cNvPr>
          <p:cNvSpPr txBox="1"/>
          <p:nvPr/>
        </p:nvSpPr>
        <p:spPr>
          <a:xfrm>
            <a:off x="977562" y="122830"/>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 xmlns:a16="http://schemas.microsoft.com/office/drawing/2014/main" id="{6026A475-6858-41F5-98B6-CFF25BC57101}"/>
              </a:ext>
            </a:extLst>
          </p:cNvPr>
          <p:cNvSpPr/>
          <p:nvPr/>
        </p:nvSpPr>
        <p:spPr>
          <a:xfrm>
            <a:off x="617901" y="828143"/>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5" name="Oval 14"/>
          <p:cNvSpPr/>
          <p:nvPr/>
        </p:nvSpPr>
        <p:spPr>
          <a:xfrm>
            <a:off x="9179773" y="1563249"/>
            <a:ext cx="566058" cy="4354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67643" y="1973942"/>
            <a:ext cx="566058" cy="4354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84EB1CB-B470-4E60-9A49-831FB2C79A5F}"/>
              </a:ext>
            </a:extLst>
          </p:cNvPr>
          <p:cNvSpPr txBox="1"/>
          <p:nvPr/>
        </p:nvSpPr>
        <p:spPr>
          <a:xfrm>
            <a:off x="977562" y="122830"/>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6" name="Google Shape;345;p31"/>
          <p:cNvGrpSpPr/>
          <p:nvPr/>
        </p:nvGrpSpPr>
        <p:grpSpPr>
          <a:xfrm rot="271998">
            <a:off x="235335" y="2530233"/>
            <a:ext cx="5998013" cy="2536629"/>
            <a:chOff x="3301878" y="2654755"/>
            <a:chExt cx="819004" cy="605284"/>
          </a:xfrm>
        </p:grpSpPr>
        <p:sp>
          <p:nvSpPr>
            <p:cNvPr id="17"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000"/>
            </a:p>
          </p:txBody>
        </p:sp>
        <p:sp>
          <p:nvSpPr>
            <p:cNvPr id="18"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000"/>
            </a:p>
          </p:txBody>
        </p:sp>
        <p:sp>
          <p:nvSpPr>
            <p:cNvPr id="19"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000"/>
            </a:p>
          </p:txBody>
        </p:sp>
      </p:grpSp>
      <p:sp>
        <p:nvSpPr>
          <p:cNvPr id="20" name="Google Shape;351;p31"/>
          <p:cNvSpPr txBox="1">
            <a:spLocks/>
          </p:cNvSpPr>
          <p:nvPr/>
        </p:nvSpPr>
        <p:spPr>
          <a:xfrm>
            <a:off x="468800" y="2871587"/>
            <a:ext cx="1096713" cy="795494"/>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smtClean="0">
                <a:latin typeface="Times New Roman" panose="02020603050405020304" pitchFamily="18" charset="0"/>
                <a:cs typeface="Times New Roman" panose="02020603050405020304" pitchFamily="18" charset="0"/>
              </a:rPr>
              <a:t>bát:</a:t>
            </a:r>
            <a:endParaRPr lang="en-US" dirty="0">
              <a:latin typeface="Times New Roman" panose="02020603050405020304" pitchFamily="18" charset="0"/>
              <a:cs typeface="Times New Roman" panose="02020603050405020304" pitchFamily="18" charset="0"/>
            </a:endParaRPr>
          </a:p>
        </p:txBody>
      </p:sp>
      <p:pic>
        <p:nvPicPr>
          <p:cNvPr id="21" name="Picture 2"/>
          <p:cNvPicPr>
            <a:picLocks noChangeAspect="1" noChangeArrowheads="1"/>
          </p:cNvPicPr>
          <p:nvPr/>
        </p:nvPicPr>
        <p:blipFill>
          <a:blip r:embed="rId2">
            <a:clrChange>
              <a:clrFrom>
                <a:srgbClr val="E7E7E7"/>
              </a:clrFrom>
              <a:clrTo>
                <a:srgbClr val="E7E7E7">
                  <a:alpha val="0"/>
                </a:srgbClr>
              </a:clrTo>
            </a:clrChange>
            <a:extLst>
              <a:ext uri="{BEBA8EAE-BF5A-486C-A8C5-ECC9F3942E4B}">
                <a14:imgProps xmlns:a14="http://schemas.microsoft.com/office/drawing/2010/main">
                  <a14:imgLayer r:embed="rId3">
                    <a14:imgEffect>
                      <a14:backgroundRemoval t="10000" b="100000" l="0" r="100000">
                        <a14:foregroundMark x1="13000" y1="33333" x2="89333" y2="34333"/>
                        <a14:foregroundMark x1="89333" y1="34333" x2="66000" y2="79667"/>
                        <a14:foregroundMark x1="8000" y1="40000" x2="36000" y2="82667"/>
                        <a14:foregroundMark x1="31000" y1="78333" x2="10667" y2="57333"/>
                        <a14:foregroundMark x1="84667" y1="65000" x2="65000" y2="76000"/>
                        <a14:backgroundMark x1="7000" y1="58333" x2="23333" y2="98333"/>
                        <a14:backgroundMark x1="26333" y1="79000" x2="33000" y2="85333"/>
                        <a14:backgroundMark x1="66000" y1="94667" x2="98000" y2="56667"/>
                        <a14:backgroundMark x1="10333" y1="57667" x2="17667" y2="71667"/>
                      </a14:backgroundRemoval>
                    </a14:imgEffect>
                  </a14:imgLayer>
                </a14:imgProps>
              </a:ext>
              <a:ext uri="{28A0092B-C50C-407E-A947-70E740481C1C}">
                <a14:useLocalDpi xmlns:a14="http://schemas.microsoft.com/office/drawing/2010/main" val="0"/>
              </a:ext>
            </a:extLst>
          </a:blip>
          <a:srcRect/>
          <a:stretch>
            <a:fillRect/>
          </a:stretch>
        </p:blipFill>
        <p:spPr bwMode="auto">
          <a:xfrm>
            <a:off x="2690357" y="3596631"/>
            <a:ext cx="1401230" cy="140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clrChange>
              <a:clrFrom>
                <a:srgbClr val="999D9C"/>
              </a:clrFrom>
              <a:clrTo>
                <a:srgbClr val="999D9C">
                  <a:alpha val="0"/>
                </a:srgbClr>
              </a:clrTo>
            </a:clrChange>
            <a:extLst>
              <a:ext uri="{BEBA8EAE-BF5A-486C-A8C5-ECC9F3942E4B}">
                <a14:imgProps xmlns:a14="http://schemas.microsoft.com/office/drawing/2010/main">
                  <a14:imgLayer r:embed="rId5">
                    <a14:imgEffect>
                      <a14:backgroundRemoval t="10000" b="90000" l="10000" r="90000">
                        <a14:backgroundMark x1="27372" y1="47826" x2="55109" y2="80978"/>
                        <a14:backgroundMark x1="61314" y1="61413" x2="54380" y2="62500"/>
                      </a14:backgroundRemoval>
                    </a14:imgEffect>
                  </a14:imgLayer>
                </a14:imgProps>
              </a:ext>
              <a:ext uri="{28A0092B-C50C-407E-A947-70E740481C1C}">
                <a14:useLocalDpi xmlns:a14="http://schemas.microsoft.com/office/drawing/2010/main" val="0"/>
              </a:ext>
            </a:extLst>
          </a:blip>
          <a:srcRect/>
          <a:stretch>
            <a:fillRect/>
          </a:stretch>
        </p:blipFill>
        <p:spPr bwMode="auto">
          <a:xfrm>
            <a:off x="3115501" y="3320455"/>
            <a:ext cx="3471174" cy="237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1718278" y="3086276"/>
            <a:ext cx="4271787" cy="1200329"/>
          </a:xfrm>
          <a:prstGeom prst="rect">
            <a:avLst/>
          </a:prstGeom>
        </p:spPr>
        <p:txBody>
          <a:bodyPr wrap="square">
            <a:spAutoFit/>
          </a:bodyPr>
          <a:lstStyle/>
          <a:p>
            <a:pPr algn="just"/>
            <a:r>
              <a:rPr lang="vi-VN" sz="2400" b="1" dirty="0" smtClean="0">
                <a:latin typeface="Times New Roman" panose="02020603050405020304" pitchFamily="18" charset="0"/>
                <a:cs typeface="Times New Roman" panose="02020603050405020304" pitchFamily="18" charset="0"/>
              </a:rPr>
              <a:t>(từ </a:t>
            </a:r>
            <a:r>
              <a:rPr lang="vi-VN" sz="2400" b="1" dirty="0">
                <a:latin typeface="Times New Roman" panose="02020603050405020304" pitchFamily="18" charset="0"/>
                <a:cs typeface="Times New Roman" panose="02020603050405020304" pitchFamily="18" charset="0"/>
              </a:rPr>
              <a:t>dùng của miền Bắc) còn miền Nam gọi là cái chén để ăn cơm.</a:t>
            </a:r>
            <a:endParaRPr lang="vi-VN" sz="2400" dirty="0">
              <a:latin typeface="Times New Roman" panose="02020603050405020304" pitchFamily="18" charset="0"/>
              <a:cs typeface="Times New Roman" panose="02020603050405020304" pitchFamily="18" charset="0"/>
            </a:endParaRPr>
          </a:p>
        </p:txBody>
      </p:sp>
      <p:grpSp>
        <p:nvGrpSpPr>
          <p:cNvPr id="26" name="Google Shape;345;p31"/>
          <p:cNvGrpSpPr/>
          <p:nvPr/>
        </p:nvGrpSpPr>
        <p:grpSpPr>
          <a:xfrm rot="271998">
            <a:off x="6223291" y="2428362"/>
            <a:ext cx="5595088" cy="2536629"/>
            <a:chOff x="3301878" y="2654755"/>
            <a:chExt cx="819004" cy="605284"/>
          </a:xfrm>
        </p:grpSpPr>
        <p:sp>
          <p:nvSpPr>
            <p:cNvPr id="27"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000"/>
            </a:p>
          </p:txBody>
        </p:sp>
        <p:sp>
          <p:nvSpPr>
            <p:cNvPr id="28"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000"/>
            </a:p>
          </p:txBody>
        </p:sp>
        <p:sp>
          <p:nvSpPr>
            <p:cNvPr id="29"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000"/>
            </a:p>
          </p:txBody>
        </p:sp>
      </p:grpSp>
      <p:sp>
        <p:nvSpPr>
          <p:cNvPr id="30" name="Rectangle 29"/>
          <p:cNvSpPr/>
          <p:nvPr/>
        </p:nvSpPr>
        <p:spPr>
          <a:xfrm>
            <a:off x="7405468" y="3152993"/>
            <a:ext cx="3461204" cy="461665"/>
          </a:xfrm>
          <a:prstGeom prst="rect">
            <a:avLst/>
          </a:prstGeom>
        </p:spPr>
        <p:txBody>
          <a:bodyPr wrap="none">
            <a:spAutoFit/>
          </a:bodyPr>
          <a:lstStyle/>
          <a:p>
            <a:pPr algn="just"/>
            <a:r>
              <a:rPr lang="vi-VN" sz="2400" b="1" smtClean="0">
                <a:latin typeface="Times New Roman" panose="02020603050405020304" pitchFamily="18" charset="0"/>
                <a:cs typeface="Times New Roman" panose="02020603050405020304" pitchFamily="18" charset="0"/>
              </a:rPr>
              <a:t>(</a:t>
            </a:r>
            <a:r>
              <a:rPr lang="en-US" sz="2400" b="1" smtClean="0">
                <a:latin typeface="Times New Roman" panose="02020603050405020304" pitchFamily="18" charset="0"/>
                <a:cs typeface="Times New Roman" panose="02020603050405020304" pitchFamily="18" charset="0"/>
              </a:rPr>
              <a:t>l</a:t>
            </a:r>
            <a:r>
              <a:rPr lang="vi-VN" sz="2400" b="1" smtClean="0">
                <a:latin typeface="Times New Roman" panose="02020603050405020304" pitchFamily="18" charset="0"/>
                <a:cs typeface="Times New Roman" panose="02020603050405020304" pitchFamily="18" charset="0"/>
              </a:rPr>
              <a:t>ời </a:t>
            </a:r>
            <a:r>
              <a:rPr lang="vi-VN" sz="2400" b="1">
                <a:latin typeface="Times New Roman" panose="02020603050405020304" pitchFamily="18" charset="0"/>
                <a:cs typeface="Times New Roman" panose="02020603050405020304" pitchFamily="18" charset="0"/>
              </a:rPr>
              <a:t>mời lịch sự) ăn, uống</a:t>
            </a:r>
            <a:endParaRPr lang="vi-VN" sz="2400" b="1" dirty="0">
              <a:latin typeface="Times New Roman" panose="02020603050405020304" pitchFamily="18" charset="0"/>
              <a:cs typeface="Times New Roman" panose="02020603050405020304" pitchFamily="18" charset="0"/>
            </a:endParaRPr>
          </a:p>
        </p:txBody>
      </p:sp>
      <p:sp>
        <p:nvSpPr>
          <p:cNvPr id="31" name="Google Shape;351;p31"/>
          <p:cNvSpPr txBox="1">
            <a:spLocks/>
          </p:cNvSpPr>
          <p:nvPr/>
        </p:nvSpPr>
        <p:spPr>
          <a:xfrm>
            <a:off x="6349970" y="2343935"/>
            <a:ext cx="7270424" cy="1886512"/>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a:latin typeface="Times New Roman" panose="02020603050405020304" pitchFamily="18" charset="0"/>
                <a:cs typeface="Times New Roman" panose="02020603050405020304" pitchFamily="18" charset="0"/>
              </a:rPr>
              <a:t>x</a:t>
            </a:r>
            <a:r>
              <a:rPr lang="vi-VN" b="1" smtClean="0">
                <a:latin typeface="Times New Roman" panose="02020603050405020304" pitchFamily="18" charset="0"/>
                <a:cs typeface="Times New Roman" panose="02020603050405020304" pitchFamily="18" charset="0"/>
              </a:rPr>
              <a:t>ơi:</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5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fade">
                                      <p:cBhvr>
                                        <p:cTn id="29" dur="500"/>
                                        <p:tgtEl>
                                          <p:spTgt spid="3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84EB1CB-B470-4E60-9A49-831FB2C79A5F}"/>
              </a:ext>
            </a:extLst>
          </p:cNvPr>
          <p:cNvSpPr txBox="1"/>
          <p:nvPr/>
        </p:nvSpPr>
        <p:spPr>
          <a:xfrm>
            <a:off x="1189965" y="519091"/>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D3ECA9E-8442-417E-8A88-C6236269A505}"/>
              </a:ext>
            </a:extLst>
          </p:cNvPr>
          <p:cNvSpPr txBox="1"/>
          <p:nvPr/>
        </p:nvSpPr>
        <p:spPr>
          <a:xfrm>
            <a:off x="465302" y="1042311"/>
            <a:ext cx="11276756" cy="1815882"/>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lang="en-US" sz="2800">
                <a:solidFill>
                  <a:srgbClr val="000000"/>
                </a:solidFill>
                <a:latin typeface="Times New Roman" panose="02020603050405020304" pitchFamily="18" charset="0"/>
                <a:ea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rPr>
              <a:t>     </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Năm </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nay,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6" name="Oval 5">
            <a:extLst>
              <a:ext uri="{FF2B5EF4-FFF2-40B4-BE49-F238E27FC236}">
                <a16:creationId xmlns="" xmlns:a16="http://schemas.microsoft.com/office/drawing/2014/main" id="{2BC9162F-F75A-4A4F-9B59-14AC9CCF2CBC}"/>
              </a:ext>
            </a:extLst>
          </p:cNvPr>
          <p:cNvSpPr/>
          <p:nvPr/>
        </p:nvSpPr>
        <p:spPr>
          <a:xfrm>
            <a:off x="793493" y="1042311"/>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3493" y="4332705"/>
            <a:ext cx="10412050" cy="954107"/>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rPr>
              <a:t>Đến bữa ăn</a:t>
            </a:r>
            <a:r>
              <a:rPr lang="en-US" sz="2800" smtClean="0">
                <a:solidFill>
                  <a:srgbClr val="FF0000"/>
                </a:solidFill>
                <a:latin typeface="Times New Roman" panose="02020603050405020304" pitchFamily="18" charset="0"/>
                <a:ea typeface="Times New Roman" panose="02020603050405020304" pitchFamily="18" charset="0"/>
              </a:rPr>
              <a:t>,/ </a:t>
            </a:r>
            <a:r>
              <a:rPr lang="en-US" sz="2800">
                <a:solidFill>
                  <a:srgbClr val="FF0000"/>
                </a:solidFill>
                <a:latin typeface="Times New Roman" panose="02020603050405020304" pitchFamily="18" charset="0"/>
                <a:ea typeface="Times New Roman" panose="02020603050405020304" pitchFamily="18" charset="0"/>
              </a:rPr>
              <a:t>nhìn hai bàn tay của </a:t>
            </a:r>
            <a:r>
              <a:rPr lang="en-US" sz="2800" smtClean="0">
                <a:solidFill>
                  <a:srgbClr val="FF0000"/>
                </a:solidFill>
                <a:latin typeface="Times New Roman" panose="02020603050405020304" pitchFamily="18" charset="0"/>
                <a:ea typeface="Times New Roman" panose="02020603050405020304" pitchFamily="18" charset="0"/>
              </a:rPr>
              <a:t>Hường/ </a:t>
            </a:r>
            <a:r>
              <a:rPr lang="en-US" sz="2800">
                <a:solidFill>
                  <a:srgbClr val="FF0000"/>
                </a:solidFill>
                <a:latin typeface="Times New Roman" panose="02020603050405020304" pitchFamily="18" charset="0"/>
                <a:ea typeface="Times New Roman" panose="02020603050405020304" pitchFamily="18" charset="0"/>
              </a:rPr>
              <a:t>lễ </a:t>
            </a:r>
            <a:r>
              <a:rPr lang="en-US" sz="2800" smtClean="0">
                <a:solidFill>
                  <a:srgbClr val="FF0000"/>
                </a:solidFill>
                <a:latin typeface="Times New Roman" panose="02020603050405020304" pitchFamily="18" charset="0"/>
                <a:ea typeface="Times New Roman" panose="02020603050405020304" pitchFamily="18" charset="0"/>
              </a:rPr>
              <a:t>phép </a:t>
            </a:r>
            <a:r>
              <a:rPr lang="en-US" sz="2800">
                <a:solidFill>
                  <a:srgbClr val="FF0000"/>
                </a:solidFill>
                <a:latin typeface="Times New Roman" panose="02020603050405020304" pitchFamily="18" charset="0"/>
                <a:ea typeface="Times New Roman" panose="02020603050405020304" pitchFamily="18" charset="0"/>
              </a:rPr>
              <a:t>đón bát </a:t>
            </a:r>
            <a:r>
              <a:rPr lang="en-US" sz="2800" smtClean="0">
                <a:solidFill>
                  <a:srgbClr val="FF0000"/>
                </a:solidFill>
                <a:latin typeface="Times New Roman" panose="02020603050405020304" pitchFamily="18" charset="0"/>
                <a:ea typeface="Times New Roman" panose="02020603050405020304" pitchFamily="18" charset="0"/>
              </a:rPr>
              <a:t>cơm,/ mẹ </a:t>
            </a:r>
            <a:r>
              <a:rPr lang="en-US" sz="2800">
                <a:solidFill>
                  <a:srgbClr val="FF0000"/>
                </a:solidFill>
                <a:latin typeface="Times New Roman" panose="02020603050405020304" pitchFamily="18" charset="0"/>
                <a:ea typeface="Times New Roman" panose="02020603050405020304" pitchFamily="18" charset="0"/>
              </a:rPr>
              <a:t>lại nhớ đến </a:t>
            </a:r>
            <a:r>
              <a:rPr lang="en-US" sz="2800" smtClean="0">
                <a:solidFill>
                  <a:srgbClr val="FF0000"/>
                </a:solidFill>
                <a:latin typeface="Times New Roman" panose="02020603050405020304" pitchFamily="18" charset="0"/>
                <a:ea typeface="Times New Roman" panose="02020603050405020304" pitchFamily="18" charset="0"/>
              </a:rPr>
              <a:t>lúc/ </a:t>
            </a:r>
            <a:r>
              <a:rPr lang="en-US" sz="2800">
                <a:solidFill>
                  <a:srgbClr val="FF0000"/>
                </a:solidFill>
                <a:latin typeface="Times New Roman" panose="02020603050405020304" pitchFamily="18" charset="0"/>
                <a:ea typeface="Times New Roman" panose="02020603050405020304" pitchFamily="18" charset="0"/>
              </a:rPr>
              <a:t>hai bố </a:t>
            </a:r>
            <a:r>
              <a:rPr lang="en-US" sz="2800" smtClean="0">
                <a:solidFill>
                  <a:srgbClr val="FF0000"/>
                </a:solidFill>
                <a:latin typeface="Times New Roman" panose="02020603050405020304" pitchFamily="18" charset="0"/>
                <a:ea typeface="Times New Roman" panose="02020603050405020304" pitchFamily="18" charset="0"/>
              </a:rPr>
              <a:t>con </a:t>
            </a:r>
            <a:r>
              <a:rPr lang="en-US" sz="2800">
                <a:solidFill>
                  <a:srgbClr val="FF0000"/>
                </a:solidFill>
                <a:latin typeface="Times New Roman" panose="02020603050405020304" pitchFamily="18" charset="0"/>
                <a:ea typeface="Times New Roman" panose="02020603050405020304" pitchFamily="18" charset="0"/>
              </a:rPr>
              <a:t>chơi với </a:t>
            </a:r>
            <a:r>
              <a:rPr lang="en-US" sz="2800" smtClean="0">
                <a:solidFill>
                  <a:srgbClr val="FF0000"/>
                </a:solidFill>
                <a:latin typeface="Times New Roman" panose="02020603050405020304" pitchFamily="18" charset="0"/>
                <a:ea typeface="Times New Roman" panose="02020603050405020304" pitchFamily="18" charset="0"/>
              </a:rPr>
              <a:t>nhau.//</a:t>
            </a:r>
            <a:endParaRPr lang="en-US" sz="2800">
              <a:solidFill>
                <a:srgbClr val="FF0000"/>
              </a:solidFill>
            </a:endParaRPr>
          </a:p>
        </p:txBody>
      </p:sp>
      <p:sp>
        <p:nvSpPr>
          <p:cNvPr id="16" name="Rounded Rectangle 15"/>
          <p:cNvSpPr/>
          <p:nvPr/>
        </p:nvSpPr>
        <p:spPr>
          <a:xfrm>
            <a:off x="4506392" y="3630219"/>
            <a:ext cx="2728686" cy="5607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CÂU DÀI</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57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Xin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Mời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nữa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smtClean="0">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xơi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gì</a:t>
            </a:r>
            <a:r>
              <a:rPr lang="en-US" sz="2200" dirty="0" smtClean="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rPr>
              <a:t>       - </a:t>
            </a:r>
            <a:r>
              <a:rPr lang="en-US" sz="2200" dirty="0" err="1" smtClean="0">
                <a:solidFill>
                  <a:srgbClr val="000000"/>
                </a:solidFill>
                <a:latin typeface="Times New Roman" panose="02020603050405020304" pitchFamily="18" charset="0"/>
                <a:ea typeface="Times New Roman" panose="02020603050405020304" pitchFamily="18" charset="0"/>
              </a:rPr>
              <a:t>Đây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mời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 xmlns:a16="http://schemas.microsoft.com/office/drawing/2014/main" id="{2BC9162F-F75A-4A4F-9B59-14AC9CCF2CBC}"/>
              </a:ext>
            </a:extLst>
          </p:cNvPr>
          <p:cNvSpPr/>
          <p:nvPr/>
        </p:nvSpPr>
        <p:spPr>
          <a:xfrm>
            <a:off x="557521" y="5213310"/>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Ấy</a:t>
            </a:r>
            <a:r>
              <a:rPr lang="en-US" sz="2200" baseline="0" dirty="0" smtClean="0">
                <a:solidFill>
                  <a:srgbClr val="000000"/>
                </a:solidFill>
                <a:latin typeface="Times New Roman" panose="02020603050405020304" pitchFamily="18" charset="0"/>
                <a:ea typeface="Times New Roman" panose="02020603050405020304" pitchFamily="18" charset="0"/>
              </a:rPr>
              <a:t>,</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phải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đưa</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endParaRPr lang="en-US" sz="2200" dirty="0" smtClean="0">
              <a:solidFill>
                <a:srgbClr val="00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4" name="Rounded Rectangle 13"/>
          <p:cNvSpPr/>
          <p:nvPr/>
        </p:nvSpPr>
        <p:spPr>
          <a:xfrm>
            <a:off x="10080256" y="755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đoạn</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02635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52" t="1" r="7184" b="-415"/>
          <a:stretch/>
        </p:blipFill>
        <p:spPr>
          <a:xfrm>
            <a:off x="0" y="0"/>
            <a:ext cx="12256655" cy="6858000"/>
          </a:xfrm>
          <a:prstGeom prst="rect">
            <a:avLst/>
          </a:prstGeom>
        </p:spPr>
      </p:pic>
      <p:pic>
        <p:nvPicPr>
          <p:cNvPr id="3" name="图片 73732" descr="PPT素材-12"/>
          <p:cNvPicPr>
            <a:picLocks noChangeAspect="1"/>
          </p:cNvPicPr>
          <p:nvPr/>
        </p:nvPicPr>
        <p:blipFill>
          <a:blip r:embed="rId4"/>
          <a:stretch>
            <a:fillRect/>
          </a:stretch>
        </p:blipFill>
        <p:spPr>
          <a:xfrm>
            <a:off x="4580389" y="-239859"/>
            <a:ext cx="7611613" cy="3026440"/>
          </a:xfrm>
          <a:prstGeom prst="rect">
            <a:avLst/>
          </a:prstGeom>
          <a:noFill/>
          <a:ln w="9525">
            <a:noFill/>
          </a:ln>
        </p:spPr>
      </p:pic>
      <p:sp>
        <p:nvSpPr>
          <p:cNvPr id="4" name="Rectangle 11">
            <a:extLst>
              <a:ext uri="{FF2B5EF4-FFF2-40B4-BE49-F238E27FC236}">
                <a16:creationId xmlns="" xmlns:a16="http://schemas.microsoft.com/office/drawing/2014/main" id="{3AD24F28-1415-40B3-A995-3C246C286D7F}"/>
              </a:ext>
            </a:extLst>
          </p:cNvPr>
          <p:cNvSpPr>
            <a:spLocks noChangeArrowheads="1"/>
          </p:cNvSpPr>
          <p:nvPr/>
        </p:nvSpPr>
        <p:spPr bwMode="gray">
          <a:xfrm>
            <a:off x="2784687" y="716696"/>
            <a:ext cx="11203016" cy="1113378"/>
          </a:xfrm>
          <a:prstGeom prst="rect">
            <a:avLst/>
          </a:prstGeom>
          <a:noFill/>
          <a:ln>
            <a:noFill/>
          </a:ln>
        </p:spPr>
        <p:txBody>
          <a:bodyPr wrap="square" lIns="91436" tIns="45718" rIns="91436" bIns="45718">
            <a:spAutoFit/>
          </a:bodyPr>
          <a:lstStyle/>
          <a:p>
            <a:pPr algn="ctr" defTabSz="1219079">
              <a:lnSpc>
                <a:spcPct val="150000"/>
              </a:lnSpc>
              <a:defRPr/>
            </a:pP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7294" t="7312" r="32213" b="28914"/>
          <a:stretch>
            <a:fillRect/>
          </a:stretch>
        </p:blipFill>
        <p:spPr>
          <a:xfrm>
            <a:off x="10637196" y="39449"/>
            <a:ext cx="1285680" cy="190942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8220" y="2228183"/>
            <a:ext cx="6003917" cy="4557486"/>
          </a:xfrm>
          <a:prstGeom prst="rect">
            <a:avLst/>
          </a:prstGeom>
          <a:ln>
            <a:noFill/>
          </a:ln>
          <a:effectLst>
            <a:outerShdw blurRad="292100" dist="139700" dir="2700000" algn="tl" rotWithShape="0">
              <a:srgbClr val="333333">
                <a:alpha val="65000"/>
              </a:srgbClr>
            </a:outerShdw>
          </a:effectLst>
        </p:spPr>
      </p:pic>
      <p:pic>
        <p:nvPicPr>
          <p:cNvPr id="7" name="PA_图片 4">
            <a:extLst>
              <a:ext uri="{FF2B5EF4-FFF2-40B4-BE49-F238E27FC236}">
                <a16:creationId xmlns=""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72514" y="1762271"/>
            <a:ext cx="5188354" cy="4111773"/>
          </a:xfrm>
          <a:prstGeom prst="rect">
            <a:avLst/>
          </a:prstGeom>
        </p:spPr>
      </p:pic>
      <p:sp>
        <p:nvSpPr>
          <p:cNvPr id="8" name="Rectangle 7">
            <a:extLst>
              <a:ext uri="{FF2B5EF4-FFF2-40B4-BE49-F238E27FC236}">
                <a16:creationId xmlns="" xmlns:a16="http://schemas.microsoft.com/office/drawing/2014/main" id="{E2BEBDD5-1C69-4D04-BADB-E17C1B32BBC5}"/>
              </a:ext>
            </a:extLst>
          </p:cNvPr>
          <p:cNvSpPr/>
          <p:nvPr/>
        </p:nvSpPr>
        <p:spPr>
          <a:xfrm>
            <a:off x="696189" y="2786581"/>
            <a:ext cx="4659952" cy="2631486"/>
          </a:xfrm>
          <a:prstGeom prst="rect">
            <a:avLst/>
          </a:prstGeom>
        </p:spPr>
        <p:txBody>
          <a:bodyPr wrap="square" lIns="91436" tIns="45718" rIns="91436" bIns="45718">
            <a:spAutoFit/>
          </a:bodyPr>
          <a:lstStyle/>
          <a:p>
            <a:pPr algn="ctr">
              <a:buClr>
                <a:srgbClr val="000000"/>
              </a:buClr>
              <a:buFont typeface="Arial"/>
              <a:buNone/>
            </a:pP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Yêu</a:t>
            </a:r>
            <a:r>
              <a:rPr lang="zh-CN" altLang="en-US" sz="5400" b="1" dirty="0">
                <a:ln>
                  <a:solidFill>
                    <a:sysClr val="windowText" lastClr="000000"/>
                  </a:solidFill>
                </a:ln>
                <a:solidFill>
                  <a:srgbClr val="00B050"/>
                </a:solidFill>
                <a:latin typeface="Times New Roman" pitchFamily="18" charset="0"/>
                <a:cs typeface="Times New Roman" pitchFamily="18" charset="0"/>
                <a:sym typeface="Arial"/>
              </a:rPr>
              <a:t> </a:t>
            </a: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cầu</a:t>
            </a:r>
            <a:endParaRPr lang="zh-CN" altLang="en-US" sz="5400" b="1" dirty="0">
              <a:ln>
                <a:solidFill>
                  <a:sysClr val="windowText" lastClr="000000"/>
                </a:solidFill>
              </a:ln>
              <a:solidFill>
                <a:srgbClr val="00B050"/>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Phân</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công</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theo</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đoạn</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Tất</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cả</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thành</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viên</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đều</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Sửa</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lỗi</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cho</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bạn</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nếu</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bạn</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chưa</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đúng</a:t>
            </a:r>
            <a:r>
              <a:rPr lang="en-US" altLang="zh-CN" sz="2775" dirty="0">
                <a:ln w="0"/>
                <a:solidFill>
                  <a:schemeClr val="tx1">
                    <a:lumMod val="95000"/>
                    <a:lumOff val="5000"/>
                  </a:schemeClr>
                </a:solidFill>
                <a:latin typeface="Times New Roman" pitchFamily="18" charset="0"/>
                <a:cs typeface="Times New Roman" pitchFamily="18" charset="0"/>
                <a:sym typeface="Arial"/>
              </a:rPr>
              <a:t>.</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046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Xin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Mời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nữa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smtClean="0">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xơi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gì</a:t>
            </a:r>
            <a:r>
              <a:rPr lang="en-US" sz="2200" dirty="0" smtClean="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rPr>
              <a:t>       - </a:t>
            </a:r>
            <a:r>
              <a:rPr lang="en-US" sz="2200" dirty="0" err="1" smtClean="0">
                <a:solidFill>
                  <a:srgbClr val="000000"/>
                </a:solidFill>
                <a:latin typeface="Times New Roman" panose="02020603050405020304" pitchFamily="18" charset="0"/>
                <a:ea typeface="Times New Roman" panose="02020603050405020304" pitchFamily="18" charset="0"/>
              </a:rPr>
              <a:t>Đây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mời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 xmlns:a16="http://schemas.microsoft.com/office/drawing/2014/main" id="{2BC9162F-F75A-4A4F-9B59-14AC9CCF2CBC}"/>
              </a:ext>
            </a:extLst>
          </p:cNvPr>
          <p:cNvSpPr/>
          <p:nvPr/>
        </p:nvSpPr>
        <p:spPr>
          <a:xfrm>
            <a:off x="616669" y="5213310"/>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Ấy</a:t>
            </a:r>
            <a:r>
              <a:rPr lang="en-US" sz="2200" baseline="0" dirty="0" smtClean="0">
                <a:solidFill>
                  <a:srgbClr val="000000"/>
                </a:solidFill>
                <a:latin typeface="Times New Roman" panose="02020603050405020304" pitchFamily="18" charset="0"/>
                <a:ea typeface="Times New Roman" panose="02020603050405020304" pitchFamily="18" charset="0"/>
              </a:rPr>
              <a:t>,</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phải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đưa</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endParaRPr lang="en-US" sz="2200" dirty="0" smtClean="0">
              <a:solidFill>
                <a:srgbClr val="00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4" name="Rounded Rectangle 13"/>
          <p:cNvSpPr/>
          <p:nvPr/>
        </p:nvSpPr>
        <p:spPr>
          <a:xfrm>
            <a:off x="10080256" y="755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toàn bài</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31787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661334"/>
            <a:ext cx="5041900" cy="1277255"/>
            <a:chOff x="3575050" y="2674034"/>
            <a:chExt cx="5041900" cy="1277255"/>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Impact" pitchFamily="34" charset="0"/>
                <a:ea typeface="宋体" panose="02010600030101010101" pitchFamily="2" charset="-122"/>
                <a:cs typeface="+mn-cs"/>
              </a:endParaRPr>
            </a:p>
          </p:txBody>
        </p:sp>
        <p:sp>
          <p:nvSpPr>
            <p:cNvPr id="15" name="椭圆 14"/>
            <p:cNvSpPr/>
            <p:nvPr>
              <p:custDataLst>
                <p:tags r:id="rId2"/>
              </p:custDataLst>
            </p:nvPr>
          </p:nvSpPr>
          <p:spPr>
            <a:xfrm>
              <a:off x="3663950" y="2997200"/>
              <a:ext cx="865188" cy="863600"/>
            </a:xfrm>
            <a:prstGeom prst="ellipse">
              <a:avLst/>
            </a:prstGeom>
            <a:solidFill>
              <a:schemeClr val="accent2"/>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rPr>
                <a:t>2</a:t>
              </a:r>
              <a:endParaRPr kumimoji="0" lang="zh-CN" altLang="en-US"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2"/>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903788" y="2674034"/>
              <a:ext cx="3713162" cy="646331"/>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HIỂU BÀI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309025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018A257-072D-4267-A2BD-5A17B774D2B6}"/>
              </a:ext>
            </a:extLst>
          </p:cNvPr>
          <p:cNvGrpSpPr/>
          <p:nvPr/>
        </p:nvGrpSpPr>
        <p:grpSpPr>
          <a:xfrm>
            <a:off x="792590" y="154134"/>
            <a:ext cx="10519736" cy="1100057"/>
            <a:chOff x="136243" y="-2131981"/>
            <a:chExt cx="2109019" cy="2986082"/>
          </a:xfrm>
        </p:grpSpPr>
        <p:sp>
          <p:nvSpPr>
            <p:cNvPr id="3" name="Hexagon 2">
              <a:extLst>
                <a:ext uri="{FF2B5EF4-FFF2-40B4-BE49-F238E27FC236}">
                  <a16:creationId xmlns=""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200" b="0"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Hai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Hường</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6" name="Picture 5"/>
          <p:cNvPicPr/>
          <p:nvPr/>
        </p:nvPicPr>
        <p:blipFill rotWithShape="1">
          <a:blip r:embed="rId2"/>
          <a:srcRect l="33773" t="20899" r="33113" b="35397"/>
          <a:stretch/>
        </p:blipFill>
        <p:spPr>
          <a:xfrm>
            <a:off x="3209323" y="1616625"/>
            <a:ext cx="5936775" cy="3311388"/>
          </a:xfrm>
          <a:prstGeom prst="rect">
            <a:avLst/>
          </a:prstGeom>
        </p:spPr>
      </p:pic>
      <p:sp>
        <p:nvSpPr>
          <p:cNvPr id="10" name="TextBox 9">
            <a:extLst>
              <a:ext uri="{FF2B5EF4-FFF2-40B4-BE49-F238E27FC236}">
                <a16:creationId xmlns="" xmlns:a16="http://schemas.microsoft.com/office/drawing/2014/main" id="{DC9B4B85-C1A0-46C9-9B77-B81A84693A78}"/>
              </a:ext>
            </a:extLst>
          </p:cNvPr>
          <p:cNvSpPr txBox="1"/>
          <p:nvPr/>
        </p:nvSpPr>
        <p:spPr>
          <a:xfrm>
            <a:off x="2101974" y="5114597"/>
            <a:ext cx="1817789"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nấu</a:t>
            </a:r>
            <a:r>
              <a:rPr lang="en-US" altLang="zh-C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1" name="TextBox 10">
            <a:extLst>
              <a:ext uri="{FF2B5EF4-FFF2-40B4-BE49-F238E27FC236}">
                <a16:creationId xmlns="" xmlns:a16="http://schemas.microsoft.com/office/drawing/2014/main" id="{A0306945-6CD5-49A3-86EF-844356C7820A}"/>
              </a:ext>
            </a:extLst>
          </p:cNvPr>
          <p:cNvSpPr txBox="1"/>
          <p:nvPr/>
        </p:nvSpPr>
        <p:spPr>
          <a:xfrm>
            <a:off x="4291196" y="5114597"/>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 xmlns:a16="http://schemas.microsoft.com/office/drawing/2014/main" id="{A0306945-6CD5-49A3-86EF-844356C7820A}"/>
              </a:ext>
            </a:extLst>
          </p:cNvPr>
          <p:cNvSpPr txBox="1"/>
          <p:nvPr/>
        </p:nvSpPr>
        <p:spPr>
          <a:xfrm>
            <a:off x="6548891" y="5157208"/>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b</a:t>
            </a: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ắt</a:t>
            </a:r>
            <a:r>
              <a:rPr lang="en-US" altLang="zh-C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tay</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3" name="TextBox 12">
            <a:extLst>
              <a:ext uri="{FF2B5EF4-FFF2-40B4-BE49-F238E27FC236}">
                <a16:creationId xmlns="" xmlns:a16="http://schemas.microsoft.com/office/drawing/2014/main" id="{A0306945-6CD5-49A3-86EF-844356C7820A}"/>
              </a:ext>
            </a:extLst>
          </p:cNvPr>
          <p:cNvSpPr txBox="1"/>
          <p:nvPr/>
        </p:nvSpPr>
        <p:spPr>
          <a:xfrm>
            <a:off x="8824334" y="5157208"/>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hát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4" name="TextBox 13">
            <a:extLst>
              <a:ext uri="{FF2B5EF4-FFF2-40B4-BE49-F238E27FC236}">
                <a16:creationId xmlns="" xmlns:a16="http://schemas.microsoft.com/office/drawing/2014/main" id="{A0306945-6CD5-49A3-86EF-844356C7820A}"/>
              </a:ext>
            </a:extLst>
          </p:cNvPr>
          <p:cNvSpPr txBox="1"/>
          <p:nvPr/>
        </p:nvSpPr>
        <p:spPr>
          <a:xfrm>
            <a:off x="4280689" y="5114597"/>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5" name="Rounded Rectangle 14"/>
          <p:cNvSpPr/>
          <p:nvPr/>
        </p:nvSpPr>
        <p:spPr>
          <a:xfrm>
            <a:off x="1792515" y="5885956"/>
            <a:ext cx="8519886" cy="67333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Hai bố con Hường chơi trò chơi ăn cỗ cùng nhau.</a:t>
            </a:r>
            <a:endParaRPr lang="en-US" sz="2800" b="1">
              <a:solidFill>
                <a:schemeClr val="tx1"/>
              </a:solidFill>
              <a:latin typeface="Times New Roman" panose="02020603050405020304" pitchFamily="18" charset="0"/>
              <a:cs typeface="Times New Roman" panose="02020603050405020304" pitchFamily="18" charset="0"/>
            </a:endParaRPr>
          </a:p>
        </p:txBody>
      </p:sp>
      <p:pic>
        <p:nvPicPr>
          <p:cNvPr id="4100" name="Picture 4" descr="Hình ảnh Tình Yêu Trái Tim Trái Tim Trái Tim Hoạt Hình, Tình Yêu, Tình Yêu  Pollo, Tình Yêu miễn phí tải tập tin PNG PSDComment và Vecto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8440306">
            <a:off x="0" y="1254191"/>
            <a:ext cx="2672801" cy="267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1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82085" y="3006516"/>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84036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exagon 2">
            <a:extLst>
              <a:ext uri="{FF2B5EF4-FFF2-40B4-BE49-F238E27FC236}">
                <a16:creationId xmlns="" xmlns:a16="http://schemas.microsoft.com/office/drawing/2014/main" id="{656B7EDA-4DEE-44AD-9FC2-7177221356BC}"/>
              </a:ext>
            </a:extLst>
          </p:cNvPr>
          <p:cNvSpPr/>
          <p:nvPr/>
        </p:nvSpPr>
        <p:spPr>
          <a:xfrm>
            <a:off x="908704" y="403463"/>
            <a:ext cx="10519736" cy="105879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49663B6F-FE68-42C6-84A9-CF98FA406047}"/>
              </a:ext>
            </a:extLst>
          </p:cNvPr>
          <p:cNvSpPr txBox="1"/>
          <p:nvPr/>
        </p:nvSpPr>
        <p:spPr>
          <a:xfrm>
            <a:off x="1244036" y="616366"/>
            <a:ext cx="9353770" cy="58477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2.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Khi</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chơi</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hai</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bố</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con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xưng</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err="1" smtClean="0">
                <a:solidFill>
                  <a:srgbClr val="FF0000"/>
                </a:solidFill>
                <a:latin typeface="Times New Roman" pitchFamily="18" charset="0"/>
                <a:ea typeface="Arial-Rounded" panose="020B0500000000000000" pitchFamily="34" charset="0"/>
                <a:cs typeface="Times New Roman" pitchFamily="18" charset="0"/>
                <a:sym typeface="+mn-lt"/>
              </a:rPr>
              <a:t>hô</a:t>
            </a:r>
            <a:r>
              <a:rPr lang="en-US" altLang="zh-CN" sz="3200" smtClean="0">
                <a:solidFill>
                  <a:srgbClr val="FF0000"/>
                </a:solidFill>
                <a:latin typeface="Times New Roman" pitchFamily="18" charset="0"/>
                <a:ea typeface="Arial-Rounded" panose="020B0500000000000000" pitchFamily="34" charset="0"/>
                <a:cs typeface="Times New Roman" pitchFamily="18" charset="0"/>
                <a:sym typeface="+mn-lt"/>
              </a:rPr>
              <a:t> với nhau như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thế</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nào</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a:t>
            </a:r>
            <a:endParaRPr kumimoji="0" lang="en-US" altLang="zh-CN" sz="32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endParaRPr>
          </a:p>
        </p:txBody>
      </p:sp>
      <p:sp>
        <p:nvSpPr>
          <p:cNvPr id="5" name="TextBox 4">
            <a:extLst>
              <a:ext uri="{FF2B5EF4-FFF2-40B4-BE49-F238E27FC236}">
                <a16:creationId xmlns="" xmlns:a16="http://schemas.microsoft.com/office/drawing/2014/main" id="{86376BF2-C889-40D9-91C5-63A439400EAE}"/>
              </a:ext>
            </a:extLst>
          </p:cNvPr>
          <p:cNvSpPr txBox="1"/>
          <p:nvPr/>
        </p:nvSpPr>
        <p:spPr>
          <a:xfrm>
            <a:off x="6371772" y="2589512"/>
            <a:ext cx="5056668" cy="1569660"/>
          </a:xfrm>
          <a:prstGeom prst="rect">
            <a:avLst/>
          </a:prstGeom>
          <a:noFill/>
        </p:spPr>
        <p:txBody>
          <a:bodyPr wrap="square" rtlCol="0">
            <a:spAutoFit/>
          </a:bodyPr>
          <a:lstStyle/>
          <a:p>
            <a:pPr algn="just">
              <a:lnSpc>
                <a:spcPct val="150000"/>
              </a:lnSpc>
            </a:pPr>
            <a:r>
              <a:rPr lang="vi-VN" sz="320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Khi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chơi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hai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bố</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con </a:t>
            </a:r>
            <a:r>
              <a:rPr lang="en-US" altLang="zh-CN" sz="3200" err="1">
                <a:solidFill>
                  <a:srgbClr val="002060"/>
                </a:solidFill>
                <a:latin typeface="Times New Roman" pitchFamily="18" charset="0"/>
                <a:ea typeface="Arial-Rounded" panose="020B0500000000000000" pitchFamily="34" charset="0"/>
                <a:cs typeface="Times New Roman" pitchFamily="18" charset="0"/>
                <a:sym typeface="+mn-lt"/>
              </a:rPr>
              <a:t>xưng</a:t>
            </a:r>
            <a:r>
              <a:rPr lang="en-US" altLang="zh-CN" sz="320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hô với nhau </a:t>
            </a:r>
            <a:r>
              <a:rPr lang="vi-VN" altLang="zh-CN" sz="3200" smtClean="0">
                <a:solidFill>
                  <a:srgbClr val="002060"/>
                </a:solidFill>
                <a:latin typeface="Times New Roman" pitchFamily="18" charset="0"/>
                <a:ea typeface="Arial-Rounded" panose="020B0500000000000000" pitchFamily="34" charset="0"/>
                <a:cs typeface="Times New Roman" pitchFamily="18" charset="0"/>
                <a:sym typeface="+mn-lt"/>
              </a:rPr>
              <a:t>là </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smtClean="0">
                <a:solidFill>
                  <a:srgbClr val="FF0000"/>
                </a:solidFill>
                <a:latin typeface="Times New Roman" pitchFamily="18" charset="0"/>
                <a:ea typeface="Arial-Rounded" panose="020B0500000000000000" pitchFamily="34" charset="0"/>
                <a:cs typeface="Times New Roman" pitchFamily="18" charset="0"/>
                <a:sym typeface="+mn-lt"/>
              </a:rPr>
              <a:t>bác</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smtClean="0">
                <a:solidFill>
                  <a:srgbClr val="002060"/>
                </a:solidFill>
                <a:latin typeface="Times New Roman" pitchFamily="18" charset="0"/>
                <a:ea typeface="Arial-Rounded" panose="020B0500000000000000" pitchFamily="34" charset="0"/>
                <a:cs typeface="Times New Roman" pitchFamily="18" charset="0"/>
                <a:sym typeface="+mn-lt"/>
              </a:rPr>
              <a:t> và </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smtClean="0">
                <a:solidFill>
                  <a:srgbClr val="FF0000"/>
                </a:solidFill>
                <a:latin typeface="Times New Roman" pitchFamily="18" charset="0"/>
                <a:ea typeface="Arial-Rounded" panose="020B0500000000000000" pitchFamily="34" charset="0"/>
                <a:cs typeface="Times New Roman" pitchFamily="18" charset="0"/>
                <a:sym typeface="+mn-lt"/>
              </a:rPr>
              <a:t>tôi</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a:t>
            </a:r>
            <a:endPar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6" name="Picture 5"/>
          <p:cNvPicPr/>
          <p:nvPr/>
        </p:nvPicPr>
        <p:blipFill rotWithShape="1">
          <a:blip r:embed="rId2"/>
          <a:srcRect l="33773" t="20899" r="33113" b="35397"/>
          <a:stretch/>
        </p:blipFill>
        <p:spPr>
          <a:xfrm>
            <a:off x="466019" y="1791218"/>
            <a:ext cx="5760610" cy="4217695"/>
          </a:xfrm>
          <a:prstGeom prst="rect">
            <a:avLst/>
          </a:prstGeom>
        </p:spPr>
      </p:pic>
      <p:pic>
        <p:nvPicPr>
          <p:cNvPr id="2052" name="Picture 4" descr="Bông hoa cúc trong vườn trường được các bạn gọi tên là gì ? 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8011" y="4949371"/>
            <a:ext cx="1592406" cy="1908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te cat cartoon Royalty Free Vector Image - Vector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778" l="0" r="100000">
                        <a14:foregroundMark x1="71872" y1="28426" x2="96013" y2="28426"/>
                      </a14:backgroundRemoval>
                    </a14:imgEffect>
                  </a14:imgLayer>
                </a14:imgProps>
              </a:ext>
              <a:ext uri="{28A0092B-C50C-407E-A947-70E740481C1C}">
                <a14:useLocalDpi xmlns:a14="http://schemas.microsoft.com/office/drawing/2010/main" val="0"/>
              </a:ext>
            </a:extLst>
          </a:blip>
          <a:srcRect/>
          <a:stretch>
            <a:fillRect/>
          </a:stretch>
        </p:blipFill>
        <p:spPr bwMode="auto">
          <a:xfrm>
            <a:off x="9352107" y="5663520"/>
            <a:ext cx="925904" cy="11073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un Cartoon Png, Transparent Png - kind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8256" y1="82847" x2="47326" y2="65352"/>
                        <a14:foregroundMark x1="22093" y1="66724" x2="31163" y2="89880"/>
                        <a14:foregroundMark x1="15930" y1="86449" x2="35465" y2="87136"/>
                        <a14:foregroundMark x1="14419" y1="83533" x2="26860" y2="61750"/>
                        <a14:foregroundMark x1="6860" y1="64666" x2="15465" y2="60377"/>
                        <a14:foregroundMark x1="57791" y1="42196" x2="80233" y2="57633"/>
                        <a14:foregroundMark x1="56860" y1="33791" x2="75465" y2="44940"/>
                        <a14:foregroundMark x1="60698" y1="40652" x2="71628" y2="52659"/>
                        <a14:foregroundMark x1="67326" y1="76501" x2="90233" y2="77187"/>
                        <a14:foregroundMark x1="77791" y1="59691" x2="73023" y2="89880"/>
                        <a14:foregroundMark x1="65930" y1="84220" x2="93488" y2="84220"/>
                        <a14:foregroundMark x1="93953" y1="78731" x2="73023" y2="54717"/>
                        <a14:foregroundMark x1="88721" y1="70154" x2="94419" y2="73756"/>
                        <a14:foregroundMark x1="64419" y1="77187" x2="76860" y2="67410"/>
                        <a14:foregroundMark x1="61628" y1="74443" x2="75465" y2="61063"/>
                        <a14:foregroundMark x1="59651" y1="75815" x2="74884" y2="83533"/>
                        <a14:foregroundMark x1="95930" y1="77187" x2="86395" y2="65352"/>
                        <a14:foregroundMark x1="13023" y1="37221" x2="24419" y2="19039"/>
                        <a14:foregroundMark x1="24419" y1="19039" x2="42558" y2="20412"/>
                        <a14:foregroundMark x1="42558" y1="20412" x2="49651" y2="38593"/>
                        <a14:foregroundMark x1="49651" y1="38593" x2="80233" y2="63293"/>
                      </a14:backgroundRemoval>
                    </a14:imgEffect>
                  </a14:imgLayer>
                </a14:imgProps>
              </a:ext>
              <a:ext uri="{28A0092B-C50C-407E-A947-70E740481C1C}">
                <a14:useLocalDpi xmlns:a14="http://schemas.microsoft.com/office/drawing/2010/main" val="0"/>
              </a:ext>
            </a:extLst>
          </a:blip>
          <a:srcRect/>
          <a:stretch>
            <a:fillRect/>
          </a:stretch>
        </p:blipFill>
        <p:spPr bwMode="auto">
          <a:xfrm>
            <a:off x="320876" y="1094447"/>
            <a:ext cx="2055653" cy="139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4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656B7EDA-4DEE-44AD-9FC2-7177221356BC}"/>
              </a:ext>
            </a:extLst>
          </p:cNvPr>
          <p:cNvSpPr/>
          <p:nvPr/>
        </p:nvSpPr>
        <p:spPr>
          <a:xfrm>
            <a:off x="879675" y="1411294"/>
            <a:ext cx="10519736" cy="117351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3BE49D0B-9D2F-4FDD-A935-A55E32B03199}"/>
              </a:ext>
            </a:extLst>
          </p:cNvPr>
          <p:cNvSpPr txBox="1"/>
          <p:nvPr/>
        </p:nvSpPr>
        <p:spPr>
          <a:xfrm>
            <a:off x="1532275" y="1699235"/>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Nhìn</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hai</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tay</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Hường</a:t>
            </a:r>
            <a:r>
              <a:rPr kumimoji="0" lang="en-US" altLang="zh-CN" sz="3200" b="0"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đón bát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cơm</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mẹ</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nhớ</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tới</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4" name="TextBox 3">
            <a:extLst>
              <a:ext uri="{FF2B5EF4-FFF2-40B4-BE49-F238E27FC236}">
                <a16:creationId xmlns="" xmlns:a16="http://schemas.microsoft.com/office/drawing/2014/main" id="{2D3ECA9E-8442-417E-8A88-C6236269A505}"/>
              </a:ext>
            </a:extLst>
          </p:cNvPr>
          <p:cNvSpPr txBox="1"/>
          <p:nvPr/>
        </p:nvSpPr>
        <p:spPr>
          <a:xfrm>
            <a:off x="298127" y="1893946"/>
            <a:ext cx="11617973" cy="2246769"/>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endParaRPr lang="en-US" sz="2800">
              <a:solidFill>
                <a:srgbClr val="00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Năm nay, bố đi công tác xa. Đến bữa ăn, nhìn hai bàn tay của Hường lễ phép đón bát cơm, mẹ lại nhớ đến lúc hai bố con chơi với nhau. Mẹ nghĩ, Hường không biết rằng ngay trong trò chơi ấy, bố đã dạy con một nết ngoan.</a:t>
            </a:r>
            <a:endPar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 xmlns:a16="http://schemas.microsoft.com/office/drawing/2014/main" id="{2BC9162F-F75A-4A4F-9B59-14AC9CCF2CBC}"/>
              </a:ext>
            </a:extLst>
          </p:cNvPr>
          <p:cNvSpPr/>
          <p:nvPr/>
        </p:nvSpPr>
        <p:spPr>
          <a:xfrm>
            <a:off x="511498" y="2806643"/>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7285915" y="3168215"/>
            <a:ext cx="45138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1829" y="3596387"/>
            <a:ext cx="970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Hình ảnh Con Gái Cha ôm ấp Vuốt Ve, Cha Và Con Gái, Bố, Ngày Của Cha trong  suốt PNG và Vector để tải xuống miễn phí"/>
          <p:cNvPicPr>
            <a:picLocks noChangeAspect="1" noChangeArrowheads="1"/>
          </p:cNvPicPr>
          <p:nvPr/>
        </p:nvPicPr>
        <p:blipFill>
          <a:blip r:embed="rId2" cstate="print">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0" b="100000" l="10000" r="91875">
                        <a14:foregroundMark x1="39844" y1="16094" x2="44531" y2="20781"/>
                      </a14:backgroundRemoval>
                    </a14:imgEffect>
                  </a14:imgLayer>
                </a14:imgProps>
              </a:ext>
              <a:ext uri="{28A0092B-C50C-407E-A947-70E740481C1C}">
                <a14:useLocalDpi xmlns:a14="http://schemas.microsoft.com/office/drawing/2010/main" val="0"/>
              </a:ext>
            </a:extLst>
          </a:blip>
          <a:srcRect/>
          <a:stretch>
            <a:fillRect/>
          </a:stretch>
        </p:blipFill>
        <p:spPr bwMode="auto">
          <a:xfrm>
            <a:off x="9573349" y="4340585"/>
            <a:ext cx="2618651" cy="2618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u hỏi của Đặng Quang Dũng - Toán lớp 6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âu hỏi của Đặng Quang Dũng - Toán lớp 6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714"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âu hỏi của Đặng Quang Dũng - Toán lớp 6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7428"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âu hỏi của Đặng Quang Dũng - Toán lớp 6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1315"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exagon 2">
            <a:extLst>
              <a:ext uri="{FF2B5EF4-FFF2-40B4-BE49-F238E27FC236}">
                <a16:creationId xmlns="" xmlns:a16="http://schemas.microsoft.com/office/drawing/2014/main" id="{656B7EDA-4DEE-44AD-9FC2-7177221356BC}"/>
              </a:ext>
            </a:extLst>
          </p:cNvPr>
          <p:cNvSpPr/>
          <p:nvPr/>
        </p:nvSpPr>
        <p:spPr>
          <a:xfrm>
            <a:off x="702620" y="287157"/>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F8500F0A-4DE4-433F-8A78-0AA9EBC3456A}"/>
              </a:ext>
            </a:extLst>
          </p:cNvPr>
          <p:cNvSpPr txBox="1"/>
          <p:nvPr/>
        </p:nvSpPr>
        <p:spPr>
          <a:xfrm>
            <a:off x="391884" y="725084"/>
            <a:ext cx="11625943" cy="584775"/>
          </a:xfrm>
          <a:prstGeom prst="rect">
            <a:avLst/>
          </a:prstGeom>
          <a:noFill/>
        </p:spPr>
        <p:txBody>
          <a:bodyPr wrap="square" rtlCol="0">
            <a:spAutoFit/>
          </a:bodyPr>
          <a:lstStyle/>
          <a:p>
            <a:pPr algn="just"/>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Hường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ngoan</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2" descr="Hình ảnh Lễ Hội Phim Hoạt Hình Vector Phẳng Cha Con Gái Bố Nắm, Hoạt Hình,  Con Gái, Phẳng Vector và PNG với nền trong suốt để tải xuống miễn phí"/>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0000" y1="70358" x2="66083" y2="69692"/>
                        <a14:foregroundMark x1="57917" y1="70192" x2="58417" y2="74938"/>
                        <a14:foregroundMark x1="72333" y1="66528" x2="72167" y2="75104"/>
                        <a14:foregroundMark x1="72167" y1="75104" x2="72167" y2="75104"/>
                        <a14:foregroundMark x1="75500" y1="54871" x2="74167" y2="57785"/>
                      </a14:backgroundRemoval>
                    </a14:imgEffect>
                  </a14:imgLayer>
                </a14:imgProps>
              </a:ext>
              <a:ext uri="{28A0092B-C50C-407E-A947-70E740481C1C}">
                <a14:useLocalDpi xmlns:a14="http://schemas.microsoft.com/office/drawing/2010/main" val="0"/>
              </a:ext>
            </a:extLst>
          </a:blip>
          <a:srcRect/>
          <a:stretch>
            <a:fillRect/>
          </a:stretch>
        </p:blipFill>
        <p:spPr bwMode="auto">
          <a:xfrm>
            <a:off x="-401677" y="3766034"/>
            <a:ext cx="3546881" cy="35498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House and the Sun in the Grass Field Stock Vector - Illustration of  meadow, interior: 1115339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072" y="3991429"/>
            <a:ext cx="4467927" cy="28259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75A3F923-B985-49EF-A0EE-47D0A370B8BE}"/>
              </a:ext>
            </a:extLst>
          </p:cNvPr>
          <p:cNvSpPr txBox="1"/>
          <p:nvPr/>
        </p:nvSpPr>
        <p:spPr>
          <a:xfrm>
            <a:off x="1937719" y="1802302"/>
            <a:ext cx="4038797"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A. Biết nấu ăn</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Box 10">
            <a:extLst>
              <a:ext uri="{FF2B5EF4-FFF2-40B4-BE49-F238E27FC236}">
                <a16:creationId xmlns="" xmlns:a16="http://schemas.microsoft.com/office/drawing/2014/main" id="{75A3F923-B985-49EF-A0EE-47D0A370B8BE}"/>
              </a:ext>
            </a:extLst>
          </p:cNvPr>
          <p:cNvSpPr txBox="1"/>
          <p:nvPr/>
        </p:nvSpPr>
        <p:spPr>
          <a:xfrm>
            <a:off x="1912695" y="2784168"/>
            <a:ext cx="6526078" cy="742511"/>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B. Có cử chỉ và lời nói lễ phép</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TextBox 11">
            <a:extLst>
              <a:ext uri="{FF2B5EF4-FFF2-40B4-BE49-F238E27FC236}">
                <a16:creationId xmlns="" xmlns:a16="http://schemas.microsoft.com/office/drawing/2014/main" id="{75A3F923-B985-49EF-A0EE-47D0A370B8BE}"/>
              </a:ext>
            </a:extLst>
          </p:cNvPr>
          <p:cNvSpPr txBox="1"/>
          <p:nvPr/>
        </p:nvSpPr>
        <p:spPr>
          <a:xfrm>
            <a:off x="1946819" y="3853719"/>
            <a:ext cx="6526078" cy="742511"/>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C. Chăm làm và biết giúp đỡ bố mẹ</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3" name="Oval 12"/>
          <p:cNvSpPr/>
          <p:nvPr/>
        </p:nvSpPr>
        <p:spPr>
          <a:xfrm>
            <a:off x="1880313" y="2947299"/>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8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699571"/>
            <a:ext cx="5905500" cy="1239018"/>
            <a:chOff x="3575050" y="2712271"/>
            <a:chExt cx="5905500" cy="1239018"/>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椭圆 14"/>
            <p:cNvSpPr/>
            <p:nvPr>
              <p:custDataLst>
                <p:tags r:id="rId2"/>
              </p:custDataLst>
            </p:nvPr>
          </p:nvSpPr>
          <p:spPr>
            <a:xfrm>
              <a:off x="3663950" y="2997200"/>
              <a:ext cx="865188" cy="863600"/>
            </a:xfrm>
            <a:prstGeom prst="ellipse">
              <a:avLst/>
            </a:prstGeom>
            <a:solidFill>
              <a:schemeClr val="accent3"/>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en-US" sz="5400" b="1"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3"/>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529138" y="2712271"/>
              <a:ext cx="4951412" cy="707886"/>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rPr>
                <a:t>LUYỆN</a:t>
              </a:r>
              <a:r>
                <a:rPr kumimoji="0" lang="en-US" sz="4000" b="1" i="0" u="none" strike="noStrike" kern="1200" cap="none" spc="0" normalizeH="0" noProof="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rPr>
                <a:t> ĐỌC LẠI</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188222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52" t="1" r="7184" b="-415"/>
          <a:stretch/>
        </p:blipFill>
        <p:spPr>
          <a:xfrm>
            <a:off x="0" y="0"/>
            <a:ext cx="12256655" cy="6858000"/>
          </a:xfrm>
          <a:prstGeom prst="rect">
            <a:avLst/>
          </a:prstGeom>
        </p:spPr>
      </p:pic>
      <p:pic>
        <p:nvPicPr>
          <p:cNvPr id="3" name="图片 73732" descr="PPT素材-12"/>
          <p:cNvPicPr>
            <a:picLocks noChangeAspect="1"/>
          </p:cNvPicPr>
          <p:nvPr/>
        </p:nvPicPr>
        <p:blipFill>
          <a:blip r:embed="rId4"/>
          <a:stretch>
            <a:fillRect/>
          </a:stretch>
        </p:blipFill>
        <p:spPr>
          <a:xfrm>
            <a:off x="4580389" y="-239859"/>
            <a:ext cx="7611613" cy="3026440"/>
          </a:xfrm>
          <a:prstGeom prst="rect">
            <a:avLst/>
          </a:prstGeom>
          <a:noFill/>
          <a:ln w="9525">
            <a:noFill/>
          </a:ln>
        </p:spPr>
      </p:pic>
      <p:sp>
        <p:nvSpPr>
          <p:cNvPr id="4" name="Rectangle 11">
            <a:extLst>
              <a:ext uri="{FF2B5EF4-FFF2-40B4-BE49-F238E27FC236}">
                <a16:creationId xmlns="" xmlns:a16="http://schemas.microsoft.com/office/drawing/2014/main" id="{3AD24F28-1415-40B3-A995-3C246C286D7F}"/>
              </a:ext>
            </a:extLst>
          </p:cNvPr>
          <p:cNvSpPr>
            <a:spLocks noChangeArrowheads="1"/>
          </p:cNvSpPr>
          <p:nvPr/>
        </p:nvSpPr>
        <p:spPr bwMode="gray">
          <a:xfrm>
            <a:off x="2475591" y="716696"/>
            <a:ext cx="11203016" cy="1252262"/>
          </a:xfrm>
          <a:prstGeom prst="rect">
            <a:avLst/>
          </a:prstGeom>
          <a:noFill/>
          <a:ln>
            <a:noFill/>
          </a:ln>
        </p:spPr>
        <p:txBody>
          <a:bodyPr wrap="square" lIns="91436" tIns="45718" rIns="91436" bIns="45718">
            <a:spAutoFit/>
          </a:bodyPr>
          <a:lstStyle/>
          <a:p>
            <a:pPr algn="ctr" defTabSz="1219079">
              <a:lnSpc>
                <a:spcPct val="150000"/>
              </a:lnSpc>
              <a:defRPr/>
            </a:pPr>
            <a:r>
              <a:rPr lang="en-US" altLang="zh-CN" sz="5025"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Theo nhóm 3</a:t>
            </a:r>
            <a:endParaRPr lang="zh-CN" altLang="en-US"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7294" t="7312" r="32213" b="28914"/>
          <a:stretch>
            <a:fillRect/>
          </a:stretch>
        </p:blipFill>
        <p:spPr>
          <a:xfrm>
            <a:off x="10637196" y="39449"/>
            <a:ext cx="1285680" cy="1909425"/>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3881" t="14692"/>
          <a:stretch/>
        </p:blipFill>
        <p:spPr>
          <a:xfrm>
            <a:off x="6272011" y="2897745"/>
            <a:ext cx="5420126" cy="3887923"/>
          </a:xfrm>
          <a:prstGeom prst="rect">
            <a:avLst/>
          </a:prstGeom>
          <a:ln>
            <a:noFill/>
          </a:ln>
          <a:effectLst>
            <a:outerShdw blurRad="292100" dist="139700" dir="2700000" algn="tl" rotWithShape="0">
              <a:srgbClr val="333333">
                <a:alpha val="65000"/>
              </a:srgbClr>
            </a:outerShdw>
          </a:effectLst>
        </p:spPr>
      </p:pic>
      <p:pic>
        <p:nvPicPr>
          <p:cNvPr id="7" name="PA_图片 4">
            <a:extLst>
              <a:ext uri="{FF2B5EF4-FFF2-40B4-BE49-F238E27FC236}">
                <a16:creationId xmlns=""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72514" y="1762271"/>
            <a:ext cx="5188354" cy="4111773"/>
          </a:xfrm>
          <a:prstGeom prst="rect">
            <a:avLst/>
          </a:prstGeom>
        </p:spPr>
      </p:pic>
      <p:sp>
        <p:nvSpPr>
          <p:cNvPr id="8" name="Rectangle 7">
            <a:extLst>
              <a:ext uri="{FF2B5EF4-FFF2-40B4-BE49-F238E27FC236}">
                <a16:creationId xmlns="" xmlns:a16="http://schemas.microsoft.com/office/drawing/2014/main" id="{E2BEBDD5-1C69-4D04-BADB-E17C1B32BBC5}"/>
              </a:ext>
            </a:extLst>
          </p:cNvPr>
          <p:cNvSpPr/>
          <p:nvPr/>
        </p:nvSpPr>
        <p:spPr>
          <a:xfrm>
            <a:off x="696189" y="2786581"/>
            <a:ext cx="4659952" cy="2204446"/>
          </a:xfrm>
          <a:prstGeom prst="rect">
            <a:avLst/>
          </a:prstGeom>
        </p:spPr>
        <p:txBody>
          <a:bodyPr wrap="square" lIns="91436" tIns="45718" rIns="91436" bIns="45718">
            <a:spAutoFit/>
          </a:bodyPr>
          <a:lstStyle/>
          <a:p>
            <a:pPr algn="ctr">
              <a:buClr>
                <a:srgbClr val="000000"/>
              </a:buClr>
              <a:buFont typeface="Arial"/>
              <a:buNone/>
            </a:pP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Yêu</a:t>
            </a:r>
            <a:r>
              <a:rPr lang="zh-CN" altLang="en-US" sz="5400" b="1" dirty="0">
                <a:ln>
                  <a:solidFill>
                    <a:sysClr val="windowText" lastClr="000000"/>
                  </a:solidFill>
                </a:ln>
                <a:solidFill>
                  <a:srgbClr val="00B050"/>
                </a:solidFill>
                <a:latin typeface="Times New Roman" pitchFamily="18" charset="0"/>
                <a:cs typeface="Times New Roman" pitchFamily="18" charset="0"/>
                <a:sym typeface="Arial"/>
              </a:rPr>
              <a:t> </a:t>
            </a: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cầu</a:t>
            </a:r>
            <a:endParaRPr lang="zh-CN" altLang="en-US" sz="5400" b="1" dirty="0">
              <a:ln>
                <a:solidFill>
                  <a:sysClr val="windowText" lastClr="000000"/>
                </a:solidFill>
              </a:ln>
              <a:solidFill>
                <a:srgbClr val="00B050"/>
              </a:solidFill>
              <a:latin typeface="Times New Roman" pitchFamily="18" charset="0"/>
              <a:cs typeface="Times New Roman" pitchFamily="18" charset="0"/>
              <a:sym typeface="Arial"/>
            </a:endParaRPr>
          </a:p>
          <a:p>
            <a:pPr marL="457200" indent="-457200">
              <a:buClr>
                <a:srgbClr val="000000"/>
              </a:buClr>
              <a:buSzPts val="2800"/>
              <a:buFontTx/>
              <a:buChar char="-"/>
            </a:pPr>
            <a:r>
              <a:rPr lang="en-US" altLang="zh-CN" sz="2775" smtClean="0">
                <a:solidFill>
                  <a:schemeClr val="tx1">
                    <a:lumMod val="95000"/>
                    <a:lumOff val="5000"/>
                  </a:schemeClr>
                </a:solidFill>
                <a:latin typeface="Times New Roman" pitchFamily="18" charset="0"/>
                <a:cs typeface="Times New Roman" pitchFamily="18" charset="0"/>
                <a:sym typeface="Arial"/>
              </a:rPr>
              <a:t>Đọc lưu loát, rõ ràng</a:t>
            </a:r>
          </a:p>
          <a:p>
            <a:pPr marL="457200" indent="-457200">
              <a:buClr>
                <a:srgbClr val="000000"/>
              </a:buClr>
              <a:buSzPts val="2800"/>
              <a:buFontTx/>
              <a:buChar char="-"/>
            </a:pPr>
            <a:r>
              <a:rPr lang="en-US" altLang="zh-CN" sz="2775" smtClean="0">
                <a:ln w="0"/>
                <a:solidFill>
                  <a:schemeClr val="tx1">
                    <a:lumMod val="95000"/>
                    <a:lumOff val="5000"/>
                  </a:schemeClr>
                </a:solidFill>
                <a:latin typeface="Times New Roman" pitchFamily="18" charset="0"/>
                <a:cs typeface="Times New Roman" pitchFamily="18" charset="0"/>
                <a:sym typeface="Arial"/>
              </a:rPr>
              <a:t>Đọc đúng vai</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a:ln w="0"/>
                <a:solidFill>
                  <a:schemeClr val="tx1">
                    <a:lumMod val="95000"/>
                    <a:lumOff val="5000"/>
                  </a:schemeClr>
                </a:solidFill>
                <a:latin typeface="Times New Roman" pitchFamily="18" charset="0"/>
                <a:cs typeface="Times New Roman" pitchFamily="18" charset="0"/>
                <a:sym typeface="Arial"/>
              </a:rPr>
              <a:t>- </a:t>
            </a:r>
            <a:r>
              <a:rPr lang="en-US" altLang="zh-CN" sz="2775" smtClean="0">
                <a:ln w="0"/>
                <a:solidFill>
                  <a:schemeClr val="tx1">
                    <a:lumMod val="95000"/>
                    <a:lumOff val="5000"/>
                  </a:schemeClr>
                </a:solidFill>
                <a:latin typeface="Times New Roman" pitchFamily="18" charset="0"/>
                <a:cs typeface="Times New Roman" pitchFamily="18" charset="0"/>
                <a:sym typeface="Arial"/>
              </a:rPr>
              <a:t>   Thể hiện đúng giọng đọc</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930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B0F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B0F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B0F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B0F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B0F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B0F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srgbClr val="FF0000"/>
                </a:solidFill>
                <a:latin typeface="Times New Roman" pitchFamily="18" charset="0"/>
                <a:cs typeface="Times New Roman" pitchFamily="18" charset="0"/>
              </a:rPr>
              <a:t>Xin</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bác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Mời</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bác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xơi</a:t>
            </a:r>
            <a:r>
              <a:rPr lang="en-US" sz="2200" dirty="0" smtClean="0">
                <a:solidFill>
                  <a:srgbClr val="FF0000"/>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srgbClr val="08ACB6"/>
                </a:solidFill>
                <a:latin typeface="Times New Roman" pitchFamily="18" charset="0"/>
                <a:cs typeface="Times New Roman" pitchFamily="18" charset="0"/>
              </a:rPr>
              <a:t>Bác</a:t>
            </a:r>
            <a:r>
              <a:rPr lang="en-US" sz="2200" dirty="0" smtClean="0">
                <a:solidFill>
                  <a:srgbClr val="08ACB6"/>
                </a:solidFill>
                <a:latin typeface="Times New Roman" pitchFamily="18" charset="0"/>
                <a:cs typeface="Times New Roman" pitchFamily="18" charset="0"/>
              </a:rPr>
              <a:t> </a:t>
            </a:r>
            <a:r>
              <a:rPr lang="en-US" sz="2200" dirty="0" err="1" smtClean="0">
                <a:solidFill>
                  <a:srgbClr val="08ACB6"/>
                </a:solidFill>
                <a:latin typeface="Times New Roman" pitchFamily="18" charset="0"/>
                <a:cs typeface="Times New Roman" pitchFamily="18" charset="0"/>
              </a:rPr>
              <a:t>xơi</a:t>
            </a:r>
            <a:r>
              <a:rPr lang="en-US" sz="2200" dirty="0" smtClean="0">
                <a:solidFill>
                  <a:srgbClr val="08ACB6"/>
                </a:solidFill>
                <a:latin typeface="Times New Roman" pitchFamily="18" charset="0"/>
                <a:cs typeface="Times New Roman" pitchFamily="18" charset="0"/>
              </a:rPr>
              <a:t> </a:t>
            </a:r>
            <a:r>
              <a:rPr lang="en-US" sz="2200" dirty="0" err="1" smtClean="0">
                <a:solidFill>
                  <a:srgbClr val="08ACB6"/>
                </a:solidFill>
                <a:latin typeface="Times New Roman" pitchFamily="18" charset="0"/>
                <a:cs typeface="Times New Roman" pitchFamily="18" charset="0"/>
              </a:rPr>
              <a:t>nữa</a:t>
            </a:r>
            <a:r>
              <a:rPr lang="en-US" sz="2200" dirty="0" smtClean="0">
                <a:solidFill>
                  <a:srgbClr val="08ACB6"/>
                </a:solidFill>
                <a:latin typeface="Times New Roman" pitchFamily="18" charset="0"/>
                <a:cs typeface="Times New Roman" pitchFamily="18" charset="0"/>
              </a:rPr>
              <a:t> </a:t>
            </a:r>
            <a:r>
              <a:rPr lang="en-US" sz="2200" dirty="0" err="1" smtClean="0">
                <a:solidFill>
                  <a:srgbClr val="08ACB6"/>
                </a:solidFill>
                <a:latin typeface="Times New Roman" pitchFamily="18" charset="0"/>
                <a:cs typeface="Times New Roman" pitchFamily="18" charset="0"/>
              </a:rPr>
              <a:t>không</a:t>
            </a:r>
            <a:r>
              <a:rPr lang="en-US" sz="2200" dirty="0" smtClean="0">
                <a:solidFill>
                  <a:srgbClr val="08ACB6"/>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rồi</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srgbClr val="FF0000"/>
              </a:solidFill>
              <a:effectLst/>
              <a:uLnTx/>
              <a:uFillTx/>
              <a:latin typeface="Calibri"/>
            </a:endParaRPr>
          </a:p>
        </p:txBody>
      </p:sp>
      <p:sp>
        <p:nvSpPr>
          <p:cNvPr id="6" name="TextBox 5">
            <a:extLst>
              <a:ext uri="{FF2B5EF4-FFF2-40B4-BE49-F238E27FC236}">
                <a16:creationId xmlns=""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smtClean="0">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FF0000"/>
                </a:solidFill>
                <a:latin typeface="Times New Roman" panose="02020603050405020304" pitchFamily="18" charset="0"/>
                <a:ea typeface="Times New Roman" panose="02020603050405020304" pitchFamily="18" charset="0"/>
              </a:rPr>
              <a:t>Bác</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xơi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gì</a:t>
            </a:r>
            <a:r>
              <a:rPr lang="en-US" sz="2200" dirty="0" smtClean="0">
                <a:solidFill>
                  <a:srgbClr val="FF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smtClean="0">
                <a:ln>
                  <a:noFill/>
                </a:ln>
                <a:solidFill>
                  <a:srgbClr val="08ACB6"/>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smtClean="0">
                <a:ln>
                  <a:noFill/>
                </a:ln>
                <a:solidFill>
                  <a:srgbClr val="08ACB6"/>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smtClean="0">
                <a:ln>
                  <a:noFill/>
                </a:ln>
                <a:solidFill>
                  <a:srgbClr val="08ACB6"/>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8ACB6"/>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8ACB6"/>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smtClean="0">
                <a:ln>
                  <a:noFill/>
                </a:ln>
                <a:solidFill>
                  <a:srgbClr val="08ACB6"/>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rPr>
              <a:t>       - </a:t>
            </a:r>
            <a:r>
              <a:rPr lang="en-US" sz="2200" dirty="0" err="1" smtClean="0">
                <a:solidFill>
                  <a:srgbClr val="FF0000"/>
                </a:solidFill>
                <a:latin typeface="Times New Roman" panose="02020603050405020304" pitchFamily="18" charset="0"/>
                <a:ea typeface="Times New Roman" panose="02020603050405020304" pitchFamily="18" charset="0"/>
              </a:rPr>
              <a:t>Đây</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mời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bác</a:t>
            </a:r>
            <a:r>
              <a:rPr lang="en-US" sz="2200" dirty="0" smtClean="0">
                <a:solidFill>
                  <a:srgbClr val="FF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1" name="TextBox 10">
            <a:extLst>
              <a:ext uri="{FF2B5EF4-FFF2-40B4-BE49-F238E27FC236}">
                <a16:creationId xmlns=""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FF0000"/>
                </a:solidFill>
                <a:latin typeface="Times New Roman" panose="02020603050405020304" pitchFamily="18" charset="0"/>
                <a:ea typeface="Times New Roman" panose="02020603050405020304" pitchFamily="18" charset="0"/>
              </a:rPr>
              <a:t>Ấy</a:t>
            </a:r>
            <a:r>
              <a:rPr lang="en-US" sz="2200" baseline="0" dirty="0" smtClean="0">
                <a:solidFill>
                  <a:srgbClr val="FF0000"/>
                </a:solidFill>
                <a:latin typeface="Times New Roman" panose="02020603050405020304" pitchFamily="18" charset="0"/>
                <a:ea typeface="Times New Roman" panose="02020603050405020304" pitchFamily="18" charset="0"/>
              </a:rPr>
              <a:t>,</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bác</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phải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đỡ</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bằng</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hai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tay</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Tôi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đưa</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cho</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bác</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bằng</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hai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tay</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cơ</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mà</a:t>
            </a:r>
            <a:r>
              <a:rPr lang="en-US" sz="2200" dirty="0">
                <a:solidFill>
                  <a:srgbClr val="FF0000"/>
                </a:solidFill>
                <a:latin typeface="Times New Roman" panose="02020603050405020304" pitchFamily="18" charset="0"/>
                <a:ea typeface="Times New Roman" panose="02020603050405020304" pitchFamily="18" charset="0"/>
              </a:rPr>
              <a:t>!</a:t>
            </a:r>
            <a:endParaRPr lang="en-US" sz="2200" dirty="0" smtClean="0">
              <a:solidFill>
                <a:srgbClr val="FF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4" name="Rounded Rectangle 13"/>
          <p:cNvSpPr/>
          <p:nvPr/>
        </p:nvSpPr>
        <p:spPr>
          <a:xfrm>
            <a:off x="10148679" y="732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phân vai</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Arrow Connector 2"/>
          <p:cNvCxnSpPr/>
          <p:nvPr/>
        </p:nvCxnSpPr>
        <p:spPr>
          <a:xfrm flipH="1">
            <a:off x="9710057" y="2394857"/>
            <a:ext cx="23802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637485" y="1994492"/>
            <a:ext cx="2583543"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Người dẫn chuyện</a:t>
            </a:r>
            <a:endParaRPr lang="en-US" sz="240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a:off x="10484561" y="2932556"/>
            <a:ext cx="1785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586033" y="2471047"/>
            <a:ext cx="1683656" cy="461665"/>
          </a:xfrm>
          <a:prstGeom prst="rect">
            <a:avLst/>
          </a:prstGeom>
          <a:noFill/>
        </p:spPr>
        <p:txBody>
          <a:bodyPr wrap="square" rtlCol="0">
            <a:spAutoFit/>
          </a:bodyPr>
          <a:lstStyle/>
          <a:p>
            <a:r>
              <a:rPr lang="en-US" sz="2400" smtClean="0">
                <a:solidFill>
                  <a:srgbClr val="FF0000"/>
                </a:solidFill>
                <a:latin typeface="Times New Roman" panose="02020603050405020304" pitchFamily="18" charset="0"/>
                <a:cs typeface="Times New Roman" panose="02020603050405020304" pitchFamily="18" charset="0"/>
              </a:rPr>
              <a:t>Bố</a:t>
            </a:r>
            <a:endParaRPr lang="en-US" sz="2400">
              <a:solidFill>
                <a:srgbClr val="FF0000"/>
              </a:solidFill>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10984757" y="3543909"/>
            <a:ext cx="1243822"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984757" y="3116811"/>
            <a:ext cx="1447150" cy="461665"/>
          </a:xfrm>
          <a:prstGeom prst="rect">
            <a:avLst/>
          </a:prstGeom>
          <a:noFill/>
        </p:spPr>
        <p:txBody>
          <a:bodyPr wrap="square" rtlCol="0">
            <a:spAutoFit/>
          </a:bodyPr>
          <a:lstStyle/>
          <a:p>
            <a:r>
              <a:rPr lang="en-US" sz="2400" smtClean="0">
                <a:solidFill>
                  <a:srgbClr val="08ACB6"/>
                </a:solidFill>
                <a:latin typeface="Times New Roman" panose="02020603050405020304" pitchFamily="18" charset="0"/>
                <a:cs typeface="Times New Roman" panose="02020603050405020304" pitchFamily="18" charset="0"/>
              </a:rPr>
              <a:t>Hường</a:t>
            </a:r>
            <a:endParaRPr lang="en-US" sz="2400">
              <a:solidFill>
                <a:srgbClr val="08ACB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257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717222" y="2608481"/>
            <a:ext cx="8100786" cy="1075818"/>
            <a:chOff x="1717222" y="2621181"/>
            <a:chExt cx="8100786" cy="1075818"/>
          </a:xfrm>
        </p:grpSpPr>
        <p:sp>
          <p:nvSpPr>
            <p:cNvPr id="14" name="椭圆 13"/>
            <p:cNvSpPr/>
            <p:nvPr>
              <p:custDataLst>
                <p:tags r:id="rId1"/>
              </p:custDataLst>
            </p:nvPr>
          </p:nvSpPr>
          <p:spPr>
            <a:xfrm>
              <a:off x="1717222" y="2652424"/>
              <a:ext cx="1042988" cy="1044575"/>
            </a:xfrm>
            <a:prstGeom prst="ellipse">
              <a:avLst/>
            </a:prstGeom>
            <a:solidFill>
              <a:srgbClr val="FFFFFF"/>
            </a:solidFill>
            <a:ln w="25400" cap="flat" cmpd="sng" algn="ctr">
              <a:solidFill>
                <a:schemeClr val="accent4"/>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Impact" pitchFamily="34" charset="0"/>
                <a:ea typeface="宋体" panose="02010600030101010101" pitchFamily="2" charset="-122"/>
                <a:cs typeface="+mn-cs"/>
              </a:endParaRPr>
            </a:p>
          </p:txBody>
        </p:sp>
        <p:sp>
          <p:nvSpPr>
            <p:cNvPr id="15" name="椭圆 14"/>
            <p:cNvSpPr/>
            <p:nvPr>
              <p:custDataLst>
                <p:tags r:id="rId2"/>
              </p:custDataLst>
            </p:nvPr>
          </p:nvSpPr>
          <p:spPr>
            <a:xfrm>
              <a:off x="1806122" y="2742912"/>
              <a:ext cx="865188" cy="863600"/>
            </a:xfrm>
            <a:prstGeom prst="ellipse">
              <a:avLst/>
            </a:prstGeom>
            <a:solidFill>
              <a:schemeClr val="accent4"/>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rPr>
                <a:t>4</a:t>
              </a:r>
              <a:endParaRPr kumimoji="0" lang="zh-CN" altLang="en-US"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endParaRPr>
            </a:p>
          </p:txBody>
        </p:sp>
        <p:cxnSp>
          <p:nvCxnSpPr>
            <p:cNvPr id="16" name="直接连接符 16"/>
            <p:cNvCxnSpPr>
              <a:cxnSpLocks noChangeShapeType="1"/>
            </p:cNvCxnSpPr>
            <p:nvPr>
              <p:custDataLst>
                <p:tags r:id="rId3"/>
              </p:custDataLst>
            </p:nvPr>
          </p:nvCxnSpPr>
          <p:spPr bwMode="auto">
            <a:xfrm>
              <a:off x="2760210" y="3174712"/>
              <a:ext cx="6879998" cy="0"/>
            </a:xfrm>
            <a:prstGeom prst="line">
              <a:avLst/>
            </a:prstGeom>
            <a:noFill/>
            <a:ln w="28575" algn="ctr">
              <a:solidFill>
                <a:schemeClr val="accent4"/>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2849110" y="2621181"/>
              <a:ext cx="6968898" cy="584775"/>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smtClean="0">
                  <a:solidFill>
                    <a:schemeClr val="tx1"/>
                  </a:solidFill>
                  <a:latin typeface="Times New Roman" panose="02020603050405020304" pitchFamily="18" charset="0"/>
                  <a:ea typeface="微软雅黑"/>
                  <a:cs typeface="Times New Roman" panose="02020603050405020304" pitchFamily="18" charset="0"/>
                </a:rPr>
                <a:t>LUYỆN TẬP THEO VĂN BẢN ĐỌC</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162304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656B7EDA-4DEE-44AD-9FC2-7177221356BC}"/>
              </a:ext>
            </a:extLst>
          </p:cNvPr>
          <p:cNvSpPr/>
          <p:nvPr/>
        </p:nvSpPr>
        <p:spPr>
          <a:xfrm>
            <a:off x="829102" y="293377"/>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F8500F0A-4DE4-433F-8A78-0AA9EBC3456A}"/>
              </a:ext>
            </a:extLst>
          </p:cNvPr>
          <p:cNvSpPr txBox="1"/>
          <p:nvPr/>
        </p:nvSpPr>
        <p:spPr>
          <a:xfrm>
            <a:off x="667657" y="758561"/>
            <a:ext cx="10243894" cy="584775"/>
          </a:xfrm>
          <a:prstGeom prst="rect">
            <a:avLst/>
          </a:prstGeom>
          <a:noFill/>
        </p:spPr>
        <p:txBody>
          <a:bodyPr wrap="square" rtlCol="0">
            <a:spAutoFit/>
          </a:bodyPr>
          <a:lstStyle/>
          <a:p>
            <a:pPr algn="just"/>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75A3F923-B985-49EF-A0EE-47D0A370B8BE}"/>
              </a:ext>
            </a:extLst>
          </p:cNvPr>
          <p:cNvSpPr txBox="1"/>
          <p:nvPr/>
        </p:nvSpPr>
        <p:spPr>
          <a:xfrm>
            <a:off x="2995188" y="2076023"/>
            <a:ext cx="5723132"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A. Cho tôi xin bát miến.</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TextBox 4">
            <a:extLst>
              <a:ext uri="{FF2B5EF4-FFF2-40B4-BE49-F238E27FC236}">
                <a16:creationId xmlns="" xmlns:a16="http://schemas.microsoft.com/office/drawing/2014/main" id="{75A3F923-B985-49EF-A0EE-47D0A370B8BE}"/>
              </a:ext>
            </a:extLst>
          </p:cNvPr>
          <p:cNvSpPr txBox="1"/>
          <p:nvPr/>
        </p:nvSpPr>
        <p:spPr>
          <a:xfrm>
            <a:off x="2970164" y="3057889"/>
            <a:ext cx="6526078" cy="742511"/>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B. Dạ, xin bác bát miến ạ.</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 xmlns:a16="http://schemas.microsoft.com/office/drawing/2014/main" id="{75A3F923-B985-49EF-A0EE-47D0A370B8BE}"/>
              </a:ext>
            </a:extLst>
          </p:cNvPr>
          <p:cNvSpPr txBox="1"/>
          <p:nvPr/>
        </p:nvSpPr>
        <p:spPr>
          <a:xfrm>
            <a:off x="3004288" y="4127440"/>
            <a:ext cx="6526078" cy="742511"/>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C. Đưa tôi bát miến!</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Oval 6"/>
          <p:cNvSpPr/>
          <p:nvPr/>
        </p:nvSpPr>
        <p:spPr>
          <a:xfrm>
            <a:off x="2937782" y="3258342"/>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Oval 9"/>
          <p:cNvSpPr/>
          <p:nvPr/>
        </p:nvSpPr>
        <p:spPr>
          <a:xfrm>
            <a:off x="2952295" y="2211929"/>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4876799" y="2731447"/>
            <a:ext cx="7257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28570" y="3737847"/>
            <a:ext cx="5080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03483" y="3737847"/>
            <a:ext cx="5080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46683" y="3723333"/>
            <a:ext cx="35560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图片 3"/>
          <p:cNvPicPr>
            <a:picLocks noChangeAspect="1"/>
          </p:cNvPicPr>
          <p:nvPr/>
        </p:nvPicPr>
        <p:blipFill>
          <a:blip r:embed="rId2">
            <a:duotone>
              <a:prstClr val="black"/>
              <a:schemeClr val="tx2">
                <a:tint val="45000"/>
                <a:satMod val="400000"/>
              </a:schemeClr>
            </a:duotone>
          </a:blip>
          <a:stretch>
            <a:fillRect/>
          </a:stretch>
        </p:blipFill>
        <p:spPr>
          <a:xfrm flipH="1" flipV="1">
            <a:off x="8036935" y="1986691"/>
            <a:ext cx="3813334" cy="2704917"/>
          </a:xfrm>
          <a:prstGeom prst="rect">
            <a:avLst/>
          </a:prstGeom>
          <a:ln>
            <a:noFill/>
          </a:ln>
        </p:spPr>
      </p:pic>
      <p:sp>
        <p:nvSpPr>
          <p:cNvPr id="18" name="文本框 5"/>
          <p:cNvSpPr txBox="1"/>
          <p:nvPr/>
        </p:nvSpPr>
        <p:spPr>
          <a:xfrm>
            <a:off x="8163441" y="2738984"/>
            <a:ext cx="3193287" cy="1200329"/>
          </a:xfrm>
          <a:prstGeom prst="rect">
            <a:avLst/>
          </a:prstGeom>
          <a:noFill/>
        </p:spPr>
        <p:txBody>
          <a:bodyPr wrap="square" rtlCol="0">
            <a:spAutoFit/>
            <a:scene3d>
              <a:camera prst="orthographicFront"/>
              <a:lightRig rig="threePt" dir="t"/>
            </a:scene3d>
            <a:sp3d contourW="12700"/>
          </a:bodyPr>
          <a:lstStyle/>
          <a:p>
            <a:pPr algn="just"/>
            <a:r>
              <a:rPr lang="en-US" altLang="zh-CN" sz="2400" b="1" smtClean="0">
                <a:solidFill>
                  <a:srgbClr val="FF0000"/>
                </a:solidFill>
                <a:latin typeface="Times New Roman" panose="02020603050405020304" pitchFamily="18" charset="0"/>
                <a:cs typeface="Times New Roman" panose="02020603050405020304" pitchFamily="18" charset="0"/>
              </a:rPr>
              <a:t>Khi nói chuyện với người lớn, em cần thể hiện thái độ lịch sự </a:t>
            </a: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771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10"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 xmlns:a16="http://schemas.microsoft.com/office/drawing/2014/main" id="{656B7EDA-4DEE-44AD-9FC2-7177221356BC}"/>
              </a:ext>
            </a:extLst>
          </p:cNvPr>
          <p:cNvSpPr/>
          <p:nvPr/>
        </p:nvSpPr>
        <p:spPr>
          <a:xfrm>
            <a:off x="709684" y="188686"/>
            <a:ext cx="10466316" cy="104995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F8500F0A-4DE4-433F-8A78-0AA9EBC3456A}"/>
              </a:ext>
            </a:extLst>
          </p:cNvPr>
          <p:cNvSpPr txBox="1"/>
          <p:nvPr/>
        </p:nvSpPr>
        <p:spPr>
          <a:xfrm>
            <a:off x="709684" y="396486"/>
            <a:ext cx="10243894" cy="584775"/>
          </a:xfrm>
          <a:prstGeom prst="rect">
            <a:avLst/>
          </a:prstGeom>
          <a:noFill/>
        </p:spPr>
        <p:txBody>
          <a:bodyPr wrap="square" rtlCol="0">
            <a:spAutoFit/>
          </a:bodyPr>
          <a:lstStyle/>
          <a:p>
            <a:pPr algn="just"/>
            <a:r>
              <a:rPr lang="en-US" sz="32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Cùng bạn đóng vai nói và đáp lời yêu cầu, đề nghị.</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Callout 5"/>
          <p:cNvSpPr/>
          <p:nvPr/>
        </p:nvSpPr>
        <p:spPr>
          <a:xfrm>
            <a:off x="1292974" y="1238645"/>
            <a:ext cx="3768815" cy="2191657"/>
          </a:xfrm>
          <a:prstGeom prst="wedgeEllipseCallout">
            <a:avLst>
              <a:gd name="adj1" fmla="val -30461"/>
              <a:gd name="adj2" fmla="val 74420"/>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Bác cho tôi một bát phở gà.</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7" name="Oval Callout 6"/>
          <p:cNvSpPr/>
          <p:nvPr/>
        </p:nvSpPr>
        <p:spPr>
          <a:xfrm>
            <a:off x="6129133" y="1321810"/>
            <a:ext cx="3875748" cy="1967556"/>
          </a:xfrm>
          <a:prstGeom prst="wedgeEllipseCallout">
            <a:avLst>
              <a:gd name="adj1" fmla="val 49572"/>
              <a:gd name="adj2" fmla="val 73566"/>
            </a:avLst>
          </a:prstGeom>
          <a:solidFill>
            <a:schemeClr val="accent3">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Xin lỗi, ở đây không có phở gà.</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8" name="Oval Callout 7"/>
          <p:cNvSpPr/>
          <p:nvPr/>
        </p:nvSpPr>
        <p:spPr>
          <a:xfrm>
            <a:off x="1292973" y="1238645"/>
            <a:ext cx="3768815" cy="2191657"/>
          </a:xfrm>
          <a:prstGeom prst="wedgeEllipseCallout">
            <a:avLst>
              <a:gd name="adj1" fmla="val -30461"/>
              <a:gd name="adj2" fmla="val 74420"/>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Vậy bác cho tôi xin bát miến.</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9" name="Oval Callout 8"/>
          <p:cNvSpPr/>
          <p:nvPr/>
        </p:nvSpPr>
        <p:spPr>
          <a:xfrm>
            <a:off x="6129132" y="1321810"/>
            <a:ext cx="3875748" cy="1967556"/>
          </a:xfrm>
          <a:prstGeom prst="wedgeEllipseCallout">
            <a:avLst>
              <a:gd name="adj1" fmla="val 48822"/>
              <a:gd name="adj2" fmla="val 72828"/>
            </a:avLst>
          </a:prstGeom>
          <a:solidFill>
            <a:schemeClr val="accent3">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Vâng ạ! Bác chờ một chút.</a:t>
            </a:r>
            <a:endParaRPr lang="en-US" sz="2800" b="1">
              <a:solidFill>
                <a:schemeClr val="tx1"/>
              </a:solidFill>
              <a:latin typeface="Times New Roman" panose="02020603050405020304" pitchFamily="18" charset="0"/>
              <a:cs typeface="Times New Roman" panose="02020603050405020304" pitchFamily="18" charset="0"/>
            </a:endParaRPr>
          </a:p>
        </p:txBody>
      </p:sp>
      <p:pic>
        <p:nvPicPr>
          <p:cNvPr id="5124" name="Picture 4" descr="Hình ảnh nam học sinh đeo balo đi học - 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7000" r="90000">
                        <a14:foregroundMark x1="43167" y1="25047" x2="52333" y2="39848"/>
                        <a14:foregroundMark x1="60500" y1="22201" x2="54500" y2="31120"/>
                        <a14:foregroundMark x1="32500" y1="25427" x2="32000" y2="34345"/>
                        <a14:foregroundMark x1="40167" y1="49336" x2="63833" y2="55977"/>
                        <a14:foregroundMark x1="45333" y1="48197" x2="53667" y2="50095"/>
                        <a14:foregroundMark x1="53167" y1="47438" x2="58167" y2="50095"/>
                        <a14:foregroundMark x1="28500" y1="69639" x2="34667" y2="82732"/>
                        <a14:foregroundMark x1="58000" y1="94877" x2="64000" y2="81214"/>
                        <a14:foregroundMark x1="65667" y1="85199" x2="59000" y2="93738"/>
                        <a14:foregroundMark x1="56500" y1="93169" x2="61833" y2="85199"/>
                      </a14:backgroundRemoval>
                    </a14:imgEffect>
                  </a14:imgLayer>
                </a14:imgProps>
              </a:ext>
              <a:ext uri="{28A0092B-C50C-407E-A947-70E740481C1C}">
                <a14:useLocalDpi xmlns:a14="http://schemas.microsoft.com/office/drawing/2010/main" val="0"/>
              </a:ext>
            </a:extLst>
          </a:blip>
          <a:srcRect/>
          <a:stretch>
            <a:fillRect/>
          </a:stretch>
        </p:blipFill>
        <p:spPr bwMode="auto">
          <a:xfrm>
            <a:off x="9204268" y="3128080"/>
            <a:ext cx="2900103" cy="25472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ọc Sinh Hình ảnh | Định dạng hình ảnh PNG 400482354|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7326" r="97907">
                        <a14:foregroundMark x1="55581" y1="24658" x2="71860" y2="28082"/>
                        <a14:foregroundMark x1="54884" y1="23190" x2="53372" y2="36888"/>
                        <a14:foregroundMark x1="49767" y1="20450" x2="54070" y2="37769"/>
                        <a14:foregroundMark x1="53023" y1="66830" x2="72209" y2="69569"/>
                      </a14:backgroundRemoval>
                    </a14:imgEffect>
                  </a14:imgLayer>
                </a14:imgProps>
              </a:ext>
              <a:ext uri="{28A0092B-C50C-407E-A947-70E740481C1C}">
                <a14:useLocalDpi xmlns:a14="http://schemas.microsoft.com/office/drawing/2010/main" val="0"/>
              </a:ext>
            </a:extLst>
          </a:blip>
          <a:srcRect/>
          <a:stretch>
            <a:fillRect/>
          </a:stretch>
        </p:blipFill>
        <p:spPr bwMode="auto">
          <a:xfrm>
            <a:off x="116775" y="3322833"/>
            <a:ext cx="2041535" cy="242610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543273" y="908691"/>
            <a:ext cx="1248229"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01959" y="891852"/>
            <a:ext cx="171994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30759" y="894177"/>
            <a:ext cx="321491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5128" name="Picture 8" descr="MỘT SỐ KĨ THUẬT DẠY HỌC TÍCH CỰ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5289" y="4286249"/>
            <a:ext cx="4572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545491" y="3687686"/>
            <a:ext cx="2572280" cy="579514"/>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Times New Roman" panose="02020603050405020304" pitchFamily="18" charset="0"/>
                <a:cs typeface="Times New Roman" panose="02020603050405020304" pitchFamily="18" charset="0"/>
              </a:rPr>
              <a:t>Hoạt động nhóm 2</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2" name="Ngõ 565 Đường Bát Khối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5771" y="6128657"/>
            <a:ext cx="609600" cy="609600"/>
          </a:xfrm>
          <a:prstGeom prst="rect">
            <a:avLst/>
          </a:prstGeom>
        </p:spPr>
      </p:pic>
    </p:spTree>
    <p:extLst>
      <p:ext uri="{BB962C8B-B14F-4D97-AF65-F5344CB8AC3E}">
        <p14:creationId xmlns:p14="http://schemas.microsoft.com/office/powerpoint/2010/main" val="1484790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 presetClass="mediacall" presetSubtype="0" fill="hold" nodeType="withEffect">
                                  <p:stCondLst>
                                    <p:cond delay="0"/>
                                  </p:stCondLst>
                                  <p:childTnLst>
                                    <p:cmd type="call" cmd="playFrom(0.0)">
                                      <p:cBhvr>
                                        <p:cTn id="15" dur="14622"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2000"/>
                                        <p:tgtEl>
                                          <p:spTgt spid="6"/>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3000"/>
                                        <p:tgtEl>
                                          <p:spTgt spid="7"/>
                                        </p:tgtEl>
                                      </p:cBhvr>
                                    </p:animEffect>
                                  </p:childTnLst>
                                </p:cTn>
                              </p:par>
                            </p:childTnLst>
                          </p:cTn>
                        </p:par>
                        <p:par>
                          <p:cTn id="25" fill="hold">
                            <p:stCondLst>
                              <p:cond delay="5000"/>
                            </p:stCondLst>
                            <p:childTnLst>
                              <p:par>
                                <p:cTn id="26" presetID="16" presetClass="entr" presetSubtype="2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Horizontal)">
                                      <p:cBhvr>
                                        <p:cTn id="28" dur="3000"/>
                                        <p:tgtEl>
                                          <p:spTgt spid="8"/>
                                        </p:tgtEl>
                                      </p:cBhvr>
                                    </p:animEffect>
                                  </p:childTnLst>
                                </p:cTn>
                              </p:par>
                            </p:childTnLst>
                          </p:cTn>
                        </p:par>
                        <p:par>
                          <p:cTn id="29" fill="hold">
                            <p:stCondLst>
                              <p:cond delay="8000"/>
                            </p:stCondLst>
                            <p:childTnLst>
                              <p:par>
                                <p:cTn id="30" presetID="2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5128"/>
                                        </p:tgtEl>
                                        <p:attrNameLst>
                                          <p:attrName>style.visibility</p:attrName>
                                        </p:attrNameLst>
                                      </p:cBhvr>
                                      <p:to>
                                        <p:strVal val="visible"/>
                                      </p:to>
                                    </p:set>
                                    <p:animEffect transition="in" filter="wipe(down)">
                                      <p:cBhvr>
                                        <p:cTn id="4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30275" y="253207"/>
            <a:ext cx="3978140" cy="584775"/>
          </a:xfrm>
          <a:prstGeom prst="rect">
            <a:avLst/>
          </a:prstGeom>
          <a:noFill/>
        </p:spPr>
        <p:txBody>
          <a:bodyPr wrap="none" rtlCol="0">
            <a:spAutoFit/>
          </a:bodyPr>
          <a:lstStyle/>
          <a:p>
            <a:r>
              <a:rPr lang="en-US" altLang="zh-CN" sz="3200" b="1"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YÊU CẦU CẦN ĐẠT</a:t>
            </a:r>
            <a:endParaRPr lang="en-US" altLang="zh-CN" sz="32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 name="MH_Entry_1">
            <a:hlinkClick r:id="rId9" action="ppaction://hlinksldjump"/>
          </p:cNvPr>
          <p:cNvSpPr/>
          <p:nvPr>
            <p:custDataLst>
              <p:tags r:id="rId1"/>
            </p:custDataLst>
          </p:nvPr>
        </p:nvSpPr>
        <p:spPr>
          <a:xfrm>
            <a:off x="2517078" y="1188487"/>
            <a:ext cx="6201256" cy="1358813"/>
          </a:xfrm>
          <a:prstGeom prst="hexagon">
            <a:avLst>
              <a:gd name="adj" fmla="val 28234"/>
              <a:gd name="vf" fmla="val 115470"/>
            </a:avLst>
          </a:pr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fontScale="92500" lnSpcReduction="20000"/>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Đọc đúng các từ khó, biết cách đọc lời thoại của các nhân vật (bố và Hường)</a:t>
            </a:r>
            <a:endParaRPr lang="zh-CN" altLang="en-US" sz="2800" b="1" dirty="0">
              <a:solidFill>
                <a:srgbClr val="FFFFFF"/>
              </a:solidFill>
              <a:latin typeface="Times New Roman" panose="02020603050405020304" pitchFamily="18" charset="0"/>
              <a:cs typeface="Times New Roman" panose="02020603050405020304" pitchFamily="18" charset="0"/>
            </a:endParaRPr>
          </a:p>
        </p:txBody>
      </p:sp>
      <p:sp>
        <p:nvSpPr>
          <p:cNvPr id="7" name="MH_Number_1">
            <a:hlinkClick r:id="rId9" action="ppaction://hlinksldjump"/>
          </p:cNvPr>
          <p:cNvSpPr/>
          <p:nvPr>
            <p:custDataLst>
              <p:tags r:id="rId2"/>
            </p:custDataLst>
          </p:nvPr>
        </p:nvSpPr>
        <p:spPr>
          <a:xfrm>
            <a:off x="1930275" y="1613800"/>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1</a:t>
            </a:r>
            <a:endParaRPr lang="zh-CN" altLang="en-US" sz="2400" dirty="0">
              <a:solidFill>
                <a:srgbClr val="FFFFFF"/>
              </a:solidFill>
              <a:ea typeface="华文细黑" panose="02010600040101010101" pitchFamily="2" charset="-122"/>
            </a:endParaRPr>
          </a:p>
        </p:txBody>
      </p:sp>
      <p:sp>
        <p:nvSpPr>
          <p:cNvPr id="8" name="MH_Entry_2">
            <a:hlinkClick r:id="rId10" action="ppaction://hlinksldjump"/>
          </p:cNvPr>
          <p:cNvSpPr/>
          <p:nvPr>
            <p:custDataLst>
              <p:tags r:id="rId3"/>
            </p:custDataLst>
          </p:nvPr>
        </p:nvSpPr>
        <p:spPr>
          <a:xfrm>
            <a:off x="3349821" y="2740271"/>
            <a:ext cx="6128008" cy="1407979"/>
          </a:xfrm>
          <a:prstGeom prst="hexagon">
            <a:avLst>
              <a:gd name="adj" fmla="val 28234"/>
              <a:gd name="vf" fmla="val 115470"/>
            </a:avLst>
          </a:pr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Hiểu nội dung bài đọc</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9" name="MH_Number_2">
            <a:hlinkClick r:id="rId10" action="ppaction://hlinksldjump"/>
          </p:cNvPr>
          <p:cNvSpPr/>
          <p:nvPr>
            <p:custDataLst>
              <p:tags r:id="rId4"/>
            </p:custDataLst>
          </p:nvPr>
        </p:nvSpPr>
        <p:spPr>
          <a:xfrm>
            <a:off x="2763018" y="3308097"/>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2</a:t>
            </a:r>
            <a:endParaRPr lang="zh-CN" altLang="en-US" sz="2400" dirty="0">
              <a:solidFill>
                <a:srgbClr val="FFFFFF"/>
              </a:solidFill>
              <a:ea typeface="华文细黑" panose="02010600040101010101" pitchFamily="2" charset="-122"/>
            </a:endParaRPr>
          </a:p>
        </p:txBody>
      </p:sp>
      <p:sp>
        <p:nvSpPr>
          <p:cNvPr id="10" name="MH_Entry_3">
            <a:hlinkClick r:id="rId11" action="ppaction://hlinksldjump"/>
          </p:cNvPr>
          <p:cNvSpPr/>
          <p:nvPr>
            <p:custDataLst>
              <p:tags r:id="rId5"/>
            </p:custDataLst>
          </p:nvPr>
        </p:nvSpPr>
        <p:spPr>
          <a:xfrm>
            <a:off x="3988259" y="4362505"/>
            <a:ext cx="6084466" cy="1375635"/>
          </a:xfrm>
          <a:prstGeom prst="hexagon">
            <a:avLst>
              <a:gd name="adj" fmla="val 28234"/>
              <a:gd name="vf" fmla="val 115470"/>
            </a:avLst>
          </a:pr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Autofit/>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Biết thêm về một trò chơi miền Bắc (“ăn cỗ” – đóng vai chơi đồ hàng)</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11" name="MH_Number_3">
            <a:hlinkClick r:id="rId11" action="ppaction://hlinksldjump"/>
          </p:cNvPr>
          <p:cNvSpPr/>
          <p:nvPr>
            <p:custDataLst>
              <p:tags r:id="rId6"/>
            </p:custDataLst>
          </p:nvPr>
        </p:nvSpPr>
        <p:spPr>
          <a:xfrm>
            <a:off x="3401456" y="4796231"/>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3</a:t>
            </a:r>
            <a:endParaRPr lang="zh-CN" altLang="en-US" sz="2400" dirty="0">
              <a:solidFill>
                <a:srgbClr val="FFFFFF"/>
              </a:solidFill>
              <a:ea typeface="华文细黑" panose="02010600040101010101" pitchFamily="2" charset="-122"/>
            </a:endParaRPr>
          </a:p>
        </p:txBody>
      </p:sp>
      <p:pic>
        <p:nvPicPr>
          <p:cNvPr id="12" name="图片 6"/>
          <p:cNvPicPr>
            <a:picLocks noChangeAspect="1"/>
          </p:cNvPicPr>
          <p:nvPr/>
        </p:nvPicPr>
        <p:blipFill rotWithShape="1">
          <a:blip r:embed="rId12" cstate="print">
            <a:extLst>
              <a:ext uri="{28A0092B-C50C-407E-A947-70E740481C1C}">
                <a14:useLocalDpi xmlns:a14="http://schemas.microsoft.com/office/drawing/2010/main" val="0"/>
              </a:ext>
            </a:extLst>
          </a:blip>
          <a:srcRect l="27294" t="7312" r="32213" b="28914"/>
          <a:stretch>
            <a:fillRect/>
          </a:stretch>
        </p:blipFill>
        <p:spPr>
          <a:xfrm flipH="1">
            <a:off x="10072725" y="0"/>
            <a:ext cx="1343602" cy="1715083"/>
          </a:xfrm>
          <a:prstGeom prst="rect">
            <a:avLst/>
          </a:prstGeom>
        </p:spPr>
      </p:pic>
    </p:spTree>
    <p:extLst>
      <p:ext uri="{BB962C8B-B14F-4D97-AF65-F5344CB8AC3E}">
        <p14:creationId xmlns:p14="http://schemas.microsoft.com/office/powerpoint/2010/main" val="339278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ppt_x</p:attrName>
                                        </p:attrNameLst>
                                      </p:cBhvr>
                                      <p:tavLst>
                                        <p:tav tm="0">
                                          <p:val>
                                            <p:strVal val="#ppt_x-#ppt_w*1.125000"/>
                                          </p:val>
                                        </p:tav>
                                        <p:tav tm="100000">
                                          <p:val>
                                            <p:strVal val="#ppt_x"/>
                                          </p:val>
                                        </p:tav>
                                      </p:tavLst>
                                    </p:anim>
                                    <p:animEffect transition="in" filter="wipe(right)">
                                      <p:cBhvr>
                                        <p:cTn id="24" dur="500"/>
                                        <p:tgtEl>
                                          <p:spTgt spid="6"/>
                                        </p:tgtEl>
                                      </p:cBhvr>
                                    </p:animEffect>
                                  </p:childTnLst>
                                </p:cTn>
                              </p:par>
                            </p:childTnLst>
                          </p:cTn>
                        </p:par>
                        <p:par>
                          <p:cTn id="25" fill="hold">
                            <p:stCondLst>
                              <p:cond delay="1000"/>
                            </p:stCondLst>
                            <p:childTnLst>
                              <p:par>
                                <p:cTn id="26" presetID="1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ppt_x</p:attrName>
                                        </p:attrNameLst>
                                      </p:cBhvr>
                                      <p:tavLst>
                                        <p:tav tm="0">
                                          <p:val>
                                            <p:strVal val="#ppt_x-#ppt_w*1.125000"/>
                                          </p:val>
                                        </p:tav>
                                        <p:tav tm="100000">
                                          <p:val>
                                            <p:strVal val="#ppt_x"/>
                                          </p:val>
                                        </p:tav>
                                      </p:tavLst>
                                    </p:anim>
                                    <p:animEffect transition="in" filter="wipe(right)">
                                      <p:cBhvr>
                                        <p:cTn id="29" dur="500"/>
                                        <p:tgtEl>
                                          <p:spTgt spid="8"/>
                                        </p:tgtEl>
                                      </p:cBhvr>
                                    </p:animEffect>
                                  </p:childTnLst>
                                </p:cTn>
                              </p:par>
                            </p:childTnLst>
                          </p:cTn>
                        </p:par>
                        <p:par>
                          <p:cTn id="30" fill="hold">
                            <p:stCondLst>
                              <p:cond delay="1500"/>
                            </p:stCondLst>
                            <p:childTnLst>
                              <p:par>
                                <p:cTn id="31" presetID="1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ppt_x</p:attrName>
                                        </p:attrNameLst>
                                      </p:cBhvr>
                                      <p:tavLst>
                                        <p:tav tm="0">
                                          <p:val>
                                            <p:strVal val="#ppt_x-#ppt_w*1.125000"/>
                                          </p:val>
                                        </p:tav>
                                        <p:tav tm="100000">
                                          <p:val>
                                            <p:strVal val="#ppt_x"/>
                                          </p:val>
                                        </p:tav>
                                      </p:tavLst>
                                    </p:anim>
                                    <p:animEffect transition="in" filter="wipe(right)">
                                      <p:cBhvr>
                                        <p:cTn id="34" dur="500"/>
                                        <p:tgtEl>
                                          <p:spTgt spid="10"/>
                                        </p:tgtEl>
                                      </p:cBhvr>
                                    </p:animEffect>
                                  </p:childTnLst>
                                </p:cTn>
                              </p:par>
                            </p:childTnLst>
                          </p:cTn>
                        </p:par>
                        <p:par>
                          <p:cTn id="35" fill="hold">
                            <p:stCondLst>
                              <p:cond delay="2000"/>
                            </p:stCondLst>
                            <p:childTnLst>
                              <p:par>
                                <p:cTn id="36" presetID="8" presetClass="entr" presetSubtype="16"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 la tat ca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375880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9DD9D-7646-43E5-9F6D-274781DE109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135233B0-03B1-42DF-B19A-4E196DD42D19}"/>
              </a:ext>
            </a:extLst>
          </p:cNvPr>
          <p:cNvSpPr>
            <a:spLocks noGrp="1"/>
          </p:cNvSpPr>
          <p:nvPr>
            <p:ph idx="1"/>
          </p:nvPr>
        </p:nvSpPr>
        <p:spPr/>
        <p:txBody>
          <a:bodyPr/>
          <a:lstStyle/>
          <a:p>
            <a:endParaRPr lang="vi-VN"/>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a:extLst>
              <a:ext uri="{FF2B5EF4-FFF2-40B4-BE49-F238E27FC236}">
                <a16:creationId xmlns:a16="http://schemas.microsoft.com/office/drawing/2014/main" xmlns="" id="{63C351E4-C081-402D-AEC9-042D175C18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7D30F483-94AD-41E2-9CD6-F9B6DBFD9268}"/>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9811E9D6-40A6-4370-AE2A-62F0ED9AC31C}"/>
              </a:ext>
            </a:extLst>
          </p:cNvPr>
          <p:cNvSpPr/>
          <p:nvPr/>
        </p:nvSpPr>
        <p:spPr>
          <a:xfrm>
            <a:off x="3889829" y="1509486"/>
            <a:ext cx="4252685" cy="2525485"/>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0E84C175-1035-40FE-AF9A-B837B5999DAC}"/>
              </a:ext>
            </a:extLst>
          </p:cNvPr>
          <p:cNvSpPr txBox="1"/>
          <p:nvPr/>
        </p:nvSpPr>
        <p:spPr>
          <a:xfrm>
            <a:off x="3889829" y="607239"/>
            <a:ext cx="4391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Vận</a:t>
            </a:r>
            <a:r>
              <a:rPr kumimoji="0" lang="en-US" sz="4800" b="1" i="0" u="none" strike="noStrike" kern="1200" cap="none" spc="0" normalizeH="0" noProof="0" smtClean="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dụng</a:t>
            </a:r>
            <a:endParaRPr kumimoji="0" lang="en-US" sz="4800" b="1" i="0" u="none" strike="noStrike" kern="1200" cap="none" spc="0" normalizeH="0" baseline="0" noProof="0" dirty="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0E84C175-1035-40FE-AF9A-B837B5999DAC}"/>
              </a:ext>
            </a:extLst>
          </p:cNvPr>
          <p:cNvSpPr txBox="1"/>
          <p:nvPr/>
        </p:nvSpPr>
        <p:spPr>
          <a:xfrm>
            <a:off x="3889829" y="1522831"/>
            <a:ext cx="43910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C925C1"/>
                </a:solidFill>
                <a:uLnTx/>
                <a:uFillTx/>
                <a:latin typeface="Times New Roman" pitchFamily="18" charset="0"/>
                <a:cs typeface="Times New Roman" pitchFamily="18" charset="0"/>
              </a:rPr>
              <a:t>Hôm</a:t>
            </a:r>
            <a:r>
              <a:rPr kumimoji="0" lang="en-US" sz="2800" b="1" i="0" u="none" strike="noStrike" kern="1200" cap="none" spc="0" normalizeH="0" noProof="0" smtClean="0">
                <a:ln>
                  <a:noFill/>
                </a:ln>
                <a:solidFill>
                  <a:srgbClr val="C925C1"/>
                </a:solidFill>
                <a:uLnTx/>
                <a:uFillTx/>
                <a:latin typeface="Times New Roman" pitchFamily="18" charset="0"/>
                <a:cs typeface="Times New Roman" pitchFamily="18" charset="0"/>
              </a:rPr>
              <a:t> nay, con học bài gì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0E84C175-1035-40FE-AF9A-B837B5999DAC}"/>
              </a:ext>
            </a:extLst>
          </p:cNvPr>
          <p:cNvSpPr txBox="1"/>
          <p:nvPr/>
        </p:nvSpPr>
        <p:spPr>
          <a:xfrm>
            <a:off x="3900487" y="2173988"/>
            <a:ext cx="439102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C925C1"/>
                </a:solidFill>
                <a:uLnTx/>
                <a:uFillTx/>
                <a:latin typeface="Times New Roman" pitchFamily="18" charset="0"/>
                <a:cs typeface="Times New Roman" pitchFamily="18" charset="0"/>
              </a:rPr>
              <a:t>Sau bài</a:t>
            </a:r>
            <a:r>
              <a:rPr kumimoji="0" lang="en-US" sz="2800" b="1" i="0" u="none" strike="noStrike" kern="1200" cap="none" spc="0" normalizeH="0" noProof="0" smtClean="0">
                <a:ln>
                  <a:noFill/>
                </a:ln>
                <a:solidFill>
                  <a:srgbClr val="C925C1"/>
                </a:solidFill>
                <a:uLnTx/>
                <a:uFillTx/>
                <a:latin typeface="Times New Roman" pitchFamily="18" charset="0"/>
                <a:cs typeface="Times New Roman" pitchFamily="18" charset="0"/>
              </a:rPr>
              <a:t> học, con cảm nhận thế nào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3049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xmlns=""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mtClean="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178604" y="2319534"/>
            <a:ext cx="6590805" cy="3046988"/>
          </a:xfrm>
          <a:prstGeom prst="rect">
            <a:avLst/>
          </a:prstGeom>
          <a:noFill/>
        </p:spPr>
        <p:txBody>
          <a:bodyPr wrap="square" rtlCol="0">
            <a:spAutoFit/>
          </a:bodyPr>
          <a:lstStyle/>
          <a:p>
            <a:pPr marL="285750" indent="-285750">
              <a:buFontTx/>
              <a:buChar char="-"/>
            </a:pPr>
            <a:r>
              <a:rPr lang="en-US" sz="3200" b="1" smtClean="0"/>
              <a:t>Về nhà đọc và trả lời bài.</a:t>
            </a:r>
          </a:p>
          <a:p>
            <a:pPr marL="285750" indent="-285750">
              <a:buFontTx/>
              <a:buChar char="-"/>
            </a:pPr>
            <a:r>
              <a:rPr lang="en-US" sz="3200" b="1" smtClean="0"/>
              <a:t>Chuẩn bị </a:t>
            </a:r>
            <a:r>
              <a:rPr lang="en-US" sz="3200" b="1" smtClean="0"/>
              <a:t>Nghe – viết: Trò chơi của bố /tr. 120  </a:t>
            </a:r>
            <a:endParaRPr lang="en-US" sz="3200" b="1" smtClean="0"/>
          </a:p>
          <a:p>
            <a:pPr marL="285750" indent="-285750">
              <a:buFontTx/>
              <a:buChar char="-"/>
            </a:pPr>
            <a:r>
              <a:rPr lang="en-US" sz="3200" b="1" smtClean="0"/>
              <a:t>Xem bài </a:t>
            </a:r>
            <a:r>
              <a:rPr lang="en-US" sz="3200" b="1" smtClean="0"/>
              <a:t>MRVT về tình cảm gia đình; Dấu chấm, dấu chấm hỏi, dấu chấm than/tr. 121</a:t>
            </a:r>
            <a:endParaRPr lang="en-US" sz="3200" b="1"/>
          </a:p>
        </p:txBody>
      </p:sp>
    </p:spTree>
    <p:extLst>
      <p:ext uri="{BB962C8B-B14F-4D97-AF65-F5344CB8AC3E}">
        <p14:creationId xmlns:p14="http://schemas.microsoft.com/office/powerpoint/2010/main" val="4186499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p:blipFill>
        <p:spPr>
          <a:xfrm>
            <a:off x="0" y="0"/>
            <a:ext cx="12192000" cy="6858000"/>
          </a:xfrm>
          <a:prstGeom prst="rect">
            <a:avLst/>
          </a:prstGeom>
        </p:spPr>
      </p:pic>
      <p:sp>
        <p:nvSpPr>
          <p:cNvPr id="6" name="文本框 5"/>
          <p:cNvSpPr txBox="1"/>
          <p:nvPr/>
        </p:nvSpPr>
        <p:spPr>
          <a:xfrm>
            <a:off x="3221472" y="2620282"/>
            <a:ext cx="5385499" cy="1157061"/>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CHÀO</a:t>
            </a:r>
            <a:r>
              <a:rPr kumimoji="0" lang="en-US" altLang="zh-CN" sz="5400" b="1" i="0" u="none" strike="noStrike" kern="1200" cap="none" spc="0" normalizeH="0" noProof="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TẠM BIỆT CÁC CON!</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371948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08670" y="3749240"/>
            <a:ext cx="1799256" cy="2662899"/>
          </a:xfrm>
          <a:prstGeom prst="rect">
            <a:avLst/>
          </a:prstGeom>
        </p:spPr>
      </p:pic>
      <p:pic>
        <p:nvPicPr>
          <p:cNvPr id="4" name="图片 3"/>
          <p:cNvPicPr>
            <a:picLocks noChangeAspect="1"/>
          </p:cNvPicPr>
          <p:nvPr/>
        </p:nvPicPr>
        <p:blipFill>
          <a:blip r:embed="rId4"/>
          <a:stretch>
            <a:fillRect/>
          </a:stretch>
        </p:blipFill>
        <p:spPr>
          <a:xfrm flipV="1">
            <a:off x="1480962" y="487911"/>
            <a:ext cx="4311032" cy="3057950"/>
          </a:xfrm>
          <a:prstGeom prst="rect">
            <a:avLst/>
          </a:prstGeom>
        </p:spPr>
      </p:pic>
      <p:sp>
        <p:nvSpPr>
          <p:cNvPr id="6" name="文本框 5"/>
          <p:cNvSpPr txBox="1"/>
          <p:nvPr/>
        </p:nvSpPr>
        <p:spPr>
          <a:xfrm>
            <a:off x="1961183" y="1594481"/>
            <a:ext cx="3584068" cy="1077218"/>
          </a:xfrm>
          <a:prstGeom prst="rect">
            <a:avLst/>
          </a:prstGeom>
          <a:noFill/>
        </p:spPr>
        <p:txBody>
          <a:bodyPr wrap="square" rtlCol="0">
            <a:spAutoFit/>
            <a:scene3d>
              <a:camera prst="orthographicFront"/>
              <a:lightRig rig="threePt" dir="t"/>
            </a:scene3d>
            <a:sp3d contourW="12700"/>
          </a:bodyPr>
          <a:lstStyle/>
          <a:p>
            <a:pPr algn="ctr"/>
            <a:r>
              <a:rPr lang="en-US" altLang="zh-CN" sz="3200" b="1" smtClean="0">
                <a:solidFill>
                  <a:srgbClr val="FF0000"/>
                </a:solidFill>
                <a:latin typeface="Times New Roman" panose="02020603050405020304" pitchFamily="18" charset="0"/>
                <a:cs typeface="Times New Roman" panose="02020603050405020304" pitchFamily="18" charset="0"/>
              </a:rPr>
              <a:t>Em thích chơi trò chơi gì cùng bố mẹ?</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p:nvPr/>
        </p:nvPicPr>
        <p:blipFill rotWithShape="1">
          <a:blip r:embed="rId5"/>
          <a:srcRect l="33827" t="23060" r="32445" b="36800"/>
          <a:stretch/>
        </p:blipFill>
        <p:spPr>
          <a:xfrm>
            <a:off x="6272215" y="1117598"/>
            <a:ext cx="5270037" cy="3686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1994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3"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482153" y="3000109"/>
            <a:ext cx="7937956" cy="1300191"/>
            <a:chOff x="9566064" y="964372"/>
            <a:chExt cx="5446164" cy="698253"/>
          </a:xfrm>
        </p:grpSpPr>
        <p:sp>
          <p:nvSpPr>
            <p:cNvPr id="5"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6"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7"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0" name="Oval 9"/>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644877" y="-586448"/>
            <a:ext cx="3292844" cy="3062308"/>
            <a:chOff x="-2957976" y="-1125796"/>
            <a:chExt cx="2469633" cy="2296731"/>
          </a:xfrm>
        </p:grpSpPr>
        <p:sp>
          <p:nvSpPr>
            <p:cNvPr id="12" name="Oval 11"/>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3" name="Oval 12"/>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4" name="Oval 13"/>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000" b="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smtClean="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15</a:t>
            </a:r>
            <a:endParaRPr lang="en-US" sz="40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2563516" y="319608"/>
            <a:ext cx="9550400" cy="1354152"/>
          </a:xfrm>
          <a:prstGeom prst="rect">
            <a:avLst/>
          </a:prstGeom>
          <a:noFill/>
        </p:spPr>
        <p:txBody>
          <a:bodyPr wrap="square" lIns="121855" tIns="60928" rIns="121855" bIns="60928" rtlCol="0">
            <a:spAutoFit/>
          </a:bodyPr>
          <a:lstStyle/>
          <a:p>
            <a:pPr algn="ctr"/>
            <a:r>
              <a:rPr lang="en-US" sz="8000" b="1" dirty="0" smtClean="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MÁI ẤM GIA ĐÌNH</a:t>
            </a:r>
            <a:endParaRPr lang="en-US" sz="80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17" name="TextBox 16"/>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2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4267" b="1" smtClean="0">
                <a:solidFill>
                  <a:schemeClr val="bg1"/>
                </a:solidFill>
                <a:latin typeface="Times New Roman" panose="02020603050405020304" pitchFamily="18" charset="0"/>
                <a:ea typeface="Arial-Rounded" pitchFamily="34" charset="0"/>
                <a:cs typeface="Times New Roman" panose="02020603050405020304" pitchFamily="18" charset="0"/>
              </a:rPr>
              <a:t>28</a:t>
            </a:r>
            <a:endParaRPr lang="en-US" sz="4267" b="1"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18" name="TextBox 17"/>
          <p:cNvSpPr txBox="1"/>
          <p:nvPr/>
        </p:nvSpPr>
        <p:spPr>
          <a:xfrm>
            <a:off x="3694950" y="3230274"/>
            <a:ext cx="6741935" cy="800154"/>
          </a:xfrm>
          <a:prstGeom prst="rect">
            <a:avLst/>
          </a:prstGeom>
          <a:noFill/>
        </p:spPr>
        <p:txBody>
          <a:bodyPr wrap="square" lIns="121855" tIns="60928" rIns="121855" bIns="60928" rtlCol="0">
            <a:spAutoFit/>
          </a:bodyPr>
          <a:lstStyle/>
          <a:p>
            <a:pPr algn="ctr"/>
            <a:r>
              <a:rPr lang="en-US" sz="4400" b="1" smtClean="0">
                <a:solidFill>
                  <a:srgbClr val="0070C0"/>
                </a:solidFill>
                <a:latin typeface="Times New Roman" panose="02020603050405020304" pitchFamily="18" charset="0"/>
                <a:ea typeface="Arial-Rounded" pitchFamily="34" charset="0"/>
                <a:cs typeface="Times New Roman" panose="02020603050405020304" pitchFamily="18" charset="0"/>
              </a:rPr>
              <a:t>TRÒ CHƠI CỦA BỐ</a:t>
            </a:r>
            <a:endPar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pic>
        <p:nvPicPr>
          <p:cNvPr id="19" name="图片 6">
            <a:extLst>
              <a:ext uri="{FF2B5EF4-FFF2-40B4-BE49-F238E27FC236}">
                <a16:creationId xmlns=""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89549" y="6113285"/>
            <a:ext cx="12192000" cy="744715"/>
          </a:xfrm>
          <a:prstGeom prst="rect">
            <a:avLst/>
          </a:prstGeom>
        </p:spPr>
      </p:pic>
    </p:spTree>
    <p:extLst>
      <p:ext uri="{BB962C8B-B14F-4D97-AF65-F5344CB8AC3E}">
        <p14:creationId xmlns:p14="http://schemas.microsoft.com/office/powerpoint/2010/main" val="291024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5545" y="1404711"/>
            <a:ext cx="10319172" cy="3704318"/>
          </a:xfrm>
          <a:prstGeom prst="rect">
            <a:avLst/>
          </a:prstGeom>
        </p:spPr>
      </p:pic>
      <p:pic>
        <p:nvPicPr>
          <p:cNvPr id="3" name="图片 9"/>
          <p:cNvPicPr>
            <a:picLocks noChangeAspect="1"/>
          </p:cNvPicPr>
          <p:nvPr/>
        </p:nvPicPr>
        <p:blipFill rotWithShape="1">
          <a:blip r:embed="rId3">
            <a:extLst>
              <a:ext uri="{28A0092B-C50C-407E-A947-70E740481C1C}">
                <a14:useLocalDpi xmlns:a14="http://schemas.microsoft.com/office/drawing/2010/main" val="0"/>
              </a:ext>
            </a:extLst>
          </a:blip>
          <a:srcRect l="2915" t="12037" r="70209" b="60370"/>
          <a:stretch/>
        </p:blipFill>
        <p:spPr>
          <a:xfrm>
            <a:off x="9259200" y="185606"/>
            <a:ext cx="2807456" cy="1621360"/>
          </a:xfrm>
          <a:prstGeom prst="rect">
            <a:avLst/>
          </a:prstGeom>
        </p:spPr>
      </p:pic>
      <p:pic>
        <p:nvPicPr>
          <p:cNvPr id="4" name="图片 8"/>
          <p:cNvPicPr>
            <a:picLocks noChangeAspect="1"/>
          </p:cNvPicPr>
          <p:nvPr/>
        </p:nvPicPr>
        <p:blipFill rotWithShape="1">
          <a:blip r:embed="rId3">
            <a:extLst>
              <a:ext uri="{28A0092B-C50C-407E-A947-70E740481C1C}">
                <a14:useLocalDpi xmlns:a14="http://schemas.microsoft.com/office/drawing/2010/main" val="0"/>
              </a:ext>
            </a:extLst>
          </a:blip>
          <a:srcRect l="2915" t="12037" r="70209" b="60370"/>
          <a:stretch/>
        </p:blipFill>
        <p:spPr>
          <a:xfrm>
            <a:off x="2111677" y="-177979"/>
            <a:ext cx="2444408" cy="1411693"/>
          </a:xfrm>
          <a:prstGeom prst="rect">
            <a:avLst/>
          </a:prstGeom>
        </p:spPr>
      </p:pic>
      <p:pic>
        <p:nvPicPr>
          <p:cNvPr id="5" name="图片 18"/>
          <p:cNvPicPr>
            <a:picLocks noChangeAspect="1"/>
          </p:cNvPicPr>
          <p:nvPr/>
        </p:nvPicPr>
        <p:blipFill rotWithShape="1">
          <a:blip r:embed="rId4">
            <a:extLst>
              <a:ext uri="{28A0092B-C50C-407E-A947-70E740481C1C}">
                <a14:useLocalDpi xmlns:a14="http://schemas.microsoft.com/office/drawing/2010/main" val="0"/>
              </a:ext>
            </a:extLst>
          </a:blip>
          <a:srcRect t="80593"/>
          <a:stretch/>
        </p:blipFill>
        <p:spPr>
          <a:xfrm>
            <a:off x="0" y="5874952"/>
            <a:ext cx="12192000" cy="998220"/>
          </a:xfrm>
          <a:prstGeom prst="rect">
            <a:avLst/>
          </a:prstGeom>
        </p:spPr>
      </p:pic>
      <p:pic>
        <p:nvPicPr>
          <p:cNvPr id="7"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47710" t="40370" r="7603" b="8900"/>
          <a:stretch/>
        </p:blipFill>
        <p:spPr>
          <a:xfrm>
            <a:off x="8436749" y="4401713"/>
            <a:ext cx="3629907" cy="2167557"/>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38343"/>
            <a:ext cx="2139212" cy="1583017"/>
          </a:xfrm>
          <a:prstGeom prst="rect">
            <a:avLst/>
          </a:prstGeom>
        </p:spPr>
      </p:pic>
    </p:spTree>
    <p:extLst>
      <p:ext uri="{BB962C8B-B14F-4D97-AF65-F5344CB8AC3E}">
        <p14:creationId xmlns:p14="http://schemas.microsoft.com/office/powerpoint/2010/main" val="2617527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30275" y="253207"/>
            <a:ext cx="3978140" cy="584775"/>
          </a:xfrm>
          <a:prstGeom prst="rect">
            <a:avLst/>
          </a:prstGeom>
          <a:noFill/>
        </p:spPr>
        <p:txBody>
          <a:bodyPr wrap="none" rtlCol="0">
            <a:spAutoFit/>
          </a:bodyPr>
          <a:lstStyle/>
          <a:p>
            <a:r>
              <a:rPr lang="en-US" altLang="zh-CN" sz="3200" b="1"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YÊU CẦU CẦN ĐẠT</a:t>
            </a:r>
            <a:endParaRPr lang="en-US" altLang="zh-CN" sz="32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 name="MH_Entry_1">
            <a:hlinkClick r:id="rId9" action="ppaction://hlinksldjump"/>
          </p:cNvPr>
          <p:cNvSpPr/>
          <p:nvPr>
            <p:custDataLst>
              <p:tags r:id="rId1"/>
            </p:custDataLst>
          </p:nvPr>
        </p:nvSpPr>
        <p:spPr>
          <a:xfrm>
            <a:off x="2517078" y="1188487"/>
            <a:ext cx="6201256" cy="1358813"/>
          </a:xfrm>
          <a:prstGeom prst="hexagon">
            <a:avLst>
              <a:gd name="adj" fmla="val 28234"/>
              <a:gd name="vf" fmla="val 115470"/>
            </a:avLst>
          </a:pr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fontScale="92500" lnSpcReduction="20000"/>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Đọc đúng các từ khó, biết cách đọc lời thoại của các nhân vật (bố và Hường)</a:t>
            </a:r>
            <a:endParaRPr lang="zh-CN" altLang="en-US" sz="2800" b="1" dirty="0">
              <a:solidFill>
                <a:srgbClr val="FFFFFF"/>
              </a:solidFill>
              <a:latin typeface="Times New Roman" panose="02020603050405020304" pitchFamily="18" charset="0"/>
              <a:cs typeface="Times New Roman" panose="02020603050405020304" pitchFamily="18" charset="0"/>
            </a:endParaRPr>
          </a:p>
        </p:txBody>
      </p:sp>
      <p:sp>
        <p:nvSpPr>
          <p:cNvPr id="7" name="MH_Number_1">
            <a:hlinkClick r:id="rId9" action="ppaction://hlinksldjump"/>
          </p:cNvPr>
          <p:cNvSpPr/>
          <p:nvPr>
            <p:custDataLst>
              <p:tags r:id="rId2"/>
            </p:custDataLst>
          </p:nvPr>
        </p:nvSpPr>
        <p:spPr>
          <a:xfrm>
            <a:off x="1930275" y="1613800"/>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1</a:t>
            </a:r>
            <a:endParaRPr lang="zh-CN" altLang="en-US" sz="2400" dirty="0">
              <a:solidFill>
                <a:srgbClr val="FFFFFF"/>
              </a:solidFill>
              <a:ea typeface="华文细黑" panose="02010600040101010101" pitchFamily="2" charset="-122"/>
            </a:endParaRPr>
          </a:p>
        </p:txBody>
      </p:sp>
      <p:sp>
        <p:nvSpPr>
          <p:cNvPr id="8" name="MH_Entry_2">
            <a:hlinkClick r:id="rId10" action="ppaction://hlinksldjump"/>
          </p:cNvPr>
          <p:cNvSpPr/>
          <p:nvPr>
            <p:custDataLst>
              <p:tags r:id="rId3"/>
            </p:custDataLst>
          </p:nvPr>
        </p:nvSpPr>
        <p:spPr>
          <a:xfrm>
            <a:off x="3349821" y="2740271"/>
            <a:ext cx="6128008" cy="1407979"/>
          </a:xfrm>
          <a:prstGeom prst="hexagon">
            <a:avLst>
              <a:gd name="adj" fmla="val 28234"/>
              <a:gd name="vf" fmla="val 115470"/>
            </a:avLst>
          </a:pr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Hiểu nội dung bài đọc</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9" name="MH_Number_2">
            <a:hlinkClick r:id="rId10" action="ppaction://hlinksldjump"/>
          </p:cNvPr>
          <p:cNvSpPr/>
          <p:nvPr>
            <p:custDataLst>
              <p:tags r:id="rId4"/>
            </p:custDataLst>
          </p:nvPr>
        </p:nvSpPr>
        <p:spPr>
          <a:xfrm>
            <a:off x="2763018" y="3308097"/>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2</a:t>
            </a:r>
            <a:endParaRPr lang="zh-CN" altLang="en-US" sz="2400" dirty="0">
              <a:solidFill>
                <a:srgbClr val="FFFFFF"/>
              </a:solidFill>
              <a:ea typeface="华文细黑" panose="02010600040101010101" pitchFamily="2" charset="-122"/>
            </a:endParaRPr>
          </a:p>
        </p:txBody>
      </p:sp>
      <p:sp>
        <p:nvSpPr>
          <p:cNvPr id="10" name="MH_Entry_3">
            <a:hlinkClick r:id="rId11" action="ppaction://hlinksldjump"/>
          </p:cNvPr>
          <p:cNvSpPr/>
          <p:nvPr>
            <p:custDataLst>
              <p:tags r:id="rId5"/>
            </p:custDataLst>
          </p:nvPr>
        </p:nvSpPr>
        <p:spPr>
          <a:xfrm>
            <a:off x="3988259" y="4362505"/>
            <a:ext cx="6084466" cy="1375635"/>
          </a:xfrm>
          <a:prstGeom prst="hexagon">
            <a:avLst>
              <a:gd name="adj" fmla="val 28234"/>
              <a:gd name="vf" fmla="val 115470"/>
            </a:avLst>
          </a:pr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Autofit/>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Biết thêm về một trò chơi miền Bắc (“ăn cỗ” – đóng vai chơi đồ hàng)</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11" name="MH_Number_3">
            <a:hlinkClick r:id="rId11" action="ppaction://hlinksldjump"/>
          </p:cNvPr>
          <p:cNvSpPr/>
          <p:nvPr>
            <p:custDataLst>
              <p:tags r:id="rId6"/>
            </p:custDataLst>
          </p:nvPr>
        </p:nvSpPr>
        <p:spPr>
          <a:xfrm>
            <a:off x="3401456" y="4796231"/>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3</a:t>
            </a:r>
            <a:endParaRPr lang="zh-CN" altLang="en-US" sz="2400" dirty="0">
              <a:solidFill>
                <a:srgbClr val="FFFFFF"/>
              </a:solidFill>
              <a:ea typeface="华文细黑" panose="02010600040101010101" pitchFamily="2" charset="-122"/>
            </a:endParaRPr>
          </a:p>
        </p:txBody>
      </p:sp>
      <p:pic>
        <p:nvPicPr>
          <p:cNvPr id="12" name="图片 6"/>
          <p:cNvPicPr>
            <a:picLocks noChangeAspect="1"/>
          </p:cNvPicPr>
          <p:nvPr/>
        </p:nvPicPr>
        <p:blipFill rotWithShape="1">
          <a:blip r:embed="rId12" cstate="print">
            <a:extLst>
              <a:ext uri="{28A0092B-C50C-407E-A947-70E740481C1C}">
                <a14:useLocalDpi xmlns:a14="http://schemas.microsoft.com/office/drawing/2010/main" val="0"/>
              </a:ext>
            </a:extLst>
          </a:blip>
          <a:srcRect l="27294" t="7312" r="32213" b="28914"/>
          <a:stretch>
            <a:fillRect/>
          </a:stretch>
        </p:blipFill>
        <p:spPr>
          <a:xfrm flipH="1">
            <a:off x="10072725" y="0"/>
            <a:ext cx="1343602" cy="1715083"/>
          </a:xfrm>
          <a:prstGeom prst="rect">
            <a:avLst/>
          </a:prstGeom>
        </p:spPr>
      </p:pic>
    </p:spTree>
    <p:extLst>
      <p:ext uri="{BB962C8B-B14F-4D97-AF65-F5344CB8AC3E}">
        <p14:creationId xmlns:p14="http://schemas.microsoft.com/office/powerpoint/2010/main" val="4147055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ppt_x</p:attrName>
                                        </p:attrNameLst>
                                      </p:cBhvr>
                                      <p:tavLst>
                                        <p:tav tm="0">
                                          <p:val>
                                            <p:strVal val="#ppt_x-#ppt_w*1.125000"/>
                                          </p:val>
                                        </p:tav>
                                        <p:tav tm="100000">
                                          <p:val>
                                            <p:strVal val="#ppt_x"/>
                                          </p:val>
                                        </p:tav>
                                      </p:tavLst>
                                    </p:anim>
                                    <p:animEffect transition="in" filter="wipe(right)">
                                      <p:cBhvr>
                                        <p:cTn id="24" dur="500"/>
                                        <p:tgtEl>
                                          <p:spTgt spid="6"/>
                                        </p:tgtEl>
                                      </p:cBhvr>
                                    </p:animEffect>
                                  </p:childTnLst>
                                </p:cTn>
                              </p:par>
                            </p:childTnLst>
                          </p:cTn>
                        </p:par>
                        <p:par>
                          <p:cTn id="25" fill="hold">
                            <p:stCondLst>
                              <p:cond delay="1000"/>
                            </p:stCondLst>
                            <p:childTnLst>
                              <p:par>
                                <p:cTn id="26" presetID="1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ppt_x</p:attrName>
                                        </p:attrNameLst>
                                      </p:cBhvr>
                                      <p:tavLst>
                                        <p:tav tm="0">
                                          <p:val>
                                            <p:strVal val="#ppt_x-#ppt_w*1.125000"/>
                                          </p:val>
                                        </p:tav>
                                        <p:tav tm="100000">
                                          <p:val>
                                            <p:strVal val="#ppt_x"/>
                                          </p:val>
                                        </p:tav>
                                      </p:tavLst>
                                    </p:anim>
                                    <p:animEffect transition="in" filter="wipe(right)">
                                      <p:cBhvr>
                                        <p:cTn id="29" dur="500"/>
                                        <p:tgtEl>
                                          <p:spTgt spid="8"/>
                                        </p:tgtEl>
                                      </p:cBhvr>
                                    </p:animEffect>
                                  </p:childTnLst>
                                </p:cTn>
                              </p:par>
                            </p:childTnLst>
                          </p:cTn>
                        </p:par>
                        <p:par>
                          <p:cTn id="30" fill="hold">
                            <p:stCondLst>
                              <p:cond delay="1500"/>
                            </p:stCondLst>
                            <p:childTnLst>
                              <p:par>
                                <p:cTn id="31" presetID="1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ppt_x</p:attrName>
                                        </p:attrNameLst>
                                      </p:cBhvr>
                                      <p:tavLst>
                                        <p:tav tm="0">
                                          <p:val>
                                            <p:strVal val="#ppt_x-#ppt_w*1.125000"/>
                                          </p:val>
                                        </p:tav>
                                        <p:tav tm="100000">
                                          <p:val>
                                            <p:strVal val="#ppt_x"/>
                                          </p:val>
                                        </p:tav>
                                      </p:tavLst>
                                    </p:anim>
                                    <p:animEffect transition="in" filter="wipe(right)">
                                      <p:cBhvr>
                                        <p:cTn id="34" dur="500"/>
                                        <p:tgtEl>
                                          <p:spTgt spid="10"/>
                                        </p:tgtEl>
                                      </p:cBhvr>
                                    </p:animEffect>
                                  </p:childTnLst>
                                </p:cTn>
                              </p:par>
                            </p:childTnLst>
                          </p:cTn>
                        </p:par>
                        <p:par>
                          <p:cTn id="35" fill="hold">
                            <p:stCondLst>
                              <p:cond delay="2000"/>
                            </p:stCondLst>
                            <p:childTnLst>
                              <p:par>
                                <p:cTn id="36" presetID="8" presetClass="entr" presetSubtype="16"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769969"/>
            <a:ext cx="5041900" cy="1168620"/>
            <a:chOff x="3575050" y="2782669"/>
            <a:chExt cx="5041900" cy="1168620"/>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15" name="椭圆 14"/>
            <p:cNvSpPr/>
            <p:nvPr>
              <p:custDataLst>
                <p:tags r:id="rId2"/>
              </p:custDataLst>
            </p:nvPr>
          </p:nvSpPr>
          <p:spPr>
            <a:xfrm>
              <a:off x="3663950" y="2997200"/>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1</a:t>
              </a:r>
              <a:endParaRPr lang="zh-CN" altLang="en-US" sz="4400" kern="0" dirty="0">
                <a:solidFill>
                  <a:prstClr val="white"/>
                </a:solidFill>
                <a:latin typeface="Impact" pitchFamily="34" charset="0"/>
                <a:ea typeface="宋体" panose="02010600030101010101" pitchFamily="2" charset="-122"/>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421663" y="2782669"/>
              <a:ext cx="3713162" cy="707886"/>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sz="4000" b="1" smtClean="0">
                  <a:solidFill>
                    <a:schemeClr val="tx1">
                      <a:lumMod val="95000"/>
                      <a:lumOff val="5000"/>
                    </a:schemeClr>
                  </a:solidFill>
                  <a:latin typeface="Times New Roman" panose="02020603050405020304" pitchFamily="18" charset="0"/>
                  <a:cs typeface="Times New Roman" panose="02020603050405020304" pitchFamily="18" charset="0"/>
                </a:rPr>
                <a:t>ĐỌC</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11" name="图片 15"/>
          <p:cNvPicPr>
            <a:picLocks noChangeAspect="1"/>
          </p:cNvPicPr>
          <p:nvPr/>
        </p:nvPicPr>
        <p:blipFill>
          <a:blip r:embed="rId7"/>
          <a:stretch>
            <a:fillRect/>
          </a:stretch>
        </p:blipFill>
        <p:spPr>
          <a:xfrm>
            <a:off x="8616950" y="2339313"/>
            <a:ext cx="1134263" cy="1290373"/>
          </a:xfrm>
          <a:prstGeom prst="rect">
            <a:avLst/>
          </a:prstGeom>
        </p:spPr>
      </p:pic>
      <p:pic>
        <p:nvPicPr>
          <p:cNvPr id="12"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303657" y="75323"/>
            <a:ext cx="2139212" cy="1583017"/>
          </a:xfrm>
          <a:prstGeom prst="rect">
            <a:avLst/>
          </a:prstGeom>
        </p:spPr>
      </p:pic>
      <p:pic>
        <p:nvPicPr>
          <p:cNvPr id="20" name="图片 9"/>
          <p:cNvPicPr>
            <a:picLocks noChangeAspect="1"/>
          </p:cNvPicPr>
          <p:nvPr/>
        </p:nvPicPr>
        <p:blipFill rotWithShape="1">
          <a:blip r:embed="rId10">
            <a:extLst>
              <a:ext uri="{28A0092B-C50C-407E-A947-70E740481C1C}">
                <a14:useLocalDpi xmlns:a14="http://schemas.microsoft.com/office/drawing/2010/main" val="0"/>
              </a:ext>
            </a:extLst>
          </a:blip>
          <a:srcRect l="2915" t="12037" r="70209" b="60370"/>
          <a:stretch/>
        </p:blipFill>
        <p:spPr>
          <a:xfrm>
            <a:off x="4977486" y="36980"/>
            <a:ext cx="2807456" cy="1621360"/>
          </a:xfrm>
          <a:prstGeom prst="rect">
            <a:avLst/>
          </a:prstGeom>
        </p:spPr>
      </p:pic>
      <p:pic>
        <p:nvPicPr>
          <p:cNvPr id="21" name="图片 8"/>
          <p:cNvPicPr>
            <a:picLocks noChangeAspect="1"/>
          </p:cNvPicPr>
          <p:nvPr/>
        </p:nvPicPr>
        <p:blipFill rotWithShape="1">
          <a:blip r:embed="rId10">
            <a:extLst>
              <a:ext uri="{28A0092B-C50C-407E-A947-70E740481C1C}">
                <a14:useLocalDpi xmlns:a14="http://schemas.microsoft.com/office/drawing/2010/main" val="0"/>
              </a:ext>
            </a:extLst>
          </a:blip>
          <a:srcRect l="2915" t="12037" r="70209" b="60370"/>
          <a:stretch/>
        </p:blipFill>
        <p:spPr>
          <a:xfrm>
            <a:off x="152248" y="246647"/>
            <a:ext cx="2444408" cy="1411693"/>
          </a:xfrm>
          <a:prstGeom prst="rect">
            <a:avLst/>
          </a:prstGeom>
        </p:spPr>
      </p:pic>
      <p:pic>
        <p:nvPicPr>
          <p:cNvPr id="22" name="图片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6521" y="5302872"/>
            <a:ext cx="2652358" cy="1555128"/>
          </a:xfrm>
          <a:prstGeom prst="rect">
            <a:avLst/>
          </a:prstGeom>
        </p:spPr>
      </p:pic>
    </p:spTree>
    <p:extLst>
      <p:ext uri="{BB962C8B-B14F-4D97-AF65-F5344CB8AC3E}">
        <p14:creationId xmlns:p14="http://schemas.microsoft.com/office/powerpoint/2010/main" val="632858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3">
            <a:extLst>
              <a:ext uri="{FF2B5EF4-FFF2-40B4-BE49-F238E27FC236}">
                <a16:creationId xmlns="" xmlns:a16="http://schemas.microsoft.com/office/drawing/2014/main" id="{5047B09F-ABB0-4000-94A7-2D6D1D8C4769}"/>
              </a:ext>
            </a:extLst>
          </p:cNvPr>
          <p:cNvSpPr/>
          <p:nvPr/>
        </p:nvSpPr>
        <p:spPr>
          <a:xfrm>
            <a:off x="185462" y="4958876"/>
            <a:ext cx="11610976" cy="160934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0">
            <a:extLst>
              <a:ext uri="{FF2B5EF4-FFF2-40B4-BE49-F238E27FC236}">
                <a16:creationId xmlns="" xmlns:a16="http://schemas.microsoft.com/office/drawing/2014/main" id="{20C5D417-3BC6-40D7-A1E2-A9B7128804EB}"/>
              </a:ext>
            </a:extLst>
          </p:cNvPr>
          <p:cNvSpPr/>
          <p:nvPr/>
        </p:nvSpPr>
        <p:spPr>
          <a:xfrm>
            <a:off x="288494" y="539216"/>
            <a:ext cx="11617973" cy="436814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 xmlns:a16="http://schemas.microsoft.com/office/drawing/2014/main" id="{2332F39E-6EFB-4C03-9DC5-4CC834EC5314}"/>
              </a:ext>
            </a:extLst>
          </p:cNvPr>
          <p:cNvSpPr txBox="1"/>
          <p:nvPr/>
        </p:nvSpPr>
        <p:spPr>
          <a:xfrm>
            <a:off x="238621" y="639259"/>
            <a:ext cx="11667846" cy="4493538"/>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Xin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Mời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nữa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ạ?</a:t>
            </a:r>
          </a:p>
          <a:p>
            <a:pPr marL="30480" marR="30480" lvl="0" algn="ju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err="1" smtClean="0">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smtClean="0">
                <a:ln>
                  <a:noFill/>
                </a:ln>
                <a:solidFill>
                  <a:prstClr val="black"/>
                </a:solidFill>
                <a:effectLst/>
                <a:uLnTx/>
                <a:uFillTx/>
                <a:latin typeface="Times New Roman" pitchFamily="18" charset="0"/>
                <a:cs typeface="Times New Roman" pitchFamily="18" charset="0"/>
              </a:rPr>
              <a:t>.</a:t>
            </a:r>
            <a:r>
              <a:rPr lang="en-US" sz="2200">
                <a:solidFill>
                  <a:srgbClr val="000000"/>
                </a:solidFill>
                <a:latin typeface="Times New Roman" panose="02020603050405020304" pitchFamily="18" charset="0"/>
                <a:ea typeface="Times New Roman" panose="02020603050405020304" pitchFamily="18" charset="0"/>
              </a:rPr>
              <a:t> Hai bố con cùng phá lên cười. Lát sau, hai bố con đổi cho nhau. Bố hỏi:</a:t>
            </a:r>
          </a:p>
          <a:p>
            <a:pPr marL="30480" marR="30480" lvl="0" algn="just">
              <a:defRPr/>
            </a:pPr>
            <a:r>
              <a:rPr lang="en-US" sz="2200">
                <a:solidFill>
                  <a:srgbClr val="000000"/>
                </a:solidFill>
                <a:latin typeface="Times New Roman" panose="02020603050405020304" pitchFamily="18" charset="0"/>
                <a:ea typeface="Times New Roman" panose="02020603050405020304" pitchFamily="18" charset="0"/>
              </a:rPr>
              <a:t>        - Bác xơi gì ạ?</a:t>
            </a:r>
          </a:p>
          <a:p>
            <a:pPr marL="30480" marR="30480" lvl="0" algn="just">
              <a:defRPr/>
            </a:pPr>
            <a:r>
              <a:rPr lang="en-US" sz="2200">
                <a:solidFill>
                  <a:srgbClr val="000000"/>
                </a:solidFill>
                <a:latin typeface="Times New Roman" panose="02020603050405020304" pitchFamily="18" charset="0"/>
                <a:ea typeface="Times New Roman" panose="02020603050405020304" pitchFamily="18" charset="0"/>
              </a:rPr>
              <a:t>        - Dạ, xin bác bát miến ạ.</a:t>
            </a:r>
          </a:p>
          <a:p>
            <a:pPr marL="30480" marR="30480" lvl="0" algn="just">
              <a:defRPr/>
            </a:pPr>
            <a:r>
              <a:rPr lang="en-US" sz="2200">
                <a:solidFill>
                  <a:srgbClr val="000000"/>
                </a:solidFill>
                <a:latin typeface="Times New Roman" panose="02020603050405020304" pitchFamily="18" charset="0"/>
                <a:ea typeface="Times New Roman" panose="02020603050405020304" pitchFamily="18" charset="0"/>
              </a:rPr>
              <a:t>        - Đây, mời bác</a:t>
            </a:r>
            <a:r>
              <a:rPr lang="en-US" sz="2200" smtClean="0">
                <a:solidFill>
                  <a:srgbClr val="000000"/>
                </a:solidFill>
                <a:latin typeface="Times New Roman" panose="02020603050405020304" pitchFamily="18" charset="0"/>
                <a:ea typeface="Times New Roman" panose="02020603050405020304" pitchFamily="18" charset="0"/>
              </a:rPr>
              <a:t>.</a:t>
            </a:r>
            <a:r>
              <a:rPr lang="en-US" sz="2200">
                <a:solidFill>
                  <a:srgbClr val="000000"/>
                </a:solidFill>
                <a:latin typeface="Times New Roman" panose="02020603050405020304" pitchFamily="18" charset="0"/>
                <a:ea typeface="Times New Roman" panose="02020603050405020304" pitchFamily="18" charset="0"/>
              </a:rPr>
              <a:t> Hường đưa tay ra cầm lấy cái bát nhựa. Bố bảo:</a:t>
            </a:r>
          </a:p>
          <a:p>
            <a:pPr marL="30480" marR="30480" lvl="0" algn="just">
              <a:defRPr/>
            </a:pPr>
            <a:r>
              <a:rPr lang="en-US" sz="2200">
                <a:solidFill>
                  <a:srgbClr val="000000"/>
                </a:solidFill>
                <a:latin typeface="Times New Roman" panose="02020603050405020304" pitchFamily="18" charset="0"/>
                <a:ea typeface="Times New Roman" panose="02020603050405020304" pitchFamily="18" charset="0"/>
              </a:rPr>
              <a:t>        - Ấy, bác phải đỡ bằng hai tay. Tôi đưa cho bác bằng hai tay cơ mà!</a:t>
            </a:r>
          </a:p>
          <a:p>
            <a:pPr marL="30480" marR="30480" lvl="0" algn="just">
              <a:defRPr/>
            </a:pP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7" name="TextBox 6">
            <a:extLst>
              <a:ext uri="{FF2B5EF4-FFF2-40B4-BE49-F238E27FC236}">
                <a16:creationId xmlns=""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F4D008B5-83C4-4C7D-83B1-2542F0F26F57}"/>
              </a:ext>
            </a:extLst>
          </p:cNvPr>
          <p:cNvSpPr txBox="1"/>
          <p:nvPr/>
        </p:nvSpPr>
        <p:spPr>
          <a:xfrm>
            <a:off x="8623249" y="6209318"/>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 xmlns:a16="http://schemas.microsoft.com/office/drawing/2014/main" id="{2BC9162F-F75A-4A4F-9B59-14AC9CCF2CBC}"/>
              </a:ext>
            </a:extLst>
          </p:cNvPr>
          <p:cNvSpPr/>
          <p:nvPr/>
        </p:nvSpPr>
        <p:spPr>
          <a:xfrm>
            <a:off x="229323" y="5175902"/>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 xmlns:a16="http://schemas.microsoft.com/office/drawing/2014/main" id="{6026A475-6858-41F5-98B6-CFF25BC57101}"/>
              </a:ext>
            </a:extLst>
          </p:cNvPr>
          <p:cNvSpPr/>
          <p:nvPr/>
        </p:nvSpPr>
        <p:spPr>
          <a:xfrm>
            <a:off x="244410"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 xmlns:a16="http://schemas.microsoft.com/office/drawing/2014/main" id="{2D3ECA9E-8442-417E-8A88-C6236269A505}"/>
              </a:ext>
            </a:extLst>
          </p:cNvPr>
          <p:cNvSpPr txBox="1"/>
          <p:nvPr/>
        </p:nvSpPr>
        <p:spPr>
          <a:xfrm>
            <a:off x="188960" y="5265548"/>
            <a:ext cx="11617973" cy="1107996"/>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Năm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3" name="Rounded Rectangle 12"/>
          <p:cNvSpPr/>
          <p:nvPr/>
        </p:nvSpPr>
        <p:spPr>
          <a:xfrm>
            <a:off x="9532259" y="43938"/>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mẫu</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p:cNvSpPr/>
          <p:nvPr/>
        </p:nvSpPr>
        <p:spPr>
          <a:xfrm>
            <a:off x="9570358" y="45524"/>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nối tiếp đoạn</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679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5"/>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000"/>
                                        <p:tgtEl>
                                          <p:spTgt spid="10"/>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par>
                                <p:cTn id="18" presetID="3" presetClass="emph" presetSubtype="2" fill="hold" grpId="0" nodeType="withEffect">
                                  <p:stCondLst>
                                    <p:cond delay="0"/>
                                  </p:stCondLst>
                                  <p:childTnLst>
                                    <p:animClr clrSpc="rgb" dir="cw">
                                      <p:cBhvr override="childStyle">
                                        <p:cTn id="19" dur="1000" fill="hold"/>
                                        <p:tgtEl>
                                          <p:spTgt spid="11"/>
                                        </p:tgtEl>
                                        <p:attrNameLst>
                                          <p:attrName>style.color</p:attrName>
                                        </p:attrNameLst>
                                      </p:cBhvr>
                                      <p:to>
                                        <a:srgbClr val="CC0066"/>
                                      </p:to>
                                    </p:animClr>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9" grpId="0" animBg="1"/>
      <p:bldP spid="10" grpId="0" animBg="1"/>
      <p:bldP spid="11"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278"/>
  <p:tag name="MH_SECTIONID" val="279,280,281,282,"/>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1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LiuChBZh#"/>
  <p:tag name="MH_LAYOUT" val="SubTitle"/>
  <p:tag name="MH" val="20170613103432"/>
  <p:tag name="MH_LIBRARY" val="GRAPHIC"/>
</p:tagLst>
</file>

<file path=ppt/tags/tag12.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7"/>
</p:tagLst>
</file>

<file path=ppt/tags/tag19.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8"/>
</p:tagLst>
</file>

<file path=ppt/tags/tag2.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10"/>
</p:tagLst>
</file>

<file path=ppt/tags/tag22.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25.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26.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27.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28.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29.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3.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32.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33.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34.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9.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heme/theme1.xml><?xml version="1.0" encoding="utf-8"?>
<a:theme xmlns:a="http://schemas.openxmlformats.org/drawingml/2006/main" name="Office 主题​​">
  <a:themeElements>
    <a:clrScheme name="自定义 25">
      <a:dk1>
        <a:sysClr val="windowText" lastClr="000000"/>
      </a:dk1>
      <a:lt1>
        <a:sysClr val="window" lastClr="FFFFFF"/>
      </a:lt1>
      <a:dk2>
        <a:srgbClr val="44546A"/>
      </a:dk2>
      <a:lt2>
        <a:srgbClr val="E7E6E6"/>
      </a:lt2>
      <a:accent1>
        <a:srgbClr val="DF3427"/>
      </a:accent1>
      <a:accent2>
        <a:srgbClr val="A1BF24"/>
      </a:accent2>
      <a:accent3>
        <a:srgbClr val="08ACB6"/>
      </a:accent3>
      <a:accent4>
        <a:srgbClr val="EEAD1B"/>
      </a:accent4>
      <a:accent5>
        <a:srgbClr val="DF3427"/>
      </a:accent5>
      <a:accent6>
        <a:srgbClr val="08ACB6"/>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2154</Words>
  <Application>Microsoft Office PowerPoint</Application>
  <PresentationFormat>Custom</PresentationFormat>
  <Paragraphs>215</Paragraphs>
  <Slides>32</Slides>
  <Notes>11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微软雅黑</vt:lpstr>
      <vt:lpstr>Arial-Rounded</vt:lpstr>
      <vt:lpstr>等线</vt:lpstr>
      <vt:lpstr>Wingdings</vt:lpstr>
      <vt:lpstr>汉仪夏日体W</vt:lpstr>
      <vt:lpstr>Impact</vt:lpstr>
      <vt:lpstr>Times New Roman</vt:lpstr>
      <vt:lpstr>Calibri</vt:lpstr>
      <vt:lpstr>宋体</vt:lpstr>
      <vt:lpstr>UTM Avo</vt:lpstr>
      <vt:lpstr>华文细黑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Win7H</cp:lastModifiedBy>
  <cp:revision>97</cp:revision>
  <dcterms:created xsi:type="dcterms:W3CDTF">2017-06-13T00:50:55Z</dcterms:created>
  <dcterms:modified xsi:type="dcterms:W3CDTF">2021-12-14T14:30:15Z</dcterms:modified>
</cp:coreProperties>
</file>