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76" r:id="rId1"/>
    <p:sldMasterId id="2147483991" r:id="rId2"/>
  </p:sldMasterIdLst>
  <p:notesMasterIdLst>
    <p:notesMasterId r:id="rId13"/>
  </p:notesMasterIdLst>
  <p:handoutMasterIdLst>
    <p:handoutMasterId r:id="rId14"/>
  </p:handoutMasterIdLst>
  <p:sldIdLst>
    <p:sldId id="3359" r:id="rId3"/>
    <p:sldId id="3384" r:id="rId4"/>
    <p:sldId id="3360" r:id="rId5"/>
    <p:sldId id="3366" r:id="rId6"/>
    <p:sldId id="3367" r:id="rId7"/>
    <p:sldId id="3368" r:id="rId8"/>
    <p:sldId id="3383" r:id="rId9"/>
    <p:sldId id="3369" r:id="rId10"/>
    <p:sldId id="3370" r:id="rId11"/>
    <p:sldId id="3365" r:id="rId12"/>
  </p:sldIdLst>
  <p:sldSz cx="12858750" cy="7232650"/>
  <p:notesSz cx="6858000" cy="9144000"/>
  <p:custDataLst>
    <p:tags r:id="rId1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E5"/>
    <a:srgbClr val="0000FF"/>
    <a:srgbClr val="0085D7"/>
    <a:srgbClr val="F2F2F2"/>
    <a:srgbClr val="1D6DC2"/>
    <a:srgbClr val="08B689"/>
    <a:srgbClr val="79B50F"/>
    <a:srgbClr val="09B0DE"/>
    <a:srgbClr val="6669D2"/>
    <a:srgbClr val="33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6" autoAdjust="0"/>
    <p:restoredTop sz="92986" autoAdjust="0"/>
  </p:normalViewPr>
  <p:slideViewPr>
    <p:cSldViewPr>
      <p:cViewPr>
        <p:scale>
          <a:sx n="33" d="100"/>
          <a:sy n="33" d="100"/>
        </p:scale>
        <p:origin x="2274" y="918"/>
      </p:cViewPr>
      <p:guideLst>
        <p:guide orient="horz" pos="328"/>
        <p:guide pos="4050"/>
        <p:guide orient="horz" pos="4183"/>
        <p:guide pos="7588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2022/11/12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2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136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6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43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38" t="-1628" r="-1638" b="-16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16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2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1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204417" y="6443691"/>
            <a:ext cx="12449917" cy="826610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050" y="409285"/>
            <a:ext cx="1651660" cy="11687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549" y="650170"/>
            <a:ext cx="682217" cy="4827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40" y="422629"/>
            <a:ext cx="1180244" cy="8351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4E0F99-7FAC-450C-9553-DCAE7E9C0A42}"/>
              </a:ext>
            </a:extLst>
          </p:cNvPr>
          <p:cNvSpPr txBox="1"/>
          <p:nvPr userDrawn="1"/>
        </p:nvSpPr>
        <p:spPr>
          <a:xfrm>
            <a:off x="1875236" y="641046"/>
            <a:ext cx="2744848" cy="4817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82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531" b="0" i="0" u="none" strike="noStrike" kern="1200" cap="none" spc="0" normalizeH="0" baseline="0" noProof="0" dirty="0">
                <a:ln w="12700"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3794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9303" y="31341"/>
            <a:ext cx="2963687" cy="369332"/>
          </a:xfrm>
          <a:prstGeom prst="rect">
            <a:avLst/>
          </a:prstGeom>
          <a:solidFill>
            <a:srgbClr val="FDFCE5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GV: </a:t>
            </a:r>
            <a:r>
              <a:rPr lang="en-US" dirty="0" smtClean="0"/>
              <a:t>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3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204417" y="6443691"/>
            <a:ext cx="12449917" cy="826610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050" y="409285"/>
            <a:ext cx="1651660" cy="11687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549" y="650170"/>
            <a:ext cx="682217" cy="4827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40" y="422629"/>
            <a:ext cx="1180244" cy="83513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58D374-77D5-4D84-A83D-0A42E0B12966}"/>
              </a:ext>
            </a:extLst>
          </p:cNvPr>
          <p:cNvSpPr txBox="1"/>
          <p:nvPr userDrawn="1"/>
        </p:nvSpPr>
        <p:spPr>
          <a:xfrm>
            <a:off x="1875236" y="641046"/>
            <a:ext cx="2744848" cy="4817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4821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531" b="0" i="0" u="none" strike="noStrike" kern="1200" cap="none" spc="0" normalizeH="0" baseline="0" noProof="0" dirty="0">
                <a:ln w="12700">
                  <a:noFill/>
                </a:ln>
                <a:solidFill>
                  <a:srgbClr val="444242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rPr>
              <a:t>请输入标题</a:t>
            </a:r>
          </a:p>
        </p:txBody>
      </p:sp>
    </p:spTree>
    <p:extLst>
      <p:ext uri="{BB962C8B-B14F-4D97-AF65-F5344CB8AC3E}">
        <p14:creationId xmlns:p14="http://schemas.microsoft.com/office/powerpoint/2010/main" val="143031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/>
      </p:transition>
    </mc:Choice>
    <mc:Fallback xmlns="">
      <p:transition spd="slow" advClick="0" advTm="6000">
        <p:fade/>
      </p:transition>
    </mc:Fallback>
  </mc:AlternateConten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25.emf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01" y="-3208510"/>
            <a:ext cx="10441160" cy="10441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1021"/>
            <a:ext cx="12858750" cy="5149570"/>
          </a:xfrm>
          <a:prstGeom prst="rect">
            <a:avLst/>
          </a:prstGeom>
        </p:spPr>
      </p:pic>
      <p:pic>
        <p:nvPicPr>
          <p:cNvPr id="23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405" y="5713141"/>
            <a:ext cx="857097" cy="857097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6203055" y="3531845"/>
            <a:ext cx="6174762" cy="607272"/>
          </a:xfrm>
          <a:prstGeom prst="roundRect">
            <a:avLst/>
          </a:prstGeom>
          <a:solidFill>
            <a:srgbClr val="FCFCF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26" tIns="64263" rIns="128526" bIns="64263" rtlCol="0" anchor="ctr"/>
          <a:lstStyle/>
          <a:p>
            <a:pPr algn="ctr"/>
            <a:endParaRPr lang="zh-CN" altLang="en-US" dirty="0"/>
          </a:p>
        </p:txBody>
      </p:sp>
      <p:grpSp>
        <p:nvGrpSpPr>
          <p:cNvPr id="26" name="Group 91"/>
          <p:cNvGrpSpPr/>
          <p:nvPr/>
        </p:nvGrpSpPr>
        <p:grpSpPr bwMode="auto">
          <a:xfrm>
            <a:off x="6218122" y="3553665"/>
            <a:ext cx="549116" cy="829850"/>
            <a:chOff x="936" y="1480"/>
            <a:chExt cx="1589" cy="2402"/>
          </a:xfrm>
        </p:grpSpPr>
        <p:grpSp>
          <p:nvGrpSpPr>
            <p:cNvPr id="27" name="组合 26"/>
            <p:cNvGrpSpPr/>
            <p:nvPr/>
          </p:nvGrpSpPr>
          <p:grpSpPr bwMode="auto">
            <a:xfrm>
              <a:off x="985" y="1583"/>
              <a:ext cx="1441" cy="2299"/>
              <a:chOff x="1754168" y="3653262"/>
              <a:chExt cx="1857599" cy="296805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4219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chemeClr val="accent2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336919" y="4093187"/>
                <a:ext cx="689023" cy="2528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3797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63" y="3631368"/>
            <a:ext cx="2074262" cy="49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60104" y="2618834"/>
            <a:ext cx="3706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TOÁN LỚP 4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6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57E-6 -3.56453E-6 L 0.42037 0.0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2" y="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7654E-7 2.01932E-6 L 0.41457 -0.00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8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4531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01" y="-3208510"/>
            <a:ext cx="10441160" cy="10441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" y="2083080"/>
            <a:ext cx="12858750" cy="5149570"/>
          </a:xfrm>
          <a:prstGeom prst="rect">
            <a:avLst/>
          </a:prstGeom>
        </p:spPr>
      </p:pic>
      <p:pic>
        <p:nvPicPr>
          <p:cNvPr id="23" name="背景三 一首节奏轻快的纯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4405" y="5713141"/>
            <a:ext cx="857097" cy="857097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6203055" y="3531845"/>
            <a:ext cx="6174762" cy="607272"/>
          </a:xfrm>
          <a:prstGeom prst="roundRect">
            <a:avLst/>
          </a:prstGeom>
          <a:solidFill>
            <a:srgbClr val="FCFCF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26" tIns="64263" rIns="128526" bIns="64263" rtlCol="0" anchor="ctr"/>
          <a:lstStyle/>
          <a:p>
            <a:pPr algn="ctr"/>
            <a:endParaRPr lang="zh-CN" altLang="en-US"/>
          </a:p>
        </p:txBody>
      </p:sp>
      <p:grpSp>
        <p:nvGrpSpPr>
          <p:cNvPr id="26" name="Group 91"/>
          <p:cNvGrpSpPr/>
          <p:nvPr/>
        </p:nvGrpSpPr>
        <p:grpSpPr bwMode="auto">
          <a:xfrm>
            <a:off x="6218122" y="3553665"/>
            <a:ext cx="549116" cy="829850"/>
            <a:chOff x="936" y="1480"/>
            <a:chExt cx="1589" cy="2402"/>
          </a:xfrm>
        </p:grpSpPr>
        <p:grpSp>
          <p:nvGrpSpPr>
            <p:cNvPr id="27" name="组合 26"/>
            <p:cNvGrpSpPr/>
            <p:nvPr/>
          </p:nvGrpSpPr>
          <p:grpSpPr bwMode="auto">
            <a:xfrm>
              <a:off x="985" y="1583"/>
              <a:ext cx="1441" cy="2299"/>
              <a:chOff x="1754168" y="3653262"/>
              <a:chExt cx="1857599" cy="2968056"/>
            </a:xfrm>
          </p:grpSpPr>
          <p:sp>
            <p:nvSpPr>
              <p:cNvPr id="46" name="椭圆 45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4219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chemeClr val="accent2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336919" y="4093187"/>
                <a:ext cx="689023" cy="2528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3797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9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63" y="3631368"/>
            <a:ext cx="2074262" cy="49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7499" y="2608515"/>
            <a:ext cx="71462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tốt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41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3457E-6 -3.56453E-6 L 0.42037 0.00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2" y="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87654E-7 2.01932E-6 L 0.41457 -0.00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8" y="-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3782" y="4732017"/>
            <a:ext cx="3847212" cy="2592358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39" y="6640579"/>
            <a:ext cx="1539582" cy="592071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78" y="6858541"/>
            <a:ext cx="972810" cy="37411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726" y="6858540"/>
            <a:ext cx="972810" cy="37411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443" y="6858541"/>
            <a:ext cx="972810" cy="404705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60" y="544285"/>
            <a:ext cx="1651569" cy="1168711"/>
          </a:xfrm>
          <a:prstGeom prst="rect">
            <a:avLst/>
          </a:prstGeom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1013745" y="2198660"/>
            <a:ext cx="1105170" cy="1426865"/>
            <a:chOff x="10766636" y="3941730"/>
            <a:chExt cx="1047922" cy="1352954"/>
          </a:xfrm>
        </p:grpSpPr>
        <p:sp>
          <p:nvSpPr>
            <p:cNvPr id="9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0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1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2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4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5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509" y="184408"/>
            <a:ext cx="1017124" cy="719754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9234" y="261610"/>
            <a:ext cx="9126444" cy="5727099"/>
          </a:xfrm>
          <a:prstGeom prst="rect">
            <a:avLst/>
          </a:prstGeom>
        </p:spPr>
      </p:pic>
      <p:grpSp>
        <p:nvGrpSpPr>
          <p:cNvPr id="17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7922" y="5072799"/>
            <a:ext cx="4581712" cy="2159851"/>
            <a:chOff x="-112148" y="3696816"/>
            <a:chExt cx="6208148" cy="3161184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19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grpSp>
        <p:nvGrpSpPr>
          <p:cNvPr id="20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10871585" y="-23182"/>
            <a:ext cx="1927711" cy="1861993"/>
            <a:chOff x="10101876" y="4297860"/>
            <a:chExt cx="1826037" cy="1763786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128573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27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956" y="1503381"/>
            <a:ext cx="440481" cy="311700"/>
          </a:xfrm>
          <a:prstGeom prst="rect">
            <a:avLst/>
          </a:prstGeom>
        </p:spPr>
      </p:pic>
      <p:grpSp>
        <p:nvGrpSpPr>
          <p:cNvPr id="28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986671" y="218499"/>
            <a:ext cx="480342" cy="620160"/>
            <a:chOff x="10766636" y="3941730"/>
            <a:chExt cx="1047922" cy="1352954"/>
          </a:xfrm>
        </p:grpSpPr>
        <p:sp>
          <p:nvSpPr>
            <p:cNvPr id="29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0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1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3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4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5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802793" y="248192"/>
            <a:ext cx="690561" cy="891570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defTabSz="482163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898" dirty="0">
                <a:solidFill>
                  <a:prstClr val="black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42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219" y="660737"/>
            <a:ext cx="682180" cy="482735"/>
          </a:xfrm>
          <a:prstGeom prst="rect">
            <a:avLst/>
          </a:prstGeom>
        </p:spPr>
      </p:pic>
      <p:pic>
        <p:nvPicPr>
          <p:cNvPr id="43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908" y="6889135"/>
            <a:ext cx="972810" cy="374110"/>
          </a:xfrm>
          <a:prstGeom prst="rect">
            <a:avLst/>
          </a:prstGeom>
        </p:spPr>
      </p:pic>
      <p:sp>
        <p:nvSpPr>
          <p:cNvPr id="44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732733" y="1574311"/>
            <a:ext cx="363275" cy="1083260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defTabSz="128573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1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45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8108717" y="5616896"/>
            <a:ext cx="363275" cy="1083260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6435" tIns="48218" rIns="96435" bIns="48218" numCol="1" anchor="t" anchorCtr="0" compatLnSpc="1">
            <a:prstTxWarp prst="textNoShape">
              <a:avLst/>
            </a:prstTxWarp>
          </a:bodyPr>
          <a:lstStyle/>
          <a:p>
            <a:pPr defTabSz="1285737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1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46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095613" y="-295563"/>
            <a:ext cx="857203" cy="85720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480652" y="1815474"/>
            <a:ext cx="805951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NHÂN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10, 100, 1000,...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CHIA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10, 100, 1000,...</a:t>
            </a:r>
          </a:p>
          <a:p>
            <a:pPr algn="ctr"/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3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787651" y="427911"/>
            <a:ext cx="55912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35 x 10 = ?</a:t>
            </a: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1596654" y="1293881"/>
            <a:ext cx="3903329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x 10 = 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3763592" y="1293881"/>
            <a:ext cx="189891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</a:p>
        </p:txBody>
      </p: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5135192" y="1278006"/>
            <a:ext cx="179342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35</a:t>
            </a: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6278192" y="1278006"/>
            <a:ext cx="73846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7" name="Text Box 12"/>
          <p:cNvSpPr txBox="1">
            <a:spLocks noChangeArrowheads="1"/>
          </p:cNvSpPr>
          <p:nvPr/>
        </p:nvSpPr>
        <p:spPr bwMode="auto">
          <a:xfrm>
            <a:off x="6735391" y="1217681"/>
            <a:ext cx="263738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chục</a:t>
            </a:r>
          </a:p>
        </p:txBody>
      </p:sp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8411792" y="1217681"/>
            <a:ext cx="63297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9021392" y="1278006"/>
            <a:ext cx="1054954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60" name="Text Box 15"/>
          <p:cNvSpPr txBox="1">
            <a:spLocks noChangeArrowheads="1"/>
          </p:cNvSpPr>
          <p:nvPr/>
        </p:nvSpPr>
        <p:spPr bwMode="auto">
          <a:xfrm>
            <a:off x="6278192" y="1811406"/>
            <a:ext cx="73846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>
            <a:off x="7268792" y="1827281"/>
            <a:ext cx="147693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</a:t>
            </a:r>
          </a:p>
        </p:txBody>
      </p:sp>
      <p:sp>
        <p:nvSpPr>
          <p:cNvPr id="111" name="Text Box 17"/>
          <p:cNvSpPr txBox="1">
            <a:spLocks noChangeArrowheads="1"/>
          </p:cNvSpPr>
          <p:nvPr/>
        </p:nvSpPr>
        <p:spPr bwMode="auto">
          <a:xfrm>
            <a:off x="1172791" y="2284481"/>
            <a:ext cx="253188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Vậy:</a:t>
            </a:r>
          </a:p>
        </p:txBody>
      </p:sp>
      <p:sp>
        <p:nvSpPr>
          <p:cNvPr id="112" name="Text Box 18"/>
          <p:cNvSpPr txBox="1">
            <a:spLocks noChangeArrowheads="1"/>
          </p:cNvSpPr>
          <p:nvPr/>
        </p:nvSpPr>
        <p:spPr bwMode="auto">
          <a:xfrm>
            <a:off x="2534867" y="2327344"/>
            <a:ext cx="126594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113" name="Text Box 19"/>
          <p:cNvSpPr txBox="1">
            <a:spLocks noChangeArrowheads="1"/>
          </p:cNvSpPr>
          <p:nvPr/>
        </p:nvSpPr>
        <p:spPr bwMode="auto">
          <a:xfrm>
            <a:off x="3458792" y="2284481"/>
            <a:ext cx="73846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14" name="Text Box 20"/>
          <p:cNvSpPr txBox="1">
            <a:spLocks noChangeArrowheads="1"/>
          </p:cNvSpPr>
          <p:nvPr/>
        </p:nvSpPr>
        <p:spPr bwMode="auto">
          <a:xfrm>
            <a:off x="4220791" y="2360681"/>
            <a:ext cx="116044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5" name="Text Box 21"/>
          <p:cNvSpPr txBox="1">
            <a:spLocks noChangeArrowheads="1"/>
          </p:cNvSpPr>
          <p:nvPr/>
        </p:nvSpPr>
        <p:spPr bwMode="auto">
          <a:xfrm>
            <a:off x="6049592" y="2355919"/>
            <a:ext cx="1476936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</a:t>
            </a:r>
          </a:p>
        </p:txBody>
      </p:sp>
      <p:sp>
        <p:nvSpPr>
          <p:cNvPr id="116" name="Text Box 22"/>
          <p:cNvSpPr txBox="1">
            <a:spLocks noChangeArrowheads="1"/>
          </p:cNvSpPr>
          <p:nvPr/>
        </p:nvSpPr>
        <p:spPr bwMode="auto">
          <a:xfrm>
            <a:off x="5363792" y="2360681"/>
            <a:ext cx="843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17" name="Text Box 23"/>
          <p:cNvSpPr txBox="1">
            <a:spLocks noChangeArrowheads="1"/>
          </p:cNvSpPr>
          <p:nvPr/>
        </p:nvSpPr>
        <p:spPr bwMode="auto">
          <a:xfrm>
            <a:off x="1248992" y="3275081"/>
            <a:ext cx="1181548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 Box 24"/>
          <p:cNvSpPr txBox="1">
            <a:spLocks noChangeArrowheads="1"/>
          </p:cNvSpPr>
          <p:nvPr/>
        </p:nvSpPr>
        <p:spPr bwMode="auto">
          <a:xfrm>
            <a:off x="1172791" y="2986156"/>
            <a:ext cx="12553951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10 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9" name="Text Box 25"/>
          <p:cNvSpPr txBox="1">
            <a:spLocks noChangeArrowheads="1"/>
          </p:cNvSpPr>
          <p:nvPr/>
        </p:nvSpPr>
        <p:spPr bwMode="auto">
          <a:xfrm>
            <a:off x="1172791" y="4341881"/>
            <a:ext cx="706819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vào bên phải số đó.</a:t>
            </a: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1782392" y="5027681"/>
            <a:ext cx="337585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 x 10 =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1" name="Text Box 27"/>
          <p:cNvSpPr txBox="1">
            <a:spLocks noChangeArrowheads="1"/>
          </p:cNvSpPr>
          <p:nvPr/>
        </p:nvSpPr>
        <p:spPr bwMode="auto">
          <a:xfrm>
            <a:off x="1782391" y="5789681"/>
            <a:ext cx="3903329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 x 10 =</a:t>
            </a:r>
          </a:p>
        </p:txBody>
      </p:sp>
      <p:sp>
        <p:nvSpPr>
          <p:cNvPr id="122" name="Text Box 29"/>
          <p:cNvSpPr txBox="1">
            <a:spLocks noChangeArrowheads="1"/>
          </p:cNvSpPr>
          <p:nvPr/>
        </p:nvSpPr>
        <p:spPr bwMode="auto">
          <a:xfrm>
            <a:off x="4449392" y="5027681"/>
            <a:ext cx="8439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3" name="Text Box 30"/>
          <p:cNvSpPr txBox="1">
            <a:spLocks noChangeArrowheads="1"/>
          </p:cNvSpPr>
          <p:nvPr/>
        </p:nvSpPr>
        <p:spPr bwMode="auto">
          <a:xfrm>
            <a:off x="4449392" y="5789681"/>
            <a:ext cx="105495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4" name="Text Box 31"/>
          <p:cNvSpPr txBox="1">
            <a:spLocks noChangeArrowheads="1"/>
          </p:cNvSpPr>
          <p:nvPr/>
        </p:nvSpPr>
        <p:spPr bwMode="auto">
          <a:xfrm>
            <a:off x="4173167" y="5032444"/>
            <a:ext cx="210990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</a:t>
            </a:r>
          </a:p>
        </p:txBody>
      </p:sp>
      <p:sp>
        <p:nvSpPr>
          <p:cNvPr id="125" name="Text Box 32"/>
          <p:cNvSpPr txBox="1">
            <a:spLocks noChangeArrowheads="1"/>
          </p:cNvSpPr>
          <p:nvPr/>
        </p:nvSpPr>
        <p:spPr bwMode="auto">
          <a:xfrm>
            <a:off x="4158880" y="5789681"/>
            <a:ext cx="189891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780</a:t>
            </a:r>
          </a:p>
        </p:txBody>
      </p:sp>
    </p:spTree>
    <p:extLst>
      <p:ext uri="{BB962C8B-B14F-4D97-AF65-F5344CB8AC3E}">
        <p14:creationId xmlns:p14="http://schemas.microsoft.com/office/powerpoint/2010/main" val="2086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  <p:bldP spid="115" grpId="0"/>
      <p:bldP spid="116" grpId="0"/>
      <p:bldP spid="118" grpId="0"/>
      <p:bldP spid="119" grpId="0"/>
      <p:bldP spid="120" grpId="0"/>
      <p:bldP spid="121" grpId="0"/>
      <p:bldP spid="122" grpId="0"/>
      <p:bldP spid="122" grpId="1"/>
      <p:bldP spid="123" grpId="0" build="allAtOnce"/>
      <p:bldP spid="124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1766888" y="3279776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462088" y="239713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Ngược lại, từ: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5729288" y="239713"/>
            <a:ext cx="3581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35 x 10 = 350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4067176" y="958851"/>
            <a:ext cx="1752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có: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5453063" y="996951"/>
            <a:ext cx="12668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6491288" y="954088"/>
            <a:ext cx="30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891338" y="958851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7558088" y="958851"/>
            <a:ext cx="38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8015288" y="925513"/>
            <a:ext cx="1311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462088" y="1839913"/>
            <a:ext cx="9067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* Khi chia số tròn chục cho 10 ta chỉ việc bỏ bớt đi một chữ số 0 ở 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1462088" y="3287713"/>
            <a:ext cx="396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bên phải số đó.</a:t>
            </a: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2300288" y="4049713"/>
            <a:ext cx="2971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 : 10 =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5189538" y="4021138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300288" y="4778376"/>
            <a:ext cx="2514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780 : 10 =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119688" y="4735513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4905376" y="4021138"/>
            <a:ext cx="121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5805488" y="5573713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4829176" y="4735513"/>
            <a:ext cx="137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4518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9" grpId="0"/>
      <p:bldP spid="10" grpId="0"/>
      <p:bldP spid="11" grpId="0"/>
      <p:bldP spid="11" grpId="1"/>
      <p:bldP spid="12" grpId="0"/>
      <p:bldP spid="13" grpId="0"/>
      <p:bldP spid="14" grpId="0"/>
      <p:bldP spid="15" grpId="0"/>
      <p:bldP spid="15" grpId="1"/>
      <p:bldP spid="16" grpId="0"/>
      <p:bldP spid="17" grpId="0"/>
      <p:bldP spid="17" grpId="1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3"/>
          <p:cNvSpPr txBox="1">
            <a:spLocks noChangeArrowheads="1"/>
          </p:cNvSpPr>
          <p:nvPr/>
        </p:nvSpPr>
        <p:spPr bwMode="auto">
          <a:xfrm>
            <a:off x="1969071" y="3622675"/>
            <a:ext cx="853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740743" y="486848"/>
            <a:ext cx="518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Tương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tự, ta có:</a:t>
            </a: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2350071" y="1344612"/>
            <a:ext cx="3886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35 x 100     =</a:t>
            </a:r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912046" y="2182812"/>
            <a:ext cx="347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3500 : 100  =</a:t>
            </a:r>
          </a:p>
        </p:txBody>
      </p:sp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2426271" y="3097212"/>
            <a:ext cx="4038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 35 x 1000   =</a:t>
            </a:r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654871" y="3935412"/>
            <a:ext cx="411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35000 : 1000 =</a:t>
            </a: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6464871" y="1344612"/>
            <a:ext cx="152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3500</a:t>
            </a:r>
          </a:p>
        </p:txBody>
      </p:sp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6388671" y="3078162"/>
            <a:ext cx="1600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35000</a:t>
            </a: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6388671" y="2182812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6388671" y="3887787"/>
            <a:ext cx="99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4518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59622" y="1860034"/>
            <a:ext cx="119043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* Khi nhân một số tự nhiên với 10, 100, 1000,… ta chỉ việc viết thêm một, hai, ba, … chữ số 0 vào bên phải số đó.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52711" y="4048373"/>
            <a:ext cx="1161395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10, 100, 1000, … ta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84759" y="493953"/>
            <a:ext cx="548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Nhận xét chung:</a:t>
            </a:r>
          </a:p>
        </p:txBody>
      </p:sp>
    </p:spTree>
    <p:extLst>
      <p:ext uri="{BB962C8B-B14F-4D97-AF65-F5344CB8AC3E}">
        <p14:creationId xmlns:p14="http://schemas.microsoft.com/office/powerpoint/2010/main" val="24518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70" y="1329310"/>
            <a:ext cx="9931388" cy="4574027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620" y="3616325"/>
            <a:ext cx="5366840" cy="3616325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78" y="6858541"/>
            <a:ext cx="972810" cy="374110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447" y="6642300"/>
            <a:ext cx="1474270" cy="56695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925" y="6358973"/>
            <a:ext cx="2215184" cy="85188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936" y="6858541"/>
            <a:ext cx="972810" cy="37411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91" y="311115"/>
            <a:ext cx="1651569" cy="1168711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948" y="1062775"/>
            <a:ext cx="1165463" cy="824725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0530" y="752530"/>
            <a:ext cx="1315472" cy="1709646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107" y="5695197"/>
            <a:ext cx="1938116" cy="1371483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928341" y="2847833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7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fad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5" descr="ValRosesbar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0983" y="6301706"/>
            <a:ext cx="7086600" cy="914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52600" y="675631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Tính nhẩm: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295400" y="1497956"/>
            <a:ext cx="281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lphaLcParenR"/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    18 x 10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286000" y="2183756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18 x 100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286000" y="2809231"/>
            <a:ext cx="2590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18 x 1000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248400" y="1574156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82 x 10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248400" y="2183756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75 x 1000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324600" y="2793356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19 x 10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219200" y="3402956"/>
            <a:ext cx="289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b) 9000 : 10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752600" y="4012556"/>
            <a:ext cx="251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9000 : 100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752600" y="4698356"/>
            <a:ext cx="3124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9000 : 1000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943600" y="3402956"/>
            <a:ext cx="251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6800 : 100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019800" y="4012556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420   : 10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6019800" y="4638031"/>
            <a:ext cx="289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3600" b="1">
                <a:latin typeface="Times New Roman" pitchFamily="18" charset="0"/>
                <a:cs typeface="Times New Roman" pitchFamily="18" charset="0"/>
              </a:rPr>
              <a:t>2000 : 1000</a:t>
            </a:r>
          </a:p>
        </p:txBody>
      </p:sp>
      <p:sp>
        <p:nvSpPr>
          <p:cNvPr id="17" name="Oval 24"/>
          <p:cNvSpPr>
            <a:spLocks noChangeArrowheads="1"/>
          </p:cNvSpPr>
          <p:nvPr/>
        </p:nvSpPr>
        <p:spPr bwMode="auto">
          <a:xfrm>
            <a:off x="1447800" y="751831"/>
            <a:ext cx="609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4495800" y="4714231"/>
            <a:ext cx="533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495800" y="4028431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481513" y="3402956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495800" y="2869556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4495800" y="2199631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4495800" y="1513831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8610600" y="4638031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8629650" y="4012556"/>
            <a:ext cx="533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6" name="Text Box 33"/>
          <p:cNvSpPr txBox="1">
            <a:spLocks noChangeArrowheads="1"/>
          </p:cNvSpPr>
          <p:nvPr/>
        </p:nvSpPr>
        <p:spPr bwMode="auto">
          <a:xfrm>
            <a:off x="8610600" y="3417244"/>
            <a:ext cx="457200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8610600" y="2809231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8610600" y="2183756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8610600" y="1574156"/>
            <a:ext cx="457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4953000" y="1513831"/>
            <a:ext cx="13716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180</a:t>
            </a:r>
          </a:p>
        </p:txBody>
      </p:sp>
      <p:sp>
        <p:nvSpPr>
          <p:cNvPr id="31" name="Text Box 41"/>
          <p:cNvSpPr txBox="1">
            <a:spLocks noChangeArrowheads="1"/>
          </p:cNvSpPr>
          <p:nvPr/>
        </p:nvSpPr>
        <p:spPr bwMode="auto">
          <a:xfrm>
            <a:off x="4876800" y="2183756"/>
            <a:ext cx="1219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1800</a:t>
            </a:r>
          </a:p>
        </p:txBody>
      </p:sp>
      <p:sp>
        <p:nvSpPr>
          <p:cNvPr id="32" name="Text Box 42"/>
          <p:cNvSpPr txBox="1">
            <a:spLocks noChangeArrowheads="1"/>
          </p:cNvSpPr>
          <p:nvPr/>
        </p:nvSpPr>
        <p:spPr bwMode="auto">
          <a:xfrm>
            <a:off x="4953000" y="2809231"/>
            <a:ext cx="1676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18000</a:t>
            </a:r>
          </a:p>
        </p:txBody>
      </p:sp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4953000" y="3388669"/>
            <a:ext cx="1295400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900</a:t>
            </a:r>
          </a:p>
        </p:txBody>
      </p: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5105400" y="4028431"/>
            <a:ext cx="838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5029200" y="4698356"/>
            <a:ext cx="533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9144000" y="1574156"/>
            <a:ext cx="1295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820</a:t>
            </a:r>
          </a:p>
        </p:txBody>
      </p:sp>
      <p:sp>
        <p:nvSpPr>
          <p:cNvPr id="37" name="Text Box 47"/>
          <p:cNvSpPr txBox="1">
            <a:spLocks noChangeArrowheads="1"/>
          </p:cNvSpPr>
          <p:nvPr/>
        </p:nvSpPr>
        <p:spPr bwMode="auto">
          <a:xfrm>
            <a:off x="8991600" y="2123431"/>
            <a:ext cx="1600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75000</a:t>
            </a:r>
          </a:p>
        </p:txBody>
      </p:sp>
      <p:sp>
        <p:nvSpPr>
          <p:cNvPr id="38" name="Text Box 48"/>
          <p:cNvSpPr txBox="1">
            <a:spLocks noChangeArrowheads="1"/>
          </p:cNvSpPr>
          <p:nvPr/>
        </p:nvSpPr>
        <p:spPr bwMode="auto">
          <a:xfrm>
            <a:off x="9067800" y="2793356"/>
            <a:ext cx="11430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190</a:t>
            </a:r>
          </a:p>
        </p:txBody>
      </p:sp>
      <p:sp>
        <p:nvSpPr>
          <p:cNvPr id="39" name="Text Box 49"/>
          <p:cNvSpPr txBox="1">
            <a:spLocks noChangeArrowheads="1"/>
          </p:cNvSpPr>
          <p:nvPr/>
        </p:nvSpPr>
        <p:spPr bwMode="auto">
          <a:xfrm>
            <a:off x="9144000" y="3402956"/>
            <a:ext cx="8382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68</a:t>
            </a:r>
          </a:p>
        </p:txBody>
      </p:sp>
      <p:sp>
        <p:nvSpPr>
          <p:cNvPr id="40" name="Text Box 50"/>
          <p:cNvSpPr txBox="1">
            <a:spLocks noChangeArrowheads="1"/>
          </p:cNvSpPr>
          <p:nvPr/>
        </p:nvSpPr>
        <p:spPr bwMode="auto">
          <a:xfrm>
            <a:off x="9144000" y="3952231"/>
            <a:ext cx="9906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9220200" y="4628506"/>
            <a:ext cx="5334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2" name="Picture 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540819"/>
            <a:ext cx="914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42494"/>
            <a:ext cx="9906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809231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495031"/>
            <a:ext cx="76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982394"/>
            <a:ext cx="6858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9200" y="4790431"/>
            <a:ext cx="6858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624956"/>
            <a:ext cx="9906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2090094"/>
            <a:ext cx="12192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0200" y="2691756"/>
            <a:ext cx="7620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20200" y="3372794"/>
            <a:ext cx="6858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6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20200" y="3982394"/>
            <a:ext cx="6858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6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20200" y="4638031"/>
            <a:ext cx="685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18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1828800" y="1078299"/>
            <a:ext cx="487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49780" y="557634"/>
            <a:ext cx="7848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   Viết số thích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 vào chỗ 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chấm: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3184090" y="1002687"/>
            <a:ext cx="236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300kg   = 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105400" y="985032"/>
            <a:ext cx="19485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T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endParaRPr lang="en-US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68045" y="1461680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làm:</a:t>
            </a:r>
            <a:r>
              <a:rPr lang="en-US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Text Box 29"/>
          <p:cNvSpPr txBox="1">
            <a:spLocks noChangeArrowheads="1"/>
          </p:cNvSpPr>
          <p:nvPr/>
        </p:nvSpPr>
        <p:spPr bwMode="auto">
          <a:xfrm>
            <a:off x="132160" y="2283499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có:</a:t>
            </a: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443516" y="2291811"/>
            <a:ext cx="198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100kg = 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2929416" y="2252343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tạ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6159980" y="1916499"/>
            <a:ext cx="243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70kg     = 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8152372" y="1891318"/>
            <a:ext cx="774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8714347" y="1902431"/>
            <a:ext cx="1219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6121880" y="2556262"/>
            <a:ext cx="2362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800kg   = </a:t>
            </a: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8215872" y="2516793"/>
            <a:ext cx="622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8761972" y="2500918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6149574" y="3211899"/>
            <a:ext cx="220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300tạ    =</a:t>
            </a:r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8063472" y="3201006"/>
            <a:ext cx="698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2" name="Text Box 40"/>
          <p:cNvSpPr txBox="1">
            <a:spLocks noChangeArrowheads="1"/>
          </p:cNvSpPr>
          <p:nvPr/>
        </p:nvSpPr>
        <p:spPr bwMode="auto">
          <a:xfrm>
            <a:off x="8761972" y="3186718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6146287" y="3805624"/>
            <a:ext cx="220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120tạ    =</a:t>
            </a:r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Text Box 42"/>
          <p:cNvSpPr txBox="1">
            <a:spLocks noChangeArrowheads="1"/>
          </p:cNvSpPr>
          <p:nvPr/>
        </p:nvSpPr>
        <p:spPr bwMode="auto">
          <a:xfrm>
            <a:off x="8096810" y="3834418"/>
            <a:ext cx="698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8761972" y="3796318"/>
            <a:ext cx="99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</a:p>
        </p:txBody>
      </p:sp>
      <p:sp>
        <p:nvSpPr>
          <p:cNvPr id="36" name="Text Box 44"/>
          <p:cNvSpPr txBox="1">
            <a:spLocks noChangeArrowheads="1"/>
          </p:cNvSpPr>
          <p:nvPr/>
        </p:nvSpPr>
        <p:spPr bwMode="auto">
          <a:xfrm>
            <a:off x="6168830" y="4475549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5000kg = </a:t>
            </a:r>
          </a:p>
        </p:txBody>
      </p:sp>
      <p:sp>
        <p:nvSpPr>
          <p:cNvPr id="37" name="Text Box 45"/>
          <p:cNvSpPr txBox="1">
            <a:spLocks noChangeArrowheads="1"/>
          </p:cNvSpPr>
          <p:nvPr/>
        </p:nvSpPr>
        <p:spPr bwMode="auto">
          <a:xfrm>
            <a:off x="8215872" y="4482118"/>
            <a:ext cx="774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8761972" y="4420206"/>
            <a:ext cx="106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</a:p>
        </p:txBody>
      </p:sp>
      <p:sp>
        <p:nvSpPr>
          <p:cNvPr id="39" name="Text Box 47"/>
          <p:cNvSpPr txBox="1">
            <a:spLocks noChangeArrowheads="1"/>
          </p:cNvSpPr>
          <p:nvPr/>
        </p:nvSpPr>
        <p:spPr bwMode="auto">
          <a:xfrm>
            <a:off x="6170898" y="508283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4000g   = </a:t>
            </a:r>
          </a:p>
        </p:txBody>
      </p:sp>
      <p:sp>
        <p:nvSpPr>
          <p:cNvPr id="40" name="Text Box 48"/>
          <p:cNvSpPr txBox="1">
            <a:spLocks noChangeArrowheads="1"/>
          </p:cNvSpPr>
          <p:nvPr/>
        </p:nvSpPr>
        <p:spPr bwMode="auto">
          <a:xfrm>
            <a:off x="8152372" y="5031393"/>
            <a:ext cx="698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1" name="Text Box 49"/>
          <p:cNvSpPr txBox="1">
            <a:spLocks noChangeArrowheads="1"/>
          </p:cNvSpPr>
          <p:nvPr/>
        </p:nvSpPr>
        <p:spPr bwMode="auto">
          <a:xfrm>
            <a:off x="8761972" y="5015518"/>
            <a:ext cx="76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1494084" y="3117585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300 : 100 =</a:t>
            </a:r>
            <a:r>
              <a:rPr lang="en-US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Text Box 52"/>
          <p:cNvSpPr txBox="1">
            <a:spLocks noChangeArrowheads="1"/>
          </p:cNvSpPr>
          <p:nvPr/>
        </p:nvSpPr>
        <p:spPr bwMode="auto">
          <a:xfrm>
            <a:off x="162343" y="3118927"/>
            <a:ext cx="1981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Nhẩm:</a:t>
            </a:r>
          </a:p>
        </p:txBody>
      </p:sp>
      <p:sp>
        <p:nvSpPr>
          <p:cNvPr id="45" name="Text Box 53"/>
          <p:cNvSpPr txBox="1">
            <a:spLocks noChangeArrowheads="1"/>
          </p:cNvSpPr>
          <p:nvPr/>
        </p:nvSpPr>
        <p:spPr bwMode="auto">
          <a:xfrm>
            <a:off x="137595" y="4029265"/>
            <a:ext cx="49407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Vậy: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300kg : 100 = 3 tạ</a:t>
            </a:r>
          </a:p>
        </p:txBody>
      </p:sp>
      <p:sp>
        <p:nvSpPr>
          <p:cNvPr id="46" name="Text Box 54"/>
          <p:cNvSpPr txBox="1">
            <a:spLocks noChangeArrowheads="1"/>
          </p:cNvSpPr>
          <p:nvPr/>
        </p:nvSpPr>
        <p:spPr bwMode="auto">
          <a:xfrm>
            <a:off x="7426130" y="4616836"/>
            <a:ext cx="609600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62"/>
          <p:cNvSpPr txBox="1">
            <a:spLocks noChangeArrowheads="1"/>
          </p:cNvSpPr>
          <p:nvPr/>
        </p:nvSpPr>
        <p:spPr bwMode="auto">
          <a:xfrm>
            <a:off x="2927035" y="2252918"/>
            <a:ext cx="107156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tạ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63"/>
          <p:cNvSpPr txBox="1">
            <a:spLocks noChangeArrowheads="1"/>
          </p:cNvSpPr>
          <p:nvPr/>
        </p:nvSpPr>
        <p:spPr bwMode="auto">
          <a:xfrm>
            <a:off x="3609984" y="3117297"/>
            <a:ext cx="3898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9" name="Text Box 64"/>
          <p:cNvSpPr txBox="1">
            <a:spLocks noChangeArrowheads="1"/>
          </p:cNvSpPr>
          <p:nvPr/>
        </p:nvSpPr>
        <p:spPr bwMode="auto">
          <a:xfrm>
            <a:off x="8285722" y="1891318"/>
            <a:ext cx="5334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0" name="Text Box 65"/>
          <p:cNvSpPr txBox="1">
            <a:spLocks noChangeArrowheads="1"/>
          </p:cNvSpPr>
          <p:nvPr/>
        </p:nvSpPr>
        <p:spPr bwMode="auto">
          <a:xfrm>
            <a:off x="8323822" y="2516793"/>
            <a:ext cx="3898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8069822" y="3186718"/>
            <a:ext cx="59503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8069822" y="3796318"/>
            <a:ext cx="59503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3" name="Text Box 76"/>
          <p:cNvSpPr txBox="1">
            <a:spLocks noChangeArrowheads="1"/>
          </p:cNvSpPr>
          <p:nvPr/>
        </p:nvSpPr>
        <p:spPr bwMode="auto">
          <a:xfrm>
            <a:off x="8304772" y="4405918"/>
            <a:ext cx="3898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54" name="Text Box 77"/>
          <p:cNvSpPr txBox="1">
            <a:spLocks noChangeArrowheads="1"/>
          </p:cNvSpPr>
          <p:nvPr/>
        </p:nvSpPr>
        <p:spPr bwMode="auto">
          <a:xfrm>
            <a:off x="8323822" y="5015518"/>
            <a:ext cx="3898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518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9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8" grpId="0"/>
      <p:bldP spid="31" grpId="0"/>
      <p:bldP spid="34" grpId="0"/>
      <p:bldP spid="37" grpId="0"/>
      <p:bldP spid="40" grpId="0"/>
      <p:bldP spid="43" grpId="0"/>
      <p:bldP spid="44" grpId="0"/>
      <p:bldP spid="45" grpId="0"/>
      <p:bldP spid="47" grpId="0"/>
      <p:bldP spid="47" grpId="1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A93CF00-8C5B-4257-84DB-8D4F6283113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包图网_55220幼儿园 教育 培训说课 成长PPT模板"/>
</p:tagLst>
</file>

<file path=ppt/theme/theme1.xml><?xml version="1.0" encoding="utf-8"?>
<a:theme xmlns:a="http://schemas.openxmlformats.org/drawingml/2006/main" name="自定义设计方案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416</Words>
  <Application>Microsoft Office PowerPoint</Application>
  <PresentationFormat>Custom</PresentationFormat>
  <Paragraphs>141</Paragraphs>
  <Slides>10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微软雅黑</vt:lpstr>
      <vt:lpstr>宋体</vt:lpstr>
      <vt:lpstr>Arial</vt:lpstr>
      <vt:lpstr>Calibri</vt:lpstr>
      <vt:lpstr>等线</vt:lpstr>
      <vt:lpstr>等线 Light</vt:lpstr>
      <vt:lpstr>inpin heiti</vt:lpstr>
      <vt:lpstr>Times New Roman</vt:lpstr>
      <vt:lpstr>方正超粗黑简体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包图网_55220幼儿园 教育 培训说课 成长PPT模板</dc:title>
  <dc:creator/>
  <cp:lastModifiedBy/>
  <cp:revision>1</cp:revision>
  <dcterms:created xsi:type="dcterms:W3CDTF">2016-10-17T14:00:15Z</dcterms:created>
  <dcterms:modified xsi:type="dcterms:W3CDTF">2022-11-12T15:09:44Z</dcterms:modified>
</cp:coreProperties>
</file>