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3"/>
  </p:notesMasterIdLst>
  <p:sldIdLst>
    <p:sldId id="342" r:id="rId2"/>
    <p:sldId id="343" r:id="rId3"/>
    <p:sldId id="256" r:id="rId4"/>
    <p:sldId id="305" r:id="rId5"/>
    <p:sldId id="263" r:id="rId6"/>
    <p:sldId id="308" r:id="rId7"/>
    <p:sldId id="317" r:id="rId8"/>
    <p:sldId id="318" r:id="rId9"/>
    <p:sldId id="257" r:id="rId10"/>
    <p:sldId id="307" r:id="rId11"/>
    <p:sldId id="309" r:id="rId12"/>
    <p:sldId id="310" r:id="rId13"/>
    <p:sldId id="312" r:id="rId14"/>
    <p:sldId id="314" r:id="rId15"/>
    <p:sldId id="315" r:id="rId16"/>
    <p:sldId id="316" r:id="rId17"/>
    <p:sldId id="319" r:id="rId18"/>
    <p:sldId id="346" r:id="rId19"/>
    <p:sldId id="258" r:id="rId20"/>
    <p:sldId id="321" r:id="rId21"/>
    <p:sldId id="322" r:id="rId22"/>
    <p:sldId id="323" r:id="rId23"/>
    <p:sldId id="324" r:id="rId24"/>
    <p:sldId id="325" r:id="rId25"/>
    <p:sldId id="329" r:id="rId26"/>
    <p:sldId id="330" r:id="rId27"/>
    <p:sldId id="347" r:id="rId28"/>
    <p:sldId id="348" r:id="rId29"/>
    <p:sldId id="259" r:id="rId30"/>
    <p:sldId id="328" r:id="rId31"/>
    <p:sldId id="264" r:id="rId32"/>
  </p:sldIdLst>
  <p:sldSz cx="12161838" cy="6858000"/>
  <p:notesSz cx="6858000" cy="9144000"/>
  <p:embeddedFontLst>
    <p:embeddedFont>
      <p:font typeface="Chewy" panose="020B0604020202020204" charset="0"/>
      <p:regular r:id="rId34"/>
    </p:embeddedFont>
    <p:embeddedFont>
      <p:font typeface="Montserrat" panose="020B0604020202020204" charset="0"/>
      <p:regular r:id="rId35"/>
      <p:bold r:id="rId36"/>
      <p:italic r:id="rId37"/>
      <p:boldItalic r:id="rId38"/>
    </p:embeddedFont>
    <p:embeddedFont>
      <p:font typeface="Maven Pro" panose="020B0604020202020204" charset="0"/>
      <p:regular r:id="rId39"/>
      <p:bold r:id="rId40"/>
    </p:embeddedFont>
    <p:embeddedFont>
      <p:font typeface="Inconsolata" panose="020B0604020202020204" charset="0"/>
      <p:regular r:id="rId41"/>
    </p:embeddedFont>
    <p:embeddedFont>
      <p:font typeface="Nunito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BEF"/>
    <a:srgbClr val="FFD85D"/>
    <a:srgbClr val="FFE285"/>
    <a:srgbClr val="FFE9A3"/>
    <a:srgbClr val="FF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81" d="100"/>
          <a:sy n="81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83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5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576239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dõi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,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ngữ</a:t>
            </a:r>
            <a:r>
              <a:rPr lang="en-US" sz="2000" dirty="0"/>
              <a:t>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,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nhé</a:t>
            </a:r>
            <a:r>
              <a:rPr lang="en-US" sz="2000" dirty="0"/>
              <a:t>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B100F6-535B-4631-BCE0-06C4BD28B57F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tán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nấm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32103-5C91-26B6-058F-8B356DC3B7E6}"/>
              </a:ext>
            </a:extLst>
          </p:cNvPr>
          <p:cNvSpPr txBox="1"/>
          <p:nvPr/>
        </p:nvSpPr>
        <p:spPr>
          <a:xfrm>
            <a:off x="7575643" y="2842117"/>
            <a:ext cx="611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nghĩ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ngợi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23CA1-6FF5-FEB2-1972-B0CE10A1147A}"/>
              </a:ext>
            </a:extLst>
          </p:cNvPr>
          <p:cNvSpPr txBox="1"/>
          <p:nvPr/>
        </p:nvSpPr>
        <p:spPr>
          <a:xfrm>
            <a:off x="7575643" y="1764036"/>
            <a:ext cx="4392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đêm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khuya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nghển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cổ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A7155-D7E9-4AB0-8870-478DB4998794}"/>
              </a:ext>
            </a:extLst>
          </p:cNvPr>
          <p:cNvSpPr txBox="1"/>
          <p:nvPr/>
        </p:nvSpPr>
        <p:spPr>
          <a:xfrm>
            <a:off x="2240114" y="4138252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lượn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quanh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517119-EB0D-4B74-8A39-5AAF5B8E2808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1040888" y="1884920"/>
            <a:ext cx="10584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mai</a:t>
            </a:r>
            <a:r>
              <a:rPr lang="en-US" sz="4000" dirty="0">
                <a:solidFill>
                  <a:srgbClr val="0070C0"/>
                </a:solidFill>
              </a:rPr>
              <a:t>, </a:t>
            </a:r>
            <a:r>
              <a:rPr lang="en-US" sz="4000" dirty="0" err="1">
                <a:solidFill>
                  <a:srgbClr val="0070C0"/>
                </a:solidFill>
              </a:rPr>
              <a:t>không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biết</a:t>
            </a:r>
            <a:r>
              <a:rPr lang="en-US" sz="4000" dirty="0">
                <a:solidFill>
                  <a:srgbClr val="0070C0"/>
                </a:solidFill>
              </a:rPr>
              <a:t> ng</a:t>
            </a:r>
            <a:r>
              <a:rPr lang="vi-VN" sz="4000" dirty="0">
                <a:solidFill>
                  <a:srgbClr val="0070C0"/>
                </a:solidFill>
              </a:rPr>
              <a:t>ư</a:t>
            </a:r>
            <a:r>
              <a:rPr lang="en-US" sz="4000" dirty="0" err="1">
                <a:solidFill>
                  <a:srgbClr val="0070C0"/>
                </a:solidFill>
              </a:rPr>
              <a:t>ời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khác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lại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gọi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là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gì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nữa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nhỉ</a:t>
            </a:r>
            <a:r>
              <a:rPr lang="en-US" sz="4000" dirty="0">
                <a:solidFill>
                  <a:srgbClr val="0070C0"/>
                </a:solidFill>
              </a:rPr>
              <a:t>?</a:t>
            </a:r>
            <a:r>
              <a:rPr lang="vi-VN" sz="4000" dirty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443953" y="1945331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5979322" y="190825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9850A4-F2A8-2C2C-D151-0F3D6DFD4AA0}"/>
              </a:ext>
            </a:extLst>
          </p:cNvPr>
          <p:cNvGrpSpPr/>
          <p:nvPr/>
        </p:nvGrpSpPr>
        <p:grpSpPr>
          <a:xfrm>
            <a:off x="4239484" y="249940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11595078" y="190825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đôi.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8F3C40-A0A1-4E79-8516-2D10BA041F0E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571295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37" y="917914"/>
            <a:ext cx="6460980" cy="5077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32BC4-E9FE-4EF9-AE2E-11CCAF614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617" y="917913"/>
            <a:ext cx="5277587" cy="5077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3B6E92-6FD5-4C17-AAEE-9679D9ABE234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3284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42184" y="1086872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Mỗi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làm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gì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nói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129989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Vì mỗi con vật cảm nhận và gọi tên cây nấm bằng 1 cách khác nhau.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86733-46DB-4A61-B657-DA0BDBB94F8D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8D7976-6EE2-40FD-BB6F-93EF8B888602}"/>
              </a:ext>
            </a:extLst>
          </p:cNvPr>
          <p:cNvSpPr/>
          <p:nvPr/>
        </p:nvSpPr>
        <p:spPr>
          <a:xfrm>
            <a:off x="7224396" y="6638184"/>
            <a:ext cx="4916766" cy="52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07909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2.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gọi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khác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dirty="0"/>
              <a:t>.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D82BB0-220D-448B-A31A-2680CC068A5B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700365" y="207401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</a:rPr>
              <a:t>3. </a:t>
            </a:r>
            <a:r>
              <a:rPr lang="en-US" sz="3600" dirty="0" err="1">
                <a:solidFill>
                  <a:srgbClr val="0070C0"/>
                </a:solidFill>
              </a:rPr>
              <a:t>Cây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cảm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thấy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gọi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bằng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nhiều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vậy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BC8BF4-9BAF-4FB2-B697-30F87C3F499C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4. </a:t>
            </a:r>
            <a:r>
              <a:rPr lang="en-US" sz="3600" dirty="0" err="1">
                <a:solidFill>
                  <a:srgbClr val="0070C0"/>
                </a:solidFill>
              </a:rPr>
              <a:t>Nói</a:t>
            </a:r>
            <a:r>
              <a:rPr lang="en-US" sz="3600" dirty="0">
                <a:solidFill>
                  <a:srgbClr val="0070C0"/>
                </a:solidFill>
              </a:rPr>
              <a:t> 2 – 3 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nhận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xét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về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dáng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điệu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bộ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hành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một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DC9B9-60DA-4D8E-A22C-C7D7CE0B40C3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NÓI VÀ NGHE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Đọc câu chuyện, bài văn, bài thơ,...về hiện tượng tự nhiên: mưa, nắng, … và viết phiếu đọc sách theo mẫu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3361874" y="736592"/>
            <a:ext cx="6155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ĐỌC MỞ RỘNG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F65F9B77-4D37-4EE9-8C45-E705BD3B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14" y="3565159"/>
            <a:ext cx="7180514" cy="285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742478" y="1003311"/>
            <a:ext cx="10328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Chia sẻ với bạn về những thông tin mới mà em biết sau khi đọc</a:t>
            </a:r>
            <a:r>
              <a:rPr lang="nl-NL" sz="3600" dirty="0" smtClean="0"/>
              <a:t>.</a:t>
            </a:r>
          </a:p>
          <a:p>
            <a:pPr algn="just"/>
            <a:r>
              <a:rPr lang="nl-NL" sz="3600" dirty="0" smtClean="0"/>
              <a:t>- Hằng tinh: là mặt trời và các ngôi sao</a:t>
            </a:r>
            <a:endParaRPr lang="vi-VN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742477" y="2757637"/>
            <a:ext cx="10328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dirty="0" smtClean="0"/>
              <a:t>- 8 Hành tinh: sao Thủy, sao Kim, Trái đất, sao Hỏa, sao Mộc, sao Thổ, sao Thiên Vương, sao Hải Vương (Diêm Vương)</a:t>
            </a:r>
            <a:endParaRPr lang="vi-VN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742477" y="4511963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dirty="0" smtClean="0"/>
              <a:t>- Vệ tinh: quay xung quanh hành tinh (</a:t>
            </a:r>
            <a:r>
              <a:rPr lang="nl-NL" sz="3600" smtClean="0"/>
              <a:t>mặt trăng là vệ tinh duy nhất </a:t>
            </a:r>
            <a:r>
              <a:rPr lang="nl-NL" sz="3600" dirty="0" smtClean="0"/>
              <a:t>quay quanh Trái đất)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237" y="1348642"/>
            <a:ext cx="9931469" cy="2688967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Sao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63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276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NHỮNG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+mj-lt"/>
              </a:rPr>
              <a:t>Đọc</a:t>
            </a:r>
            <a:r>
              <a:rPr lang="en-US" sz="6000" b="1" dirty="0">
                <a:latin typeface="+mj-lt"/>
              </a:rPr>
              <a:t>:</a:t>
            </a:r>
            <a:r>
              <a:rPr lang="en-US" sz="7200" b="1" dirty="0">
                <a:latin typeface="+mj-lt"/>
              </a:rPr>
              <a:t/>
            </a:r>
            <a:br>
              <a:rPr lang="en-US" sz="7200" b="1" dirty="0">
                <a:latin typeface="+mj-lt"/>
              </a:rPr>
            </a:b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cái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tên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đáng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yêu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96A1DD-9A7F-4891-9207-1A22163C03C1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E07422-AB83-4E88-BEF6-CFA81A087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893" y="1362593"/>
            <a:ext cx="7334052" cy="41328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0CB108-EB65-456F-BB23-A6B675753B68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042477-D43D-44E5-8055-775850B461A6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571295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37" y="917914"/>
            <a:ext cx="6460980" cy="5077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32BC4-E9FE-4EF9-AE2E-11CCAF614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617" y="917913"/>
            <a:ext cx="5277587" cy="5077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661E49-E70C-4BDF-B628-F190DD6DAADE}"/>
              </a:ext>
            </a:extLst>
          </p:cNvPr>
          <p:cNvSpPr/>
          <p:nvPr/>
        </p:nvSpPr>
        <p:spPr>
          <a:xfrm>
            <a:off x="552450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602</Words>
  <Application>Microsoft Office PowerPoint</Application>
  <PresentationFormat>Custom</PresentationFormat>
  <Paragraphs>56</Paragraphs>
  <Slides>31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Chewy</vt:lpstr>
      <vt:lpstr>Montserrat</vt:lpstr>
      <vt:lpstr>Maven Pro</vt:lpstr>
      <vt:lpstr>Inconsolata</vt:lpstr>
      <vt:lpstr>Nunito</vt:lpstr>
      <vt:lpstr>Arial</vt:lpstr>
      <vt:lpstr>Times New Roman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Những hành tinh khác trong Hệ mặt trời phần lớn cũng có vệ tinh của mình: Sao Hỏa có 2 vệ tinh; sao Hải Vương có 13 vệ tinh; sao Thiên Vương có 29 vệ tinh; sao Thổ có 62 vệ tinh; sao Mộc có nhiều vệ tinh nhất 63 vệ tinh. Chỉ có sao Thủy và sao Kim không có vệ tinh.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Techsi.vn</cp:lastModifiedBy>
  <cp:revision>56</cp:revision>
  <dcterms:modified xsi:type="dcterms:W3CDTF">2023-02-01T02:10:50Z</dcterms:modified>
</cp:coreProperties>
</file>