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28"/>
  </p:notesMasterIdLst>
  <p:sldIdLst>
    <p:sldId id="519" r:id="rId4"/>
    <p:sldId id="569" r:id="rId5"/>
    <p:sldId id="263" r:id="rId6"/>
    <p:sldId id="265" r:id="rId7"/>
    <p:sldId id="277" r:id="rId8"/>
    <p:sldId id="285" r:id="rId9"/>
    <p:sldId id="292" r:id="rId10"/>
    <p:sldId id="260" r:id="rId11"/>
    <p:sldId id="294" r:id="rId12"/>
    <p:sldId id="326" r:id="rId13"/>
    <p:sldId id="296" r:id="rId14"/>
    <p:sldId id="298" r:id="rId15"/>
    <p:sldId id="559" r:id="rId16"/>
    <p:sldId id="568" r:id="rId17"/>
    <p:sldId id="520" r:id="rId18"/>
    <p:sldId id="570" r:id="rId19"/>
    <p:sldId id="327" r:id="rId20"/>
    <p:sldId id="375" r:id="rId21"/>
    <p:sldId id="328" r:id="rId22"/>
    <p:sldId id="521" r:id="rId23"/>
    <p:sldId id="571" r:id="rId24"/>
    <p:sldId id="483" r:id="rId25"/>
    <p:sldId id="267" r:id="rId26"/>
    <p:sldId id="47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1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14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44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788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97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888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334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16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50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21821" y="1952500"/>
            <a:ext cx="55914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5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5200" y="5010033"/>
            <a:ext cx="42336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/>
          <p:cNvGrpSpPr/>
          <p:nvPr/>
        </p:nvGrpSpPr>
        <p:grpSpPr>
          <a:xfrm>
            <a:off x="2112025" y="1655170"/>
            <a:ext cx="4675537" cy="1954845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37" y="1556684"/>
              <a:ext cx="1378326" cy="102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/>
          <p:cNvGrpSpPr/>
          <p:nvPr/>
        </p:nvGrpSpPr>
        <p:grpSpPr>
          <a:xfrm>
            <a:off x="1638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040" y="1941195"/>
            <a:ext cx="782574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Khung cảnh đêm hè và đêm đông được miêu tả như thế nào?</a:t>
            </a:r>
          </a:p>
        </p:txBody>
      </p:sp>
      <p:sp>
        <p:nvSpPr>
          <p:cNvPr id="21" name="Google Shape;386;p32"/>
          <p:cNvSpPr txBox="1"/>
          <p:nvPr/>
        </p:nvSpPr>
        <p:spPr>
          <a:xfrm>
            <a:off x="1211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630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-3386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184275" y="2792095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Google Shape;386;p32"/>
          <p:cNvSpPr txBox="1"/>
          <p:nvPr/>
        </p:nvSpPr>
        <p:spPr>
          <a:xfrm>
            <a:off x="538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571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79425" y="4498340"/>
            <a:ext cx="8103235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tượng con đường trong đoạn thơ thứ hai được miêu tả như thế nào?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-556729" y="199708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-428407" y="2217708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355738" y="4049899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806725" y="219174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grpSp>
        <p:nvGrpSpPr>
          <p:cNvPr id="25" name="Google Shape;378;p32"/>
          <p:cNvGrpSpPr/>
          <p:nvPr/>
        </p:nvGrpSpPr>
        <p:grpSpPr>
          <a:xfrm>
            <a:off x="597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506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5" y="3410585"/>
            <a:ext cx="644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“Những đêm hè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Đêm đông gió rét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Tiếng chổi tre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Sớm tối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Đi về”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chăm chỉ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niềm tự hào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sự thay đổi thời tiết đêm hè và đêm đông.</a:t>
            </a:r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2520" y="4839335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4.Tác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202055" y="2063115"/>
            <a:ext cx="6515100" cy="1490980"/>
          </a:xfrm>
          <a:prstGeom prst="rect">
            <a:avLst/>
          </a:prstGeom>
        </p:spPr>
      </p:pic>
      <p:grpSp>
        <p:nvGrpSpPr>
          <p:cNvPr id="41" name="Google Shape;378;p32"/>
          <p:cNvGrpSpPr/>
          <p:nvPr/>
        </p:nvGrpSpPr>
        <p:grpSpPr>
          <a:xfrm>
            <a:off x="485549" y="592791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083658" y="357090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  <p:grpSp>
        <p:nvGrpSpPr>
          <p:cNvPr id="48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941" y="742278"/>
            <a:ext cx="846743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viết chữ viết hoa X (chữ cỡ vừa và cỡ nhỏ)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Viết câu ứng dụng: Xuân về, hàng cây bên đuờng thay áo mới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Viết đúng độ độ cao, độ rộng, các nét và quy trình viết chữ viết hoa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Thông qua các hoạt động học, HS phát triển năng lực tự chủ và tự học; năng lực giao tiếp hợp tác; năng lực giải quyết vấn đề và sáng tạo; năng lực ngôn ngữ; có tinh thần hợp tác trong khi làm việc nhóm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chất: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hăm học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rách nhiệm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3465894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1183" y="581002"/>
            <a:ext cx="573161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cs typeface="HP001 4 hàng" panose="020B0603050302020204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>
            <a:fillRect/>
          </a:stretch>
        </p:blipFill>
        <p:spPr>
          <a:xfrm>
            <a:off x="5046716" y="3753928"/>
            <a:ext cx="2116084" cy="210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>
            <a:fillRect/>
          </a:stretch>
        </p:blipFill>
        <p:spPr>
          <a:xfrm>
            <a:off x="1500668" y="1709634"/>
            <a:ext cx="3071332" cy="433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2273909" y="1568441"/>
            <a:ext cx="4620879" cy="478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956359" y="483375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FFAB40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X 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2244" y="1427197"/>
            <a:ext cx="2661587" cy="29208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00380" y="478379"/>
            <a:ext cx="422465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dụng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28650" y="3654872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849" y="3836035"/>
            <a:ext cx="52006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324" y="4554518"/>
            <a:ext cx="61341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5850" y="5299522"/>
            <a:ext cx="50577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640" y="1699260"/>
            <a:ext cx="92494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</a:pP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ȂȂȂȂȂȂȂȂȂȂȂȂȂȂȂ</a:t>
            </a: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ȂȂȂȂȂȂȂ</a:t>
            </a:r>
            <a:endParaRPr lang="en-US" sz="4000" b="1">
              <a:solidFill>
                <a:srgbClr val="C0000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92100" y="2781300"/>
            <a:ext cx="911987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600" b="1">
                <a:latin typeface="HP001 4 hàng" panose="020B0603050302020204" charset="0"/>
                <a:cs typeface="HP001 4 hàng" panose="020B0603050302020204" charset="0"/>
              </a:rPr>
              <a:t>Xuân ωϙ, hànƑ câ⌐ χĹn đưŊƑ Ǉhay áo mƞ.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487" y="559398"/>
            <a:ext cx="85791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5384791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241975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CHỔI TRE</a:t>
            </a:r>
          </a:p>
        </p:txBody>
      </p:sp>
      <p:grpSp>
        <p:nvGrpSpPr>
          <p:cNvPr id="45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214" y="688489"/>
            <a:ext cx="852329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các sự việc trong tranh minh họa nhờ đâu hạt giống nhỏ trở thành một cây cao, to, khoẻ mạnh.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Hiểu được tác dụng của cây cối với đời sống con người.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tranh và lời gợi ý dưới tranh để kể lại 1 – 2 đoạn trong câu chuyện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Thông qua các hoạt động học, HS phát triển năng lực tự chủ và tự học; năng lực giao tiếp hợp tác; năng lực giải quyết vấn đề và sáng tạo; năng lực ngôn ngữ; có tinh thần hợp tác trong khi làm việc nhóm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Phẩm chất: có tình cảm thân thiết, quý mến.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5925986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566FC-3A64-408C-B5E3-32685F78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885" y="51244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kể chuyện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00685" y="119189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Kể lại từng đoạn của câu chuyện theo tranh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65" y="1926590"/>
            <a:ext cx="7690485" cy="4091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cơn dông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 tắt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đứng trông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lặng ngắt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sắt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đồng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349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/>
          <p:cNvSpPr txBox="1"/>
          <p:nvPr/>
        </p:nvSpPr>
        <p:spPr>
          <a:xfrm>
            <a:off x="339064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rác</a:t>
            </a:r>
          </a:p>
        </p:txBody>
      </p:sp>
      <p:sp>
        <p:nvSpPr>
          <p:cNvPr id="89" name="Google Shape;1686;p48"/>
          <p:cNvSpPr txBox="1"/>
          <p:nvPr/>
        </p:nvSpPr>
        <p:spPr>
          <a:xfrm>
            <a:off x="3461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ngắt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2336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4587240" y="4074160"/>
            <a:ext cx="358140" cy="171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73195" y="4996815"/>
            <a:ext cx="20447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4881880" y="318516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22930" y="1772920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408131" y="40747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293214" y="14926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6140" y="1537133"/>
            <a:ext cx="9544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lao công làm việc vào những thời gian nào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8220" y="3355975"/>
            <a:ext cx="255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7820" y="3355975"/>
            <a:ext cx="196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hè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917</Words>
  <Application>Microsoft Office PowerPoint</Application>
  <PresentationFormat>On-screen Show (4:3)</PresentationFormat>
  <Paragraphs>123</Paragraphs>
  <Slides>24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HP001 5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7</cp:lastModifiedBy>
  <cp:revision>79</cp:revision>
  <dcterms:created xsi:type="dcterms:W3CDTF">2021-06-19T10:18:00Z</dcterms:created>
  <dcterms:modified xsi:type="dcterms:W3CDTF">2023-03-05T12:52:13Z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