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51"/>
  </p:notesMasterIdLst>
  <p:sldIdLst>
    <p:sldId id="270" r:id="rId9"/>
    <p:sldId id="271" r:id="rId10"/>
    <p:sldId id="258" r:id="rId11"/>
    <p:sldId id="257" r:id="rId12"/>
    <p:sldId id="266" r:id="rId13"/>
    <p:sldId id="268" r:id="rId14"/>
    <p:sldId id="527" r:id="rId15"/>
    <p:sldId id="267" r:id="rId16"/>
    <p:sldId id="272" r:id="rId17"/>
    <p:sldId id="273" r:id="rId18"/>
    <p:sldId id="506" r:id="rId19"/>
    <p:sldId id="508" r:id="rId20"/>
    <p:sldId id="509" r:id="rId21"/>
    <p:sldId id="304" r:id="rId22"/>
    <p:sldId id="523" r:id="rId23"/>
    <p:sldId id="525" r:id="rId24"/>
    <p:sldId id="325" r:id="rId25"/>
    <p:sldId id="276" r:id="rId26"/>
    <p:sldId id="279" r:id="rId27"/>
    <p:sldId id="280" r:id="rId28"/>
    <p:sldId id="528" r:id="rId29"/>
    <p:sldId id="282" r:id="rId30"/>
    <p:sldId id="511" r:id="rId31"/>
    <p:sldId id="512" r:id="rId32"/>
    <p:sldId id="285" r:id="rId33"/>
    <p:sldId id="286" r:id="rId34"/>
    <p:sldId id="529" r:id="rId35"/>
    <p:sldId id="521" r:id="rId36"/>
    <p:sldId id="522" r:id="rId37"/>
    <p:sldId id="514" r:id="rId38"/>
    <p:sldId id="515" r:id="rId39"/>
    <p:sldId id="516" r:id="rId40"/>
    <p:sldId id="530" r:id="rId41"/>
    <p:sldId id="328" r:id="rId42"/>
    <p:sldId id="524" r:id="rId43"/>
    <p:sldId id="487" r:id="rId44"/>
    <p:sldId id="517" r:id="rId45"/>
    <p:sldId id="531" r:id="rId46"/>
    <p:sldId id="519" r:id="rId47"/>
    <p:sldId id="526" r:id="rId48"/>
    <p:sldId id="298" r:id="rId49"/>
    <p:sldId id="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pPr/>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pPr/>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pPr/>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pPr/>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pPr/>
              <a:t>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pPr/>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2023/2/15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2/15/2023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6.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e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9.jpe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20.jpe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cstate="print"/>
          <a:stretch>
            <a:fillRect/>
          </a:stretch>
        </p:blipFill>
        <p:spPr>
          <a:xfrm>
            <a:off x="11285220" y="95250"/>
            <a:ext cx="906780" cy="848360"/>
          </a:xfrm>
          <a:prstGeom prst="rect">
            <a:avLst/>
          </a:prstGeom>
        </p:spPr>
      </p:pic>
      <p:grpSp>
        <p:nvGrpSpPr>
          <p:cNvPr id="23" name="Group 22">
            <a:extLst>
              <a:ext uri="{FF2B5EF4-FFF2-40B4-BE49-F238E27FC236}">
                <a16:creationId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11199" y="3457155"/>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70857" y="963839"/>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51114"/>
            <a:ext cx="11350083" cy="5632311"/>
          </a:xfrm>
          <a:prstGeom prst="rect">
            <a:avLst/>
          </a:prstGeom>
          <a:noFill/>
        </p:spPr>
        <p:txBody>
          <a:bodyPr wrap="square" rtlCol="0">
            <a:spAutoFit/>
          </a:bodyPr>
          <a:lstStyle/>
          <a:p>
            <a:pPr algn="ctr"/>
            <a:r>
              <a:rPr lang="pl-PL" sz="3600" b="1" dirty="0" smtClean="0">
                <a:latin typeface="Times New Roman" pitchFamily="18" charset="0"/>
                <a:cs typeface="Times New Roman" pitchFamily="18" charset="0"/>
              </a:rPr>
              <a:t>YÊU CẦU CẦN ĐẠT:</a:t>
            </a:r>
            <a:endParaRPr lang="vi-VN" sz="3600" dirty="0" smtClean="0">
              <a:latin typeface="Times New Roman" pitchFamily="18" charset="0"/>
              <a:cs typeface="Times New Roman" pitchFamily="18" charset="0"/>
            </a:endParaRPr>
          </a:p>
          <a:p>
            <a:r>
              <a:rPr lang="vi-VN" sz="3600" dirty="0" smtClean="0">
                <a:latin typeface="Times New Roman" pitchFamily="18" charset="0"/>
                <a:cs typeface="Times New Roman" pitchFamily="18" charset="0"/>
              </a:rPr>
              <a:t>- </a:t>
            </a:r>
            <a:r>
              <a:rPr lang="pl-PL" sz="3600" dirty="0" smtClean="0">
                <a:latin typeface="Times New Roman" pitchFamily="18" charset="0"/>
                <a:cs typeface="Times New Roman" pitchFamily="18" charset="0"/>
              </a:rPr>
              <a:t>Nghe – viết đúng chính tả một đoạn thơ về nội dung bài đọc Lũy trẻ. </a:t>
            </a:r>
            <a:endParaRPr lang="vi-VN" sz="3600" dirty="0" smtClean="0">
              <a:latin typeface="Times New Roman" pitchFamily="18" charset="0"/>
              <a:cs typeface="Times New Roman" pitchFamily="18" charset="0"/>
            </a:endParaRPr>
          </a:p>
          <a:p>
            <a:r>
              <a:rPr lang="pl-PL" sz="3600" dirty="0" smtClean="0">
                <a:latin typeface="Times New Roman" pitchFamily="18" charset="0"/>
                <a:cs typeface="Times New Roman" pitchFamily="18" charset="0"/>
              </a:rPr>
              <a:t>- Làm đúng các bài tập chính tả </a:t>
            </a:r>
            <a:endParaRPr lang="vi-VN" sz="3600" dirty="0" smtClean="0">
              <a:latin typeface="Times New Roman" pitchFamily="18" charset="0"/>
              <a:cs typeface="Times New Roman" pitchFamily="18" charset="0"/>
            </a:endParaRPr>
          </a:p>
          <a:p>
            <a:r>
              <a:rPr lang="vi-VN" sz="3600" dirty="0" smtClean="0">
                <a:latin typeface="Times New Roman" pitchFamily="18" charset="0"/>
                <a:cs typeface="Times New Roman" pitchFamily="18" charset="0"/>
              </a:rPr>
              <a:t>- Biết quan sát và viết đúng các nét chữ, trình bày đẹp bài chính tả.</a:t>
            </a:r>
          </a:p>
          <a:p>
            <a:r>
              <a:rPr lang="vi-VN" sz="3600" b="1"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Góp phần phát triển năng lực: Giao tiếp – hợp tác, tự chủ - tự học và giải quyết vấn đề sáng tạo.</a:t>
            </a:r>
          </a:p>
          <a:p>
            <a:r>
              <a:rPr lang="vi-VN" sz="3600" b="1"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HS có ý thức chăm chỉ học tập. </a:t>
            </a:r>
          </a:p>
          <a:p>
            <a:endParaRPr lang="vi-VN"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cstate="print">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886" y="533400"/>
            <a:ext cx="11238836" cy="5786199"/>
          </a:xfrm>
          <a:prstGeom prst="rect">
            <a:avLst/>
          </a:prstGeom>
          <a:noFill/>
        </p:spPr>
        <p:txBody>
          <a:bodyPr wrap="square" rtlCol="0">
            <a:spAutoFit/>
          </a:bodyPr>
          <a:lstStyle/>
          <a:p>
            <a:pPr algn="ctr"/>
            <a:r>
              <a:rPr lang="vi-VN" sz="3200" b="1" dirty="0" smtClean="0">
                <a:latin typeface="Times New Roman" pitchFamily="18" charset="0"/>
                <a:cs typeface="Times New Roman" pitchFamily="18" charset="0"/>
              </a:rPr>
              <a:t>YÊU CẦU CẦN ĐẠT</a:t>
            </a:r>
            <a:endParaRPr lang="vi-VN" sz="3200" dirty="0" smtClean="0">
              <a:latin typeface="Times New Roman" pitchFamily="18" charset="0"/>
              <a:cs typeface="Times New Roman" pitchFamily="18" charset="0"/>
            </a:endParaRPr>
          </a:p>
          <a:p>
            <a:r>
              <a:rPr lang="vi-VN" sz="3200" dirty="0" smtClean="0">
                <a:latin typeface="Times New Roman" pitchFamily="18" charset="0"/>
                <a:cs typeface="Times New Roman" pitchFamily="18" charset="0"/>
              </a:rPr>
              <a:t>- Tìm được và hiểu nghĩa một số từ về sự vật đặc điểm liên quan đến thiên nhiên.</a:t>
            </a:r>
          </a:p>
          <a:p>
            <a:r>
              <a:rPr lang="vi-VN" sz="3200" dirty="0" smtClean="0">
                <a:latin typeface="Times New Roman" pitchFamily="18" charset="0"/>
                <a:cs typeface="Times New Roman" pitchFamily="18" charset="0"/>
              </a:rPr>
              <a:t>- Đặt được câu nêu đặc điểm..</a:t>
            </a:r>
          </a:p>
          <a:p>
            <a:r>
              <a:rPr lang="vi-VN" sz="3200" dirty="0" smtClean="0">
                <a:latin typeface="Times New Roman" pitchFamily="18" charset="0"/>
                <a:cs typeface="Times New Roman" pitchFamily="18" charset="0"/>
              </a:rPr>
              <a:t>- Biết dùng từ diễn đạt thành câu nêu đặc điểm.</a:t>
            </a:r>
          </a:p>
          <a:p>
            <a:r>
              <a:rPr lang="vi-VN" sz="3200" b="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Năng lực tự chủ và tự học; năng lực giao tiếp hợp tác; năng lực giải quyết vấn đề và sáng tạo</a:t>
            </a:r>
          </a:p>
          <a:p>
            <a:r>
              <a:rPr lang="vi-VN" sz="3200" b="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Góp phần BD cho HS các phẩm chất:</a:t>
            </a:r>
            <a:r>
              <a:rPr lang="vi-VN" sz="3200" i="1"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Yêu thiên nhiên</a:t>
            </a:r>
            <a:r>
              <a:rPr lang="vi-VN" sz="3200" i="1"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Biết chia sẻ, giúp đỡ bạn bè; Trách nhiệm: Tự hoàn thành nhiệm vụ học tập và rèn luyện ở trường, lớp; Chăm chỉ và trung thực trong học tập và rèn luyện.</a:t>
            </a:r>
          </a:p>
          <a:p>
            <a:endParaRPr lang="vi-V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cstate="print"/>
          <a:stretch>
            <a:fillRect/>
          </a:stretch>
        </p:blipFill>
        <p:spPr>
          <a:xfrm>
            <a:off x="1815450" y="4471404"/>
            <a:ext cx="2635168" cy="1799143"/>
          </a:xfrm>
          <a:prstGeom prst="rect">
            <a:avLst/>
          </a:prstGeom>
        </p:spPr>
      </p:pic>
      <p:pic>
        <p:nvPicPr>
          <p:cNvPr id="6" name="Picture 5"/>
          <p:cNvPicPr>
            <a:picLocks noChangeAspect="1"/>
          </p:cNvPicPr>
          <p:nvPr/>
        </p:nvPicPr>
        <p:blipFill>
          <a:blip r:embed="rId3" cstate="print"/>
          <a:stretch>
            <a:fillRect/>
          </a:stretch>
        </p:blipFill>
        <p:spPr>
          <a:xfrm>
            <a:off x="6872642" y="4286561"/>
            <a:ext cx="2762677" cy="2168830"/>
          </a:xfrm>
          <a:prstGeom prst="rect">
            <a:avLst/>
          </a:prstGeom>
        </p:spPr>
      </p:pic>
      <p:pic>
        <p:nvPicPr>
          <p:cNvPr id="7" name="Picture 6"/>
          <p:cNvPicPr>
            <a:picLocks noChangeAspect="1"/>
          </p:cNvPicPr>
          <p:nvPr/>
        </p:nvPicPr>
        <p:blipFill>
          <a:blip r:embed="rId4" cstate="print"/>
          <a:stretch>
            <a:fillRect/>
          </a:stretch>
        </p:blipFill>
        <p:spPr>
          <a:xfrm>
            <a:off x="1439800" y="1588018"/>
            <a:ext cx="2309314" cy="800988"/>
          </a:xfrm>
          <a:prstGeom prst="rect">
            <a:avLst/>
          </a:prstGeom>
        </p:spPr>
      </p:pic>
      <p:pic>
        <p:nvPicPr>
          <p:cNvPr id="8" name="Picture 7"/>
          <p:cNvPicPr>
            <a:picLocks noChangeAspect="1"/>
          </p:cNvPicPr>
          <p:nvPr/>
        </p:nvPicPr>
        <p:blipFill>
          <a:blip r:embed="rId5" cstate="print"/>
          <a:stretch>
            <a:fillRect/>
          </a:stretch>
        </p:blipFill>
        <p:spPr>
          <a:xfrm>
            <a:off x="1463611" y="2343578"/>
            <a:ext cx="2238477" cy="800988"/>
          </a:xfrm>
          <a:prstGeom prst="rect">
            <a:avLst/>
          </a:prstGeom>
        </p:spPr>
      </p:pic>
      <p:pic>
        <p:nvPicPr>
          <p:cNvPr id="9" name="Picture 8"/>
          <p:cNvPicPr>
            <a:picLocks noChangeAspect="1"/>
          </p:cNvPicPr>
          <p:nvPr/>
        </p:nvPicPr>
        <p:blipFill>
          <a:blip r:embed="rId6" cstate="print"/>
          <a:stretch>
            <a:fillRect/>
          </a:stretch>
        </p:blipFill>
        <p:spPr>
          <a:xfrm>
            <a:off x="1475876" y="3099138"/>
            <a:ext cx="2252645" cy="825634"/>
          </a:xfrm>
          <a:prstGeom prst="rect">
            <a:avLst/>
          </a:prstGeom>
        </p:spPr>
      </p:pic>
      <p:pic>
        <p:nvPicPr>
          <p:cNvPr id="10" name="Picture 9"/>
          <p:cNvPicPr>
            <a:picLocks noChangeAspect="1"/>
          </p:cNvPicPr>
          <p:nvPr/>
        </p:nvPicPr>
        <p:blipFill>
          <a:blip r:embed="rId7" cstate="print"/>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cstate="print"/>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cstate="print"/>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cstate="print"/>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cstate="print"/>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cstate="print"/>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7339" y="2069555"/>
            <a:ext cx="104244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686" y="587829"/>
            <a:ext cx="11225826" cy="4678204"/>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YÊU CẦU CẦN ĐẠT:</a:t>
            </a:r>
            <a:endParaRPr lang="vi-VN"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 Nói về các hoạt động theo tranh và câu hỏi gợi ý. Phát triển kĩ năng đặt câu khi nói về hoạt động mình yêu thích. </a:t>
            </a:r>
          </a:p>
          <a:p>
            <a:r>
              <a:rPr lang="vi-VN" sz="2800" dirty="0" smtClean="0">
                <a:latin typeface="Times New Roman" pitchFamily="18" charset="0"/>
                <a:cs typeface="Times New Roman" pitchFamily="18" charset="0"/>
              </a:rPr>
              <a:t>- Viết được đoạn văn từ 3 - 5 câu về việc em đã chứng kiến hoặc tham gia. Rèn kĩ năng quan sát hoạt động và khung cảnh giờ ra chơi. </a:t>
            </a:r>
          </a:p>
          <a:p>
            <a:r>
              <a:rPr lang="pl-PL" sz="2800" dirty="0" smtClean="0">
                <a:latin typeface="Times New Roman" pitchFamily="18" charset="0"/>
                <a:cs typeface="Times New Roman" pitchFamily="18" charset="0"/>
              </a:rPr>
              <a:t>- Thông qua các hoạt động học, HS phát triển năng lực tự chủ và tự học; năng lực giao tiếp hợp tác; năng lực giải quyết vấn đề và sáng tạo; năng lực ngôn ngữ; có tinh thần hợp tác trong khi làm việc nhóm</a:t>
            </a:r>
            <a:endParaRPr lang="vi-VN" sz="2800" dirty="0" smtClean="0">
              <a:latin typeface="Times New Roman" pitchFamily="18" charset="0"/>
              <a:cs typeface="Times New Roman" pitchFamily="18" charset="0"/>
            </a:endParaRPr>
          </a:p>
          <a:p>
            <a:r>
              <a:rPr lang="pl-PL" sz="2800" b="1" dirty="0" smtClean="0">
                <a:latin typeface="Times New Roman" pitchFamily="18" charset="0"/>
                <a:cs typeface="Times New Roman" pitchFamily="18" charset="0"/>
              </a:rPr>
              <a:t>- </a:t>
            </a:r>
            <a:r>
              <a:rPr lang="pl-PL" sz="2800" dirty="0" smtClean="0">
                <a:latin typeface="Times New Roman" pitchFamily="18" charset="0"/>
                <a:cs typeface="Times New Roman" pitchFamily="18" charset="0"/>
              </a:rPr>
              <a:t>T</a:t>
            </a:r>
            <a:r>
              <a:rPr lang="vi-VN" sz="2800" dirty="0" smtClean="0">
                <a:latin typeface="Times New Roman" pitchFamily="18" charset="0"/>
                <a:cs typeface="Times New Roman" pitchFamily="18" charset="0"/>
              </a:rPr>
              <a:t>ự học, giải quyết </a:t>
            </a:r>
            <a:r>
              <a:rPr lang="pl-PL" sz="2800" dirty="0" smtClean="0">
                <a:latin typeface="Times New Roman" pitchFamily="18" charset="0"/>
                <a:cs typeface="Times New Roman" pitchFamily="18" charset="0"/>
              </a:rPr>
              <a:t>vấn đề, hợp tác tự tin</a:t>
            </a:r>
            <a:r>
              <a:rPr lang="pl-PL" sz="2800" b="1" dirty="0" smtClean="0">
                <a:latin typeface="Times New Roman" pitchFamily="18" charset="0"/>
                <a:cs typeface="Times New Roman" pitchFamily="18" charset="0"/>
              </a:rPr>
              <a:t>,</a:t>
            </a:r>
            <a:r>
              <a:rPr lang="pl-PL" sz="2800" dirty="0" smtClean="0">
                <a:latin typeface="Times New Roman" pitchFamily="18" charset="0"/>
                <a:cs typeface="Times New Roman" pitchFamily="18" charset="0"/>
              </a:rPr>
              <a:t>có niềm hứng thú, say mê; Chăm học, chăm làm. </a:t>
            </a:r>
            <a:endParaRPr lang="vi-VN" sz="2800" dirty="0" smtClean="0">
              <a:latin typeface="Times New Roman" pitchFamily="18" charset="0"/>
              <a:cs typeface="Times New Roman" pitchFamily="18" charset="0"/>
            </a:endParaRPr>
          </a:p>
          <a:p>
            <a:endParaRPr lang="vi-V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cstate="print"/>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cstate="print"/>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00743"/>
            <a:ext cx="11259015" cy="4801314"/>
          </a:xfrm>
          <a:prstGeom prst="rect">
            <a:avLst/>
          </a:prstGeom>
          <a:noFill/>
        </p:spPr>
        <p:txBody>
          <a:bodyPr wrap="square" rtlCol="0">
            <a:spAutoFit/>
          </a:bodyPr>
          <a:lstStyle/>
          <a:p>
            <a:pPr algn="ctr"/>
            <a:r>
              <a:rPr lang="vi-VN" sz="3600" b="1" dirty="0" smtClean="0">
                <a:latin typeface="+mj-lt"/>
              </a:rPr>
              <a:t>Y</a:t>
            </a:r>
            <a:r>
              <a:rPr lang="pl-PL" sz="3600" b="1" dirty="0" smtClean="0">
                <a:latin typeface="Times New Roman" pitchFamily="18" charset="0"/>
                <a:cs typeface="Times New Roman" pitchFamily="18" charset="0"/>
              </a:rPr>
              <a:t>ÊU CẦU CẦN ĐẠT</a:t>
            </a:r>
            <a:r>
              <a:rPr lang="vi-VN" sz="3600" b="1" dirty="0" smtClean="0">
                <a:latin typeface="Times New Roman" pitchFamily="18" charset="0"/>
                <a:cs typeface="Times New Roman" pitchFamily="18" charset="0"/>
              </a:rPr>
              <a:t>:</a:t>
            </a:r>
            <a:endParaRPr lang="vi-VN" sz="3600" dirty="0" smtClean="0">
              <a:latin typeface="Times New Roman" pitchFamily="18" charset="0"/>
              <a:cs typeface="Times New Roman" pitchFamily="18" charset="0"/>
            </a:endParaRPr>
          </a:p>
          <a:p>
            <a:r>
              <a:rPr lang="vi-VN" sz="3600" dirty="0" smtClean="0">
                <a:latin typeface="+mj-lt"/>
              </a:rPr>
              <a:t>- </a:t>
            </a:r>
            <a:r>
              <a:rPr lang="pl-PL" sz="3600" dirty="0" smtClean="0">
                <a:latin typeface="+mj-lt"/>
              </a:rPr>
              <a:t>Tự tìm đọc một bài thơ viết về vẻ đẹp  thiên nhiên ; chia sẻ với người khác tên bài thơ, và những nhân vật mà em thích.</a:t>
            </a:r>
            <a:endParaRPr lang="vi-VN" sz="3600" dirty="0" smtClean="0">
              <a:latin typeface="+mj-lt"/>
            </a:endParaRPr>
          </a:p>
          <a:p>
            <a:r>
              <a:rPr lang="vi-VN" sz="3600" dirty="0" smtClean="0">
                <a:latin typeface="+mj-lt"/>
              </a:rPr>
              <a:t>- Biết </a:t>
            </a:r>
            <a:r>
              <a:rPr lang="pl-PL" sz="3600" dirty="0" smtClean="0">
                <a:latin typeface="+mj-lt"/>
              </a:rPr>
              <a:t>chia sẻ những trải nghiệm, suy nghĩ, cảm xúc có liên quan đến văn bản đọc; trao đổi về nội dung bài thơ, câu chuyện.</a:t>
            </a:r>
            <a:endParaRPr lang="vi-VN" sz="3600" dirty="0" smtClean="0">
              <a:latin typeface="+mj-lt"/>
            </a:endParaRPr>
          </a:p>
          <a:p>
            <a:r>
              <a:rPr lang="pl-PL" sz="3600" dirty="0" smtClean="0">
                <a:latin typeface="+mj-lt"/>
              </a:rPr>
              <a:t>- Phát triển năng lực giao tiếp, hợp tác.</a:t>
            </a:r>
            <a:endParaRPr lang="vi-VN" sz="3600" dirty="0" smtClean="0">
              <a:latin typeface="+mj-lt"/>
            </a:endParaRPr>
          </a:p>
          <a:p>
            <a:r>
              <a:rPr lang="pl-PL" sz="3600" dirty="0" smtClean="0">
                <a:latin typeface="+mj-lt"/>
              </a:rPr>
              <a:t>- Yêu thích đọc sách, yêu quê hương đất nước.</a:t>
            </a:r>
            <a:endParaRPr lang="vi-VN" sz="3600" dirty="0" smtClean="0">
              <a:latin typeface="+mj-lt"/>
            </a:endParaRPr>
          </a:p>
          <a:p>
            <a:endParaRPr lang="vi-V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đẹp</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thiên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nhiên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Trao</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đổi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bạn</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suy</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nghĩ</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thơ</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dirty="0" smtClean="0">
                <a:solidFill>
                  <a:srgbClr val="333333"/>
                </a:solidFill>
                <a:latin typeface="Helvetica Neue"/>
              </a:rPr>
              <a:t>	  </a:t>
            </a:r>
            <a:r>
              <a:rPr lang="vi-VN" sz="2800" b="1" dirty="0" smtClean="0">
                <a:solidFill>
                  <a:srgbClr val="333333"/>
                </a:solidFill>
                <a:latin typeface="Times New Roman" pitchFamily="18" charset="0"/>
                <a:cs typeface="Times New Roman" pitchFamily="18" charset="0"/>
              </a:rPr>
              <a:t>GIÓ</a:t>
            </a:r>
            <a:endParaRPr lang="vi-VN" sz="2800" dirty="0">
              <a:solidFill>
                <a:srgbClr val="333333"/>
              </a:solidFill>
              <a:latin typeface="Times New Roman" pitchFamily="18" charset="0"/>
              <a:cs typeface="Times New Roman" pitchFamily="18" charset="0"/>
            </a:endParaRPr>
          </a:p>
          <a:p>
            <a:pPr algn="just"/>
            <a:endParaRPr lang="vi-VN" sz="2800" dirty="0">
              <a:solidFill>
                <a:srgbClr val="333333"/>
              </a:solidFill>
              <a:latin typeface="Helvetica Neue"/>
            </a:endParaRPr>
          </a:p>
          <a:p>
            <a:pPr algn="just"/>
            <a:r>
              <a:rPr lang="vi-VN" sz="2800" dirty="0">
                <a:solidFill>
                  <a:srgbClr val="333333"/>
                </a:solidFill>
                <a:latin typeface="Helvetica Neue"/>
              </a:rPr>
              <a:t>Gió lúc nào cũng chạy</a:t>
            </a:r>
          </a:p>
          <a:p>
            <a:pPr algn="just"/>
            <a:r>
              <a:rPr lang="vi-VN" sz="2800" dirty="0">
                <a:solidFill>
                  <a:srgbClr val="333333"/>
                </a:solidFill>
                <a:latin typeface="Helvetica Neue"/>
              </a:rPr>
              <a:t>Suốt ngày vội thế à</a:t>
            </a:r>
          </a:p>
          <a:p>
            <a:pPr algn="just"/>
            <a:r>
              <a:rPr lang="vi-VN" sz="2800" dirty="0">
                <a:solidFill>
                  <a:srgbClr val="333333"/>
                </a:solidFill>
                <a:latin typeface="Helvetica Neue"/>
              </a:rPr>
              <a:t>Lúc nào cũng huýt sáo</a:t>
            </a:r>
          </a:p>
          <a:p>
            <a:pPr algn="just"/>
            <a:r>
              <a:rPr lang="vi-VN" sz="2800" dirty="0">
                <a:solidFill>
                  <a:srgbClr val="333333"/>
                </a:solidFill>
                <a:latin typeface="Helvetica Neue"/>
              </a:rPr>
              <a:t>Lúc nào cũng hát ca …</a:t>
            </a:r>
          </a:p>
          <a:p>
            <a:pPr algn="just"/>
            <a:endParaRPr lang="vi-VN" sz="2800" dirty="0">
              <a:solidFill>
                <a:srgbClr val="333333"/>
              </a:solidFill>
              <a:latin typeface="Helvetica Neue"/>
            </a:endParaRPr>
          </a:p>
          <a:p>
            <a:pPr algn="just"/>
            <a:r>
              <a:rPr lang="vi-VN" sz="2800" dirty="0">
                <a:solidFill>
                  <a:srgbClr val="333333"/>
                </a:solidFill>
                <a:latin typeface="Helvetica Neue"/>
              </a:rPr>
              <a:t>Gió thích chơi chong chóng</a:t>
            </a:r>
          </a:p>
          <a:p>
            <a:pPr algn="just"/>
            <a:r>
              <a:rPr lang="vi-VN" sz="2800" dirty="0">
                <a:solidFill>
                  <a:srgbClr val="333333"/>
                </a:solidFill>
                <a:latin typeface="Helvetica Neue"/>
              </a:rPr>
              <a:t>Cùng bé chơi thả diều</a:t>
            </a:r>
          </a:p>
          <a:p>
            <a:pPr algn="just"/>
            <a:r>
              <a:rPr lang="vi-VN" sz="2800" dirty="0">
                <a:solidFill>
                  <a:srgbClr val="333333"/>
                </a:solidFill>
                <a:latin typeface="Helvetica Neue"/>
              </a:rPr>
              <a:t>Lại giật tung nón bé</a:t>
            </a:r>
          </a:p>
          <a:p>
            <a:pPr algn="just"/>
            <a:r>
              <a:rPr lang="vi-VN" sz="2800" dirty="0">
                <a:solidFill>
                  <a:srgbClr val="333333"/>
                </a:solidFill>
                <a:latin typeface="Helvetica Neue"/>
              </a:rPr>
              <a:t>Gió bông đùa chọc trêu</a:t>
            </a:r>
            <a:endParaRPr lang="vi-VN" sz="2800" b="0" i="0" dirty="0">
              <a:solidFill>
                <a:srgbClr val="333333"/>
              </a:solidFill>
              <a:effectLst/>
              <a:latin typeface="Helvetica Neue"/>
            </a:endParaRPr>
          </a:p>
        </p:txBody>
      </p:sp>
      <p:pic>
        <p:nvPicPr>
          <p:cNvPr id="5" name="Picture 4"/>
          <p:cNvPicPr>
            <a:picLocks noChangeAspect="1"/>
          </p:cNvPicPr>
          <p:nvPr/>
        </p:nvPicPr>
        <p:blipFill>
          <a:blip r:embed="rId2" cstate="print"/>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cstate="print"/>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cstate="print">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cstate="print">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cstate="print">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cstate="print"/>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cstate="print"/>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cstate="print"/>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971" y="751114"/>
            <a:ext cx="11006785" cy="5539978"/>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YÊU CẦU CẦN ĐẠT</a:t>
            </a:r>
            <a:r>
              <a:rPr lang="vi-VN" sz="2800" dirty="0" smtClean="0">
                <a:latin typeface="Times New Roman" pitchFamily="18" charset="0"/>
                <a:cs typeface="Times New Roman" pitchFamily="18" charset="0"/>
              </a:rPr>
              <a:t>:</a:t>
            </a:r>
          </a:p>
          <a:p>
            <a:r>
              <a:rPr lang="vi-VN" sz="2800" dirty="0" smtClean="0">
                <a:latin typeface="Times New Roman" pitchFamily="18" charset="0"/>
                <a:cs typeface="Times New Roman" pitchFamily="18" charset="0"/>
              </a:rPr>
              <a:t>- Đọc đúng, rõ ràng bài thơ, biết ngắt đúng nhịp thơ, nhấn giọng phù hợp.</a:t>
            </a:r>
          </a:p>
          <a:p>
            <a:r>
              <a:rPr lang="vi-VN" sz="2800" dirty="0" smtClean="0">
                <a:latin typeface="Times New Roman" pitchFamily="18" charset="0"/>
                <a:cs typeface="Times New Roman" pitchFamily="18" charset="0"/>
              </a:rPr>
              <a:t>- Đọc hiểu: Trả lời được các câu hỏi của bài. Hiểu nội dung bài: vẻ đẹp của cây tre và vẻ đẹp thiên nhiên làng quê; Ca ngợi cây tre là biểu tượng cho sức sống bền bỉ, kiên cường, đoàn kết của người dân Việt Nam; Cây tre còn là người bạn thân thiết của mỗi gia đình. </a:t>
            </a:r>
          </a:p>
          <a:p>
            <a:r>
              <a:rPr lang="vi-VN" sz="2800" dirty="0" smtClean="0">
                <a:latin typeface="Times New Roman" pitchFamily="18" charset="0"/>
                <a:cs typeface="Times New Roman" pitchFamily="18" charset="0"/>
              </a:rPr>
              <a:t>- Biết nói từ chỉ thời gian.</a:t>
            </a:r>
          </a:p>
          <a:p>
            <a:r>
              <a:rPr lang="vi-VN" sz="2800" dirty="0" smtClean="0">
                <a:latin typeface="Times New Roman" pitchFamily="18" charset="0"/>
                <a:cs typeface="Times New Roman" pitchFamily="18" charset="0"/>
              </a:rPr>
              <a:t>- Hình thành và phát triển năng lực văn học: Cảm nhận được cái hay, cái đẹp của những từ ngữ, hình ảnh trong bài thơ.</a:t>
            </a:r>
          </a:p>
          <a:p>
            <a:r>
              <a:rPr lang="vi-VN" sz="2800" dirty="0" smtClean="0">
                <a:latin typeface="Times New Roman" pitchFamily="18" charset="0"/>
                <a:cs typeface="Times New Roman" pitchFamily="18" charset="0"/>
              </a:rPr>
              <a:t>- Yêu quê hương đất nước</a:t>
            </a:r>
          </a:p>
          <a:p>
            <a:r>
              <a:rPr lang="vi-VN" sz="2800" dirty="0" smtClean="0">
                <a:latin typeface="Times New Roman" pitchFamily="18" charset="0"/>
                <a:cs typeface="Times New Roman" pitchFamily="18" charset="0"/>
              </a:rPr>
              <a:t>- HS chăm chú, hứng thú với bài học, có tinh thần hợp tác trong làm việc nhóm.   </a:t>
            </a:r>
          </a:p>
          <a:p>
            <a:endParaRPr lang="vi-V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nằm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râm</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latin typeface="Times New Roman" panose="02020603050405020304" pitchFamily="18" charset="0"/>
                <a:cs typeface="Times New Roman" panose="02020603050405020304" pitchFamily="18" charset="0"/>
              </a:rPr>
              <a:t>bần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nhớ</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Chợt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chim</a:t>
            </a:r>
            <a:r>
              <a:rPr lang="en-US" sz="3600" dirty="0" smtClean="0">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flipV="1">
            <a:off x="1135117" y="2175641"/>
            <a:ext cx="3363311" cy="315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35117" y="2786634"/>
            <a:ext cx="4120055"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8229" y="1755228"/>
            <a:ext cx="0" cy="103140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3986" y="2354317"/>
            <a:ext cx="312906" cy="369332"/>
          </a:xfrm>
          <a:prstGeom prst="rect">
            <a:avLst/>
          </a:prstGeom>
          <a:noFill/>
        </p:spPr>
        <p:txBody>
          <a:bodyPr wrap="none" rtlCol="0">
            <a:spAutoFit/>
          </a:bodyPr>
          <a:lstStyle/>
          <a:p>
            <a:r>
              <a:rPr lang="en-US" dirty="0" smtClean="0"/>
              <a:t>1</a:t>
            </a:r>
            <a:endParaRPr lang="en-US" dirty="0"/>
          </a:p>
        </p:txBody>
      </p:sp>
      <p:cxnSp>
        <p:nvCxnSpPr>
          <p:cNvPr id="16" name="Straight Connector 15"/>
          <p:cNvCxnSpPr/>
          <p:nvPr/>
        </p:nvCxnSpPr>
        <p:spPr>
          <a:xfrm flipV="1">
            <a:off x="972670" y="5246054"/>
            <a:ext cx="3820047" cy="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0439" y="5063848"/>
            <a:ext cx="312906" cy="369332"/>
          </a:xfrm>
          <a:prstGeom prst="rect">
            <a:avLst/>
          </a:prstGeom>
          <a:noFill/>
        </p:spPr>
        <p:txBody>
          <a:bodyPr wrap="none" rtlCol="0">
            <a:spAutoFit/>
          </a:bodyPr>
          <a:lstStyle/>
          <a:p>
            <a:r>
              <a:rPr lang="en-US" dirty="0" smtClean="0"/>
              <a:t>2</a:t>
            </a:r>
            <a:endParaRPr lang="en-US" dirty="0"/>
          </a:p>
        </p:txBody>
      </p:sp>
      <p:sp>
        <p:nvSpPr>
          <p:cNvPr id="18" name="TextBox 17"/>
          <p:cNvSpPr txBox="1"/>
          <p:nvPr/>
        </p:nvSpPr>
        <p:spPr>
          <a:xfrm>
            <a:off x="6120559" y="1170298"/>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6091878" y="3664338"/>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cxnSp>
        <p:nvCxnSpPr>
          <p:cNvPr id="22" name="Straight Connector 21"/>
          <p:cNvCxnSpPr/>
          <p:nvPr/>
        </p:nvCxnSpPr>
        <p:spPr>
          <a:xfrm flipV="1">
            <a:off x="2361805" y="4190826"/>
            <a:ext cx="520888" cy="23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65033" y="3465310"/>
            <a:ext cx="770277" cy="8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950274" y="5423422"/>
            <a:ext cx="770277" cy="8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76666" y="1647216"/>
            <a:ext cx="1586341" cy="8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2068</Words>
  <Application>Microsoft Office PowerPoint</Application>
  <PresentationFormat>Widescreen</PresentationFormat>
  <Paragraphs>284</Paragraphs>
  <Slides>42</Slides>
  <Notes>14</Notes>
  <HiddenSlides>0</HiddenSlides>
  <MMClips>19</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42</vt:i4>
      </vt:variant>
    </vt:vector>
  </HeadingPairs>
  <TitlesOfParts>
    <vt:vector size="64" baseType="lpstr">
      <vt:lpstr>Microsoft YaHei</vt:lpstr>
      <vt:lpstr>SimSun</vt:lpstr>
      <vt:lpstr>SimSun</vt:lpstr>
      <vt:lpstr>Arial</vt:lpstr>
      <vt:lpstr>Arial Rounded MT Bold</vt:lpstr>
      <vt:lpstr>Arial-Rounded</vt:lpstr>
      <vt:lpstr>Calibri</vt:lpstr>
      <vt:lpstr>Calibri Light</vt:lpstr>
      <vt:lpstr>等线</vt:lpstr>
      <vt:lpstr>Helvetica Neue</vt:lpstr>
      <vt:lpstr>HP001 4 hàng</vt:lpstr>
      <vt:lpstr>黑体</vt:lpstr>
      <vt:lpstr>Times New Roman</vt:lpstr>
      <vt:lpstr>Verdana</vt: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60</cp:revision>
  <dcterms:created xsi:type="dcterms:W3CDTF">2021-05-27T08:02:03Z</dcterms:created>
  <dcterms:modified xsi:type="dcterms:W3CDTF">2023-02-15T02:29:47Z</dcterms:modified>
</cp:coreProperties>
</file>