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91" r:id="rId7"/>
    <p:sldId id="28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0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59" d="100"/>
          <a:sy n="59" d="100"/>
        </p:scale>
        <p:origin x="162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2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00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50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17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00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1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56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51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97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35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06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18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64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70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36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00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33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27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600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27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18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04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74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3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3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57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06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238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69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1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0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7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1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580"/>
            <a:ext cx="9176645" cy="5517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12576"/>
            <a:ext cx="9144000" cy="13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6" y="1293057"/>
            <a:ext cx="5491158" cy="386413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877272"/>
            <a:ext cx="826192" cy="82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1" y="4797152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705515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– GV cùng HS chia nhóm và hỗ trợ các nhóm thảo luận và thống nhất cách biểu diễn bài hát của nhóm mình</a:t>
            </a:r>
          </a:p>
          <a:p>
            <a:r>
              <a:rPr lang="en-US" sz="2800">
                <a:latin typeface="Times New Roman"/>
                <a:ea typeface="Calibri"/>
              </a:rPr>
              <a:t>– GV điều hành các nhóm lên biểu diễn.</a:t>
            </a:r>
            <a:endParaRPr lang="en-US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22108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3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" y="0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5976" y="488922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" y="31"/>
            <a:ext cx="826192" cy="8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2021-06-13_17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18779"/>
            <a:ext cx="5976664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4484" y="481599"/>
            <a:ext cx="68710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solidFill>
                  <a:schemeClr val="bg1"/>
                </a:solidFill>
                <a:latin typeface="Times New Roman"/>
                <a:ea typeface="Calibri"/>
              </a:rPr>
              <a:t>Sử dụng nhạc cụ ma-ca-cát lắc theo hình tiết tấu đã học ở bài trước. HS gõ lại bằng nhạc cụ Ma-ra-cat.. </a:t>
            </a:r>
            <a:endParaRPr lang="en-US" sz="2800">
              <a:solidFill>
                <a:schemeClr val="bg1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4580053"/>
            <a:ext cx="3700693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lvl="0" algn="just">
              <a:lnSpc>
                <a:spcPct val="150000"/>
              </a:lnSpc>
            </a:pPr>
            <a:r>
              <a:rPr lang="en-US" sz="4400" b="1">
                <a:solidFill>
                  <a:srgbClr val="FC330E"/>
                </a:solidFill>
                <a:latin typeface="Times New Roman"/>
                <a:ea typeface="Arial"/>
              </a:rPr>
              <a:t>KHỞI ĐỘNG.</a:t>
            </a:r>
            <a:endParaRPr lang="en-US" sz="4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84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13850" y="984576"/>
            <a:ext cx="1905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</a:rPr>
              <a:t>Tiết </a:t>
            </a:r>
            <a:r>
              <a:rPr lang="en-US" sz="4400" b="1">
                <a:solidFill>
                  <a:srgbClr val="FF0000"/>
                </a:solidFill>
              </a:rPr>
              <a:t>26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8375" y="1916832"/>
            <a:ext cx="5976664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Arial"/>
              </a:rPr>
              <a:t>LUYỆN TẬP VÀ BIỂU DIỄN BÀI HÁT </a:t>
            </a:r>
            <a:r>
              <a:rPr lang="en-US" sz="2400" b="1" i="1">
                <a:solidFill>
                  <a:srgbClr val="FF0000"/>
                </a:solidFill>
                <a:latin typeface="Times New Roman"/>
                <a:ea typeface="Arial"/>
              </a:rPr>
              <a:t>MẸ ƠI CÓ BIẾT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11" y="-99392"/>
            <a:ext cx="826192" cy="826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22108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05392" y="2204864"/>
            <a:ext cx="6720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/>
              <a:t>Ôn hát với các hình thức: Đồng ca, tốp ca, song ca, đơn ca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9680" y="699355"/>
            <a:ext cx="619240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22108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0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9" y="836712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>
                <a:latin typeface="Times New Roman"/>
                <a:ea typeface="Calibri"/>
              </a:rPr>
              <a:t>Chia nhóm yêu cầu các nhóm thảo luận và lựa chọn hình thức biểu diễn, tự luyện tập với nhau khoảng 5 phút, với các yêu cầu: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latin typeface="Times New Roman"/>
                <a:ea typeface="Calibri"/>
              </a:rPr>
              <a:t>Nhóm 1: Hát kết hợp với vỗ tay theo nhịp.</a:t>
            </a:r>
            <a:endParaRPr lang="en-US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latin typeface="Times New Roman"/>
                <a:ea typeface="Calibri"/>
              </a:rPr>
              <a:t>Nhóm 2: Hát kết hợp vỗ tay theo phách.</a:t>
            </a:r>
            <a:endParaRPr lang="en-US"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latin typeface="Times New Roman"/>
                <a:ea typeface="Calibri"/>
              </a:rPr>
              <a:t>Nhóm 3: Hát kết hợp bước chân nhún sang trái và phải theo nhịp kết hợp động tác</a:t>
            </a:r>
            <a:r>
              <a:rPr lang="en-US">
                <a:latin typeface="Times New Roman"/>
                <a:ea typeface="Calibri"/>
              </a:rPr>
              <a:t> </a:t>
            </a:r>
            <a:r>
              <a:rPr lang="en-US" i="1">
                <a:latin typeface="Times New Roman"/>
                <a:ea typeface="Calibri"/>
              </a:rPr>
              <a:t>phụ hoạ</a:t>
            </a:r>
            <a:r>
              <a:rPr lang="en-US"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i="1">
                <a:latin typeface="Times New Roman"/>
                <a:ea typeface="Calibri"/>
              </a:rPr>
              <a:t>Nhóm 4: Sử dụng nhạc cụ đã học hát kết hợp lắc theo nhịp (GV bật nhạc lẩn lượt cho các nhóm). 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22108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1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6703" y="223683"/>
            <a:ext cx="74238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Ôn gõ </a:t>
            </a:r>
            <a:r>
              <a:rPr lang="en-US" sz="2000" err="1">
                <a:solidFill>
                  <a:srgbClr val="FF0000"/>
                </a:solidFill>
              </a:rPr>
              <a:t>đệm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theo</a:t>
            </a:r>
            <a:r>
              <a:rPr lang="en-US" sz="2000">
                <a:solidFill>
                  <a:srgbClr val="FF0000"/>
                </a:solidFill>
              </a:rPr>
              <a:t> phách  bằng nhạc cụ Ma ra cát 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4" y="271050"/>
            <a:ext cx="420054" cy="336761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568" y="5301208"/>
            <a:ext cx="609600" cy="609600"/>
          </a:xfrm>
          <a:prstGeom prst="rect">
            <a:avLst/>
          </a:prstGeom>
        </p:spPr>
      </p:pic>
      <p:pic>
        <p:nvPicPr>
          <p:cNvPr id="6" name="ME OI CO BIET BE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87624" y="67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064" y="223683"/>
            <a:ext cx="842493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Ôn Hát </a:t>
            </a:r>
            <a:r>
              <a:rPr lang="en-US" sz="2000" err="1">
                <a:solidFill>
                  <a:srgbClr val="FF0000"/>
                </a:solidFill>
              </a:rPr>
              <a:t>gõ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đệm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theo</a:t>
            </a:r>
            <a:r>
              <a:rPr lang="en-US" sz="2000">
                <a:solidFill>
                  <a:srgbClr val="FF0000"/>
                </a:solidFill>
              </a:rPr>
              <a:t> nhịp chia đôi bằng nhạc cụ thanh phách với các hình thức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681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251504" cy="2852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9605" y="116632"/>
            <a:ext cx="8914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– Xem lại video mẫu và ônhát với vận động phụ họa với các hình thức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23" y="5052529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810" y="5661248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298517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9662" y="1490329"/>
            <a:ext cx="6084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>
                <a:latin typeface="Times New Roman"/>
                <a:ea typeface="Calibri"/>
              </a:rPr>
              <a:t>– Cử một HS có khả năng bao quát điều khiển cả lớp hát theo nhạc .</a:t>
            </a:r>
            <a:endParaRPr lang="en-US" sz="3600"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1743" y="548680"/>
            <a:ext cx="492051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VẬN DỤNG – SÁNG TẠO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22108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286</Words>
  <Application>Microsoft Office PowerPoint</Application>
  <PresentationFormat>On-screen Show (4:3)</PresentationFormat>
  <Paragraphs>20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</cp:lastModifiedBy>
  <cp:revision>51</cp:revision>
  <dcterms:created xsi:type="dcterms:W3CDTF">2021-06-23T07:33:39Z</dcterms:created>
  <dcterms:modified xsi:type="dcterms:W3CDTF">2023-03-12T04:22:03Z</dcterms:modified>
</cp:coreProperties>
</file>