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1" r:id="rId3"/>
    <p:sldId id="525" r:id="rId4"/>
    <p:sldId id="526" r:id="rId5"/>
    <p:sldId id="527" r:id="rId6"/>
    <p:sldId id="528" r:id="rId7"/>
    <p:sldId id="530" r:id="rId8"/>
    <p:sldId id="529" r:id="rId9"/>
    <p:sldId id="531" r:id="rId10"/>
    <p:sldId id="532" r:id="rId11"/>
    <p:sldId id="535" r:id="rId12"/>
    <p:sldId id="536" r:id="rId13"/>
    <p:sldId id="537" r:id="rId14"/>
    <p:sldId id="534" r:id="rId15"/>
    <p:sldId id="53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03" autoAdjust="0"/>
  </p:normalViewPr>
  <p:slideViewPr>
    <p:cSldViewPr snapToGrid="0">
      <p:cViewPr varScale="1">
        <p:scale>
          <a:sx n="58" d="100"/>
          <a:sy n="58" d="100"/>
        </p:scale>
        <p:origin x="98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98501" y="225691"/>
            <a:ext cx="4456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HD HS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chậm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tấu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phách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tấu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28" y="1210614"/>
            <a:ext cx="7521262" cy="40954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21924" y="6167765"/>
            <a:ext cx="3300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37888" y="5491111"/>
            <a:ext cx="445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2888"/>
            <a:ext cx="11487149" cy="258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14" y="2666318"/>
            <a:ext cx="453545" cy="3599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39" y="2676181"/>
            <a:ext cx="453545" cy="3599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52" y="2676181"/>
            <a:ext cx="453545" cy="35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14" y="2669034"/>
            <a:ext cx="453545" cy="359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03" y="2698629"/>
            <a:ext cx="453545" cy="359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905" y="2647262"/>
            <a:ext cx="453545" cy="359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39" y="2698629"/>
            <a:ext cx="453545" cy="35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28" y="2721421"/>
            <a:ext cx="453545" cy="359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62" y="3357560"/>
            <a:ext cx="539497" cy="405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13" y="3398894"/>
            <a:ext cx="539497" cy="405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7" y="3379274"/>
            <a:ext cx="539497" cy="405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51" y="3336980"/>
            <a:ext cx="539497" cy="405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88" y="3379273"/>
            <a:ext cx="539497" cy="405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00" y="3448044"/>
            <a:ext cx="539497" cy="405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21" y="3448044"/>
            <a:ext cx="539497" cy="4053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87" y="3349169"/>
            <a:ext cx="539497" cy="4053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2900" y="5629610"/>
            <a:ext cx="4601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HĐ: THỰC HÀNH-LUYỆN TẬP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457200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TỔ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7762" y="457199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TỔ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4" y="2452687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Hát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gõ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theo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âm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hình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tiết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tấu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bằng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thanh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phách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789" y="2347912"/>
            <a:ext cx="5243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Hát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gõ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theo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âm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hình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tiết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tấu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bằng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trống</a:t>
            </a:r>
            <a:r>
              <a:rPr lang="en-US" sz="3600" b="1" dirty="0">
                <a:solidFill>
                  <a:schemeClr val="bg1"/>
                </a:solidFill>
              </a:rPr>
              <a:t> con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5390" y="530058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- </a:t>
            </a:r>
            <a:r>
              <a:rPr lang="en-US" sz="4000" b="1" i="1" dirty="0" err="1">
                <a:solidFill>
                  <a:srgbClr val="FF0000"/>
                </a:solidFill>
              </a:rPr>
              <a:t>Củng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cố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dặn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dò</a:t>
            </a:r>
            <a:r>
              <a:rPr lang="en-US" sz="4000" b="1" i="1" dirty="0">
                <a:solidFill>
                  <a:srgbClr val="FF0000"/>
                </a:solidFill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</a:rPr>
              <a:t>nêu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giáo</a:t>
            </a:r>
            <a:r>
              <a:rPr lang="en-US" sz="4000" b="1" i="1" dirty="0">
                <a:solidFill>
                  <a:srgbClr val="FF0000"/>
                </a:solidFill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</a:rPr>
              <a:t>dục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1958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4" y="1326523"/>
            <a:ext cx="9659154" cy="484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inistrator\Desktop\hinh nen dep pp\pngtree-the-teacher-who-is-chatting-with-the-student-is-free-of-image_11347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61" y="1068946"/>
            <a:ext cx="4829579" cy="264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5" y="1068946"/>
            <a:ext cx="5022760" cy="267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84429" y="372416"/>
            <a:ext cx="573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tưởng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500063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1. KHỞI ĐỘNG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52" y="256796"/>
            <a:ext cx="1068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Lớp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Em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vẫn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nhớ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trường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xưa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khởi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giọng</a:t>
            </a:r>
            <a:r>
              <a:rPr lang="en-US" sz="2800" dirty="0">
                <a:solidFill>
                  <a:srgbClr val="FF0000"/>
                </a:solidFill>
              </a:rPr>
              <a:t> (KTBC)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6"/>
            <a:ext cx="12192000" cy="5789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5099" y="0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TIẾT 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39329" y="646331"/>
            <a:ext cx="600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6600FF"/>
                </a:solidFill>
              </a:rPr>
              <a:t>Em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vẫn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nhớ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trường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691944" cy="209084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313385" y="1451512"/>
            <a:ext cx="2781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>
                <a:solidFill>
                  <a:srgbClr val="FF0000"/>
                </a:solidFill>
              </a:rPr>
              <a:t>MÁI TRƯỜNG MẾN YÊU</a:t>
            </a:r>
          </a:p>
        </p:txBody>
      </p:sp>
      <p:sp>
        <p:nvSpPr>
          <p:cNvPr id="12" name="TextBox 8"/>
          <p:cNvSpPr txBox="1"/>
          <p:nvPr/>
        </p:nvSpPr>
        <p:spPr>
          <a:xfrm rot="20728820">
            <a:off x="90150" y="149393"/>
            <a:ext cx="3228305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>
                <a:solidFill>
                  <a:srgbClr val="000066"/>
                </a:solidFill>
              </a:rPr>
              <a:t>CHỦ ĐỀ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3542670" y="1357641"/>
            <a:ext cx="8764259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 cụ tiết tấu: Hòa tấu 2 nhạc cụ gõ đệm cho bài hát</a:t>
            </a:r>
            <a:endParaRPr lang="en-US" sz="2800" dirty="0">
              <a:solidFill>
                <a:srgbClr val="FF0000"/>
              </a:solidFill>
              <a:ea typeface="Calibri" panose="020F05020202040302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5444" y="96443"/>
            <a:ext cx="618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NỘI DUNG 1 </a:t>
            </a:r>
            <a:r>
              <a:rPr lang="en-US" sz="2800" b="1" dirty="0" err="1">
                <a:solidFill>
                  <a:srgbClr val="FF0000"/>
                </a:solidFill>
              </a:rPr>
              <a:t>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6600FF"/>
                </a:solidFill>
              </a:rPr>
              <a:t>Em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vẫn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nhớ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trường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xưa</a:t>
            </a:r>
            <a:endParaRPr lang="en-US" sz="2800" dirty="0">
              <a:solidFill>
                <a:srgbClr val="66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82" y="3905317"/>
            <a:ext cx="6358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solidFill>
                  <a:srgbClr val="6600FF"/>
                </a:solidFill>
              </a:rPr>
              <a:t>Hát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nhẩm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theo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giai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điệu</a:t>
            </a:r>
            <a:r>
              <a:rPr lang="en-US" sz="4800" i="1" dirty="0">
                <a:solidFill>
                  <a:srgbClr val="6600FF"/>
                </a:solidFill>
              </a:rPr>
              <a:t> 1 </a:t>
            </a:r>
            <a:r>
              <a:rPr lang="en-US" sz="4800" i="1" dirty="0" err="1">
                <a:solidFill>
                  <a:srgbClr val="6600FF"/>
                </a:solidFill>
              </a:rPr>
              <a:t>lần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sau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đó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hát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với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các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hình</a:t>
            </a:r>
            <a:r>
              <a:rPr lang="en-US" sz="4800" i="1" dirty="0">
                <a:solidFill>
                  <a:srgbClr val="6600FF"/>
                </a:solidFill>
              </a:rPr>
              <a:t> </a:t>
            </a:r>
            <a:r>
              <a:rPr lang="en-US" sz="4800" i="1" dirty="0" err="1">
                <a:solidFill>
                  <a:srgbClr val="6600FF"/>
                </a:solidFill>
              </a:rPr>
              <a:t>thưc</a:t>
            </a:r>
            <a:endParaRPr lang="en-US" sz="4800" i="1" dirty="0">
              <a:solidFill>
                <a:srgbClr val="66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3975"/>
            <a:ext cx="413733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HĐ: THỰC HÀNH-LUYỆN TẬP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8811" y="132786"/>
            <a:ext cx="462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đối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đáp-đồng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ca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6350" y="3714749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NHÓM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86350" y="429952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NHÓM 2: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350" y="48669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NHÓM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6350" y="5469074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NHÓM 2: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6261373"/>
            <a:ext cx="178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00FF"/>
                </a:solidFill>
              </a:rPr>
              <a:t>CẢ LỚP: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19" y="3714749"/>
            <a:ext cx="487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B0F0"/>
                </a:solidFill>
              </a:rPr>
              <a:t>Trường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Làng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em</a:t>
            </a:r>
            <a:r>
              <a:rPr lang="en-US" sz="3200" i="1" dirty="0">
                <a:solidFill>
                  <a:srgbClr val="00B0F0"/>
                </a:solidFill>
              </a:rPr>
              <a:t>…</a:t>
            </a:r>
            <a:r>
              <a:rPr lang="en-US" sz="3200" i="1" dirty="0" err="1">
                <a:solidFill>
                  <a:srgbClr val="00B0F0"/>
                </a:solidFill>
              </a:rPr>
              <a:t>yên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lành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289" y="433030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Nhịp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cầu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tre</a:t>
            </a:r>
            <a:r>
              <a:rPr lang="en-US" sz="2800" i="1" dirty="0">
                <a:solidFill>
                  <a:srgbClr val="FF0000"/>
                </a:solidFill>
              </a:rPr>
              <a:t>…</a:t>
            </a:r>
            <a:r>
              <a:rPr lang="en-US" sz="2800" i="1" dirty="0" err="1">
                <a:solidFill>
                  <a:srgbClr val="FF0000"/>
                </a:solidFill>
              </a:rPr>
              <a:t>êm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đềm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619" y="4892811"/>
            <a:ext cx="522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00B0F0"/>
                </a:solidFill>
              </a:rPr>
              <a:t>Tình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quê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hương</a:t>
            </a:r>
            <a:r>
              <a:rPr lang="en-US" sz="3200" i="1" dirty="0">
                <a:solidFill>
                  <a:srgbClr val="00B0F0"/>
                </a:solidFill>
              </a:rPr>
              <a:t>…</a:t>
            </a:r>
            <a:r>
              <a:rPr lang="en-US" sz="3200" i="1" dirty="0" err="1">
                <a:solidFill>
                  <a:srgbClr val="00B0F0"/>
                </a:solidFill>
              </a:rPr>
              <a:t>đến</a:t>
            </a:r>
            <a:r>
              <a:rPr lang="en-US" sz="3200" i="1" dirty="0">
                <a:solidFill>
                  <a:srgbClr val="00B0F0"/>
                </a:solidFill>
              </a:rPr>
              <a:t> </a:t>
            </a:r>
            <a:r>
              <a:rPr lang="en-US" sz="3200" i="1" dirty="0" err="1">
                <a:solidFill>
                  <a:srgbClr val="00B0F0"/>
                </a:solidFill>
              </a:rPr>
              <a:t>trường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288" y="5499851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Thầy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cô</a:t>
            </a:r>
            <a:r>
              <a:rPr lang="en-US" sz="2800" i="1" dirty="0">
                <a:solidFill>
                  <a:srgbClr val="FF0000"/>
                </a:solidFill>
              </a:rPr>
              <a:t>…</a:t>
            </a:r>
            <a:r>
              <a:rPr lang="en-US" sz="2800" i="1" dirty="0" err="1">
                <a:solidFill>
                  <a:srgbClr val="FF0000"/>
                </a:solidFill>
              </a:rPr>
              <a:t>yêu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đình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8218" y="6261372"/>
            <a:ext cx="561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6600FF"/>
                </a:solidFill>
              </a:rPr>
              <a:t>Tre</a:t>
            </a:r>
            <a:r>
              <a:rPr lang="en-US" sz="3200" i="1" dirty="0">
                <a:solidFill>
                  <a:srgbClr val="6600FF"/>
                </a:solidFill>
              </a:rPr>
              <a:t> </a:t>
            </a:r>
            <a:r>
              <a:rPr lang="en-US" sz="3200" i="1" dirty="0" err="1">
                <a:solidFill>
                  <a:srgbClr val="6600FF"/>
                </a:solidFill>
              </a:rPr>
              <a:t>xanh</a:t>
            </a:r>
            <a:r>
              <a:rPr lang="en-US" sz="3200" i="1" dirty="0">
                <a:solidFill>
                  <a:srgbClr val="6600FF"/>
                </a:solidFill>
              </a:rPr>
              <a:t> </a:t>
            </a:r>
            <a:r>
              <a:rPr lang="en-US" sz="3200" i="1" dirty="0" err="1">
                <a:solidFill>
                  <a:srgbClr val="6600FF"/>
                </a:solidFill>
              </a:rPr>
              <a:t>kia</a:t>
            </a:r>
            <a:r>
              <a:rPr lang="en-US" sz="3200" i="1" dirty="0">
                <a:solidFill>
                  <a:srgbClr val="6600FF"/>
                </a:solidFill>
              </a:rPr>
              <a:t>…</a:t>
            </a:r>
            <a:r>
              <a:rPr lang="en-US" sz="3200" i="1" dirty="0" err="1">
                <a:solidFill>
                  <a:srgbClr val="6600FF"/>
                </a:solidFill>
              </a:rPr>
              <a:t>nhớ</a:t>
            </a:r>
            <a:r>
              <a:rPr lang="en-US" sz="3200" i="1" dirty="0">
                <a:solidFill>
                  <a:srgbClr val="6600FF"/>
                </a:solidFill>
              </a:rPr>
              <a:t> </a:t>
            </a:r>
            <a:r>
              <a:rPr lang="en-US" sz="3200" i="1" dirty="0" err="1">
                <a:solidFill>
                  <a:srgbClr val="6600FF"/>
                </a:solidFill>
              </a:rPr>
              <a:t>trường</a:t>
            </a:r>
            <a:r>
              <a:rPr lang="en-US" sz="3200" i="1" dirty="0">
                <a:solidFill>
                  <a:srgbClr val="6600FF"/>
                </a:solidFill>
              </a:rPr>
              <a:t> </a:t>
            </a:r>
            <a:r>
              <a:rPr lang="en-US" sz="3200" i="1" dirty="0" err="1">
                <a:solidFill>
                  <a:srgbClr val="6600FF"/>
                </a:solidFill>
              </a:rPr>
              <a:t>xưa</a:t>
            </a:r>
            <a:endParaRPr lang="en-US" sz="3200" i="1" dirty="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358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gõ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đệm</a:t>
            </a:r>
            <a:r>
              <a:rPr lang="en-US" sz="4000" b="1" dirty="0">
                <a:solidFill>
                  <a:srgbClr val="FF0000"/>
                </a:solidFill>
              </a:rPr>
              <a:t> 2 </a:t>
            </a:r>
            <a:r>
              <a:rPr lang="en-US" sz="4000" b="1" dirty="0" err="1">
                <a:solidFill>
                  <a:srgbClr val="FF0000"/>
                </a:solidFill>
              </a:rPr>
              <a:t>âm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sắc</a:t>
            </a:r>
            <a:endParaRPr lang="en-US" sz="4000" dirty="0">
              <a:solidFill>
                <a:srgbClr val="6600FF"/>
              </a:solidFill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5114923" y="3534458"/>
            <a:ext cx="201453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00FF"/>
                </a:solidFill>
              </a:rPr>
              <a:t>ĐOẠN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2351" y="3476179"/>
            <a:ext cx="4714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Gõ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đệm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thệm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theo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phách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000066"/>
                </a:solidFill>
              </a:rPr>
              <a:t>Thanh</a:t>
            </a:r>
            <a:r>
              <a:rPr lang="en-US" sz="3200" b="1" i="1" dirty="0">
                <a:solidFill>
                  <a:srgbClr val="000066"/>
                </a:solidFill>
              </a:rPr>
              <a:t> </a:t>
            </a:r>
            <a:r>
              <a:rPr lang="en-US" sz="3200" b="1" i="1" dirty="0" err="1">
                <a:solidFill>
                  <a:srgbClr val="000066"/>
                </a:solidFill>
              </a:rPr>
              <a:t>phách</a:t>
            </a:r>
            <a:endParaRPr lang="en-US" sz="3200" b="1" i="1" dirty="0">
              <a:solidFill>
                <a:srgbClr val="000066"/>
              </a:solidFill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5043482" y="4881053"/>
            <a:ext cx="232886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6600FF"/>
                </a:solidFill>
              </a:rPr>
              <a:t>ĐOẠN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2351" y="4881053"/>
            <a:ext cx="5072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Dãy</a:t>
            </a:r>
            <a:r>
              <a:rPr lang="en-US" sz="2800" b="1" dirty="0">
                <a:solidFill>
                  <a:srgbClr val="000066"/>
                </a:solidFill>
              </a:rPr>
              <a:t> 1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đệm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bằng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cụ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000066"/>
                </a:solidFill>
              </a:rPr>
              <a:t>thanh</a:t>
            </a:r>
            <a:r>
              <a:rPr lang="en-US" sz="2800" i="1" dirty="0">
                <a:solidFill>
                  <a:srgbClr val="000066"/>
                </a:solidFill>
              </a:rPr>
              <a:t> </a:t>
            </a:r>
            <a:r>
              <a:rPr lang="en-US" sz="2800" i="1" dirty="0" err="1">
                <a:solidFill>
                  <a:srgbClr val="000066"/>
                </a:solidFill>
              </a:rPr>
              <a:t>phách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b="1" dirty="0" err="1">
                <a:solidFill>
                  <a:srgbClr val="000066"/>
                </a:solidFill>
              </a:rPr>
              <a:t>Dãy</a:t>
            </a:r>
            <a:r>
              <a:rPr lang="en-US" sz="2800" b="1" dirty="0">
                <a:solidFill>
                  <a:srgbClr val="000066"/>
                </a:solidFill>
              </a:rPr>
              <a:t> 2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đêm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theo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nhịp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bằng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cụ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000066"/>
                </a:solidFill>
              </a:rPr>
              <a:t>SongLoan</a:t>
            </a:r>
            <a:endParaRPr lang="en-US" sz="2800" b="1" i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470" y="201933"/>
            <a:ext cx="4974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phụ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họa</a:t>
            </a:r>
            <a:endParaRPr lang="en-US" sz="40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1090" y="3808018"/>
            <a:ext cx="6373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HS </a:t>
            </a:r>
            <a:r>
              <a:rPr lang="en-US" sz="4000" b="1" dirty="0" err="1">
                <a:solidFill>
                  <a:srgbClr val="FF0000"/>
                </a:solidFill>
              </a:rPr>
              <a:t>nêu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tính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âm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nahcj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nội</a:t>
            </a:r>
            <a:r>
              <a:rPr lang="en-US" sz="4000" b="1" dirty="0">
                <a:solidFill>
                  <a:srgbClr val="FF0000"/>
                </a:solidFill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thái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chủ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</a:rPr>
              <a:t>Mái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trường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yêu</a:t>
            </a:r>
            <a:r>
              <a:rPr lang="en-US" sz="4000" b="1" dirty="0">
                <a:solidFill>
                  <a:srgbClr val="FF0000"/>
                </a:solidFill>
              </a:rPr>
              <a:t>”.</a:t>
            </a:r>
            <a:endParaRPr lang="en-US" sz="4000" dirty="0">
              <a:solidFill>
                <a:srgbClr val="66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310</Words>
  <Application>Microsoft Office PowerPoint</Application>
  <PresentationFormat>Widescreen</PresentationFormat>
  <Paragraphs>45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Arial</vt:lpstr>
      <vt:lpstr>Times New Roman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</cp:lastModifiedBy>
  <cp:revision>579</cp:revision>
  <dcterms:created xsi:type="dcterms:W3CDTF">2020-08-30T12:35:00Z</dcterms:created>
  <dcterms:modified xsi:type="dcterms:W3CDTF">2023-03-12T04:08:04Z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7ACA642CDFC64BDEA965EF653575B029</vt:lpwstr>
  </property>
  <property fmtid="{D5CDD505-2E9C-101B-9397-08002B2CF9AE}" pid="3" name="KSOProductBuildVer">
    <vt:lpwstr>1033-11.2.0.10265</vt:lpwstr>
  </property>
</Properties>
</file>