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56" r:id="rId6"/>
    <p:sldId id="310" r:id="rId7"/>
    <p:sldId id="311" r:id="rId8"/>
    <p:sldId id="312" r:id="rId9"/>
    <p:sldId id="313" r:id="rId10"/>
    <p:sldId id="281" r:id="rId11"/>
    <p:sldId id="301" r:id="rId12"/>
    <p:sldId id="302" r:id="rId13"/>
    <p:sldId id="303" r:id="rId14"/>
    <p:sldId id="305" r:id="rId15"/>
    <p:sldId id="306" r:id="rId16"/>
    <p:sldId id="298" r:id="rId17"/>
    <p:sldId id="299" r:id="rId18"/>
    <p:sldId id="300" r:id="rId19"/>
    <p:sldId id="307" r:id="rId20"/>
    <p:sldId id="308" r:id="rId21"/>
    <p:sldId id="309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5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8189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</a:rPr>
              <a:t>- </a:t>
            </a:r>
            <a:r>
              <a:rPr lang="en-US" sz="2800" i="1" dirty="0" err="1">
                <a:solidFill>
                  <a:prstClr val="white"/>
                </a:solidFill>
              </a:rPr>
              <a:t>Tập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chậm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các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động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tác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bộ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gõ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cơ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thể</a:t>
            </a:r>
            <a:endParaRPr lang="en-US" sz="2800" i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19" y="1960631"/>
            <a:ext cx="1648174" cy="19044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99" y="2531797"/>
            <a:ext cx="975762" cy="1333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09167"/>
            <a:ext cx="888285" cy="11715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-448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</a:rPr>
              <a:t>- </a:t>
            </a:r>
            <a:r>
              <a:rPr lang="en-US" sz="2800" i="1" dirty="0" err="1">
                <a:solidFill>
                  <a:prstClr val="white"/>
                </a:solidFill>
              </a:rPr>
              <a:t>Ứng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dụng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vào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bài</a:t>
            </a:r>
            <a:endParaRPr lang="en-US" sz="2800" i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270847" cy="357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68" y="3516527"/>
            <a:ext cx="290680" cy="397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3" y="3573016"/>
            <a:ext cx="294852" cy="34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31" y="4797152"/>
            <a:ext cx="290680" cy="397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77159"/>
            <a:ext cx="290680" cy="3971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98095"/>
            <a:ext cx="290680" cy="397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43813"/>
            <a:ext cx="270847" cy="357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270847" cy="357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84" y="3548475"/>
            <a:ext cx="270847" cy="357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34" y="4804922"/>
            <a:ext cx="294852" cy="340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43813"/>
            <a:ext cx="294852" cy="34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87728"/>
            <a:ext cx="294852" cy="340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9" y="3492491"/>
            <a:ext cx="1056901" cy="2890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79" y="0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Hỏi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lại</a:t>
            </a:r>
            <a:r>
              <a:rPr lang="en-US" sz="2800" b="1" dirty="0">
                <a:solidFill>
                  <a:schemeClr val="bg1"/>
                </a:solidFill>
              </a:rPr>
              <a:t> HS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những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nốt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nốt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199" y="656054"/>
            <a:ext cx="910691" cy="17507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6" y="1463041"/>
            <a:ext cx="5852926" cy="4919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69209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HĐ: THỰC HÀNH LUYỆN TẬP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3" y="3962408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2030" y="4343380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2379" y="5588000"/>
            <a:ext cx="457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32" y="1596571"/>
            <a:ext cx="5551714" cy="4601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2379" y="519353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- GV HD HS đọc nhạc nhẩm 1 lần sau đó đọc vài lần cho đúng cao độ, tiết tấu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4417783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418" y="4798758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9792" y="6248400"/>
            <a:ext cx="457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5" y="620688"/>
            <a:ext cx="7512051" cy="5190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Gõ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đệm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theo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phách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3816604"/>
            <a:ext cx="504056" cy="408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16682"/>
            <a:ext cx="504056" cy="408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90" y="3816682"/>
            <a:ext cx="504056" cy="408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3816682"/>
            <a:ext cx="504056" cy="408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16682"/>
            <a:ext cx="504056" cy="408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4" y="3828402"/>
            <a:ext cx="504056" cy="4085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9336"/>
            <a:ext cx="504056" cy="4085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64" y="3816682"/>
            <a:ext cx="504056" cy="4085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06" y="5811136"/>
            <a:ext cx="504056" cy="408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0" y="5821928"/>
            <a:ext cx="504056" cy="4085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6" y="5845708"/>
            <a:ext cx="504056" cy="4085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9" y="5782643"/>
            <a:ext cx="504056" cy="4085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33" y="5800267"/>
            <a:ext cx="504056" cy="4085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5986904"/>
            <a:ext cx="504056" cy="4085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817658"/>
            <a:ext cx="504056" cy="4085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5800191"/>
            <a:ext cx="504056" cy="40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4417783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418" y="4798758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9792" y="6248400"/>
            <a:ext cx="4572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98072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chậm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gõ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97" y="2361661"/>
            <a:ext cx="1377248" cy="1591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4132"/>
            <a:ext cx="1377248" cy="159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758" y="4452275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4408" y="4833256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118" y="6248400"/>
            <a:ext cx="457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1"/>
            <a:ext cx="7344816" cy="5106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81" y="3717031"/>
            <a:ext cx="365657" cy="365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02638"/>
            <a:ext cx="328906" cy="38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1"/>
            <a:ext cx="328906" cy="38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94186"/>
            <a:ext cx="365657" cy="365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41781"/>
            <a:ext cx="328906" cy="38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65013"/>
            <a:ext cx="328906" cy="38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733255"/>
            <a:ext cx="365657" cy="365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61" y="5733256"/>
            <a:ext cx="365657" cy="3656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62" y="5695605"/>
            <a:ext cx="328906" cy="38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0" y="5733255"/>
            <a:ext cx="328906" cy="38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75" y="5733256"/>
            <a:ext cx="328906" cy="38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27" y="5718862"/>
            <a:ext cx="328906" cy="3800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83768" y="-448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</a:rPr>
              <a:t>- </a:t>
            </a:r>
            <a:r>
              <a:rPr lang="en-US" sz="2800" i="1" dirty="0" err="1">
                <a:solidFill>
                  <a:prstClr val="white"/>
                </a:solidFill>
              </a:rPr>
              <a:t>Ứng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dụng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vào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bài</a:t>
            </a:r>
            <a:endParaRPr lang="en-US" sz="2800" i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844824"/>
            <a:ext cx="30243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Đọc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nhạc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số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5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kết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hợp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gõ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đệm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âm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sắc</a:t>
            </a:r>
            <a:endParaRPr lang="en-US" sz="2400" dirty="0"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894337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1: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24128" y="784192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2: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860032" y="1703246"/>
            <a:ext cx="34563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Đọc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nhạc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số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5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kết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hợp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vận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bộ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gõ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cơ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thể</a:t>
            </a:r>
            <a:endParaRPr lang="en-US" sz="2400" dirty="0"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3223764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3: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940152" y="3212976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4: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97423" y="4365104"/>
            <a:ext cx="314252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Đọc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nhạc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số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6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kết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hợp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gõ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đệm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âm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sắc</a:t>
            </a:r>
            <a:endParaRPr lang="en-US" sz="2400" dirty="0"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4348819"/>
            <a:ext cx="34563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Đọc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nhạc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số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6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kết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hợp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vận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bộ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gõ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cơ</a:t>
            </a:r>
            <a:r>
              <a:rPr lang="en-US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thể</a:t>
            </a:r>
            <a:endParaRPr lang="en-US" sz="2400" dirty="0"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2486" y="37252"/>
            <a:ext cx="318205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Calibri" panose="020F0502020204030204"/>
                <a:cs typeface="Times New Roman" panose="02020603050405020304"/>
              </a:rPr>
              <a:t>HĐ: VẬN DỤNG-SÁNG TẠO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82" y="3418449"/>
            <a:ext cx="403982" cy="1266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97667"/>
            <a:ext cx="4863905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1: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Đây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là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hình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và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tên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gì</a:t>
            </a:r>
            <a:r>
              <a:rPr lang="en-US" sz="4000" i="1" dirty="0">
                <a:solidFill>
                  <a:prstClr val="black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1615" y="112186"/>
            <a:ext cx="3872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án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đen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               - </a:t>
            </a:r>
            <a:r>
              <a:rPr lang="en-US" sz="3200" dirty="0" err="1">
                <a:solidFill>
                  <a:prstClr val="black"/>
                </a:solidFill>
              </a:rPr>
              <a:t>Tên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Đồ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               -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Đồ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Đen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Administrator\Desktop\hinh nen dep pp\TOG TRO CHOI\dap-an-bat-chu-g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7" y="3418449"/>
            <a:ext cx="1181686" cy="12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6591" y="4984805"/>
            <a:ext cx="3260188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TRÒ CHƠI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Chuyến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âm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nhạc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hah ga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18" y="3195638"/>
            <a:ext cx="34289" cy="10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97667"/>
            <a:ext cx="4863905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2: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Đây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là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hình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và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tên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gì</a:t>
            </a:r>
            <a:r>
              <a:rPr lang="en-US" sz="4000" i="1" dirty="0">
                <a:solidFill>
                  <a:prstClr val="black"/>
                </a:solidFill>
              </a:rPr>
              <a:t>? </a:t>
            </a:r>
          </a:p>
        </p:txBody>
      </p:sp>
      <p:pic>
        <p:nvPicPr>
          <p:cNvPr id="7" name="Picture 4" descr="C:\Users\Administrator\Desktop\hinh nen dep pp\TOG TRO CHOI\dap-an-bat-chu-g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7" y="3418449"/>
            <a:ext cx="1181686" cy="12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35632"/>
            <a:ext cx="3872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án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Trắng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               - </a:t>
            </a:r>
            <a:r>
              <a:rPr lang="en-US" sz="3200" dirty="0" err="1">
                <a:solidFill>
                  <a:prstClr val="black"/>
                </a:solidFill>
              </a:rPr>
              <a:t>Tên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               -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Mi-Trắng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97667"/>
            <a:ext cx="4863905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3: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Đây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là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hình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và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tên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gì</a:t>
            </a:r>
            <a:r>
              <a:rPr lang="en-US" sz="4000" i="1" dirty="0">
                <a:solidFill>
                  <a:prstClr val="black"/>
                </a:solidFill>
              </a:rPr>
              <a:t>? </a:t>
            </a:r>
          </a:p>
        </p:txBody>
      </p:sp>
      <p:pic>
        <p:nvPicPr>
          <p:cNvPr id="7" name="Picture 4" descr="C:\Users\Administrator\Desktop\hinh nen dep pp\TOG TRO CHOI\dap-an-bat-chu-g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7" y="3418449"/>
            <a:ext cx="1181686" cy="12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3906" y="88739"/>
            <a:ext cx="3872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án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Đơn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               - </a:t>
            </a:r>
            <a:r>
              <a:rPr lang="en-US" sz="3200" dirty="0" err="1">
                <a:solidFill>
                  <a:prstClr val="black"/>
                </a:solidFill>
              </a:rPr>
              <a:t>Tên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Sol</a:t>
            </a:r>
          </a:p>
          <a:p>
            <a:r>
              <a:rPr lang="en-US" sz="3200" dirty="0">
                <a:solidFill>
                  <a:prstClr val="black"/>
                </a:solidFill>
              </a:rPr>
              <a:t>               -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nốt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Sol-</a:t>
            </a:r>
            <a:r>
              <a:rPr lang="en-US" sz="3200" dirty="0" err="1">
                <a:solidFill>
                  <a:srgbClr val="FF0000"/>
                </a:solidFill>
              </a:rPr>
              <a:t>Đơn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86" y="2412187"/>
            <a:ext cx="854612" cy="1366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871" y="21754"/>
            <a:ext cx="676832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3: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Em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hãy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đọc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tên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các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hình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, </a:t>
            </a:r>
            <a:r>
              <a:rPr lang="en-US" sz="4000" i="1" dirty="0" err="1">
                <a:solidFill>
                  <a:prstClr val="black"/>
                </a:solidFill>
              </a:rPr>
              <a:t>tên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nốt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nhạc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chưa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được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nhắc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dirty="0" err="1">
                <a:solidFill>
                  <a:prstClr val="black"/>
                </a:solidFill>
              </a:rPr>
              <a:t>đến</a:t>
            </a:r>
            <a:r>
              <a:rPr lang="en-US" sz="4000" i="1" dirty="0">
                <a:solidFill>
                  <a:prstClr val="black"/>
                </a:solidFill>
              </a:rPr>
              <a:t>? </a:t>
            </a:r>
          </a:p>
        </p:txBody>
      </p:sp>
      <p:pic>
        <p:nvPicPr>
          <p:cNvPr id="7" name="Picture 4" descr="C:\Users\Administrator\Desktop\hinh nen dep pp\TOG TRO CHOI\dap-an-bat-chu-g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46" y="711725"/>
            <a:ext cx="1181686" cy="12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872" y="1827992"/>
            <a:ext cx="5607736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Đáp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án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dirty="0">
                <a:solidFill>
                  <a:prstClr val="black"/>
                </a:solidFill>
              </a:rPr>
              <a:t>- </a:t>
            </a:r>
            <a:r>
              <a:rPr lang="en-US" sz="4400" dirty="0" err="1">
                <a:solidFill>
                  <a:prstClr val="black"/>
                </a:solidFill>
              </a:rPr>
              <a:t>Hình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nốt</a:t>
            </a:r>
            <a:r>
              <a:rPr lang="en-US" sz="4400" dirty="0">
                <a:solidFill>
                  <a:prstClr val="black"/>
                </a:solidFill>
              </a:rPr>
              <a:t>: </a:t>
            </a:r>
            <a:r>
              <a:rPr lang="en-US" sz="4400" dirty="0" err="1">
                <a:solidFill>
                  <a:prstClr val="black"/>
                </a:solidFill>
              </a:rPr>
              <a:t>Tròn</a:t>
            </a:r>
            <a:r>
              <a:rPr lang="en-US" sz="4400" dirty="0">
                <a:solidFill>
                  <a:prstClr val="black"/>
                </a:solidFill>
              </a:rPr>
              <a:t>, </a:t>
            </a:r>
            <a:r>
              <a:rPr lang="en-US" sz="4400" dirty="0" err="1">
                <a:solidFill>
                  <a:prstClr val="black"/>
                </a:solidFill>
              </a:rPr>
              <a:t>Kép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prstClr val="black"/>
                </a:solidFill>
              </a:rPr>
              <a:t> - </a:t>
            </a:r>
            <a:r>
              <a:rPr lang="en-US" sz="4400" dirty="0" err="1">
                <a:solidFill>
                  <a:prstClr val="black"/>
                </a:solidFill>
              </a:rPr>
              <a:t>Tên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nốt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RÊ, </a:t>
            </a:r>
            <a:r>
              <a:rPr lang="en-US" sz="4400" dirty="0" err="1">
                <a:solidFill>
                  <a:srgbClr val="FF0000"/>
                </a:solidFill>
              </a:rPr>
              <a:t>Pha</a:t>
            </a:r>
            <a:r>
              <a:rPr lang="en-US" sz="4400" dirty="0">
                <a:solidFill>
                  <a:srgbClr val="FF0000"/>
                </a:solidFill>
              </a:rPr>
              <a:t>, La, Si</a:t>
            </a:r>
          </a:p>
          <a:p>
            <a:r>
              <a:rPr lang="en-US" sz="4400" dirty="0">
                <a:solidFill>
                  <a:prstClr val="black"/>
                </a:solidFill>
              </a:rPr>
              <a:t>             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" y="5044280"/>
            <a:ext cx="2385120" cy="1813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05126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TIẾT: 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2" y="6488668"/>
            <a:ext cx="298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KÍNH YÊU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9955" y="-24925"/>
            <a:ext cx="6624736" cy="215238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ÂM NHẠC LỚP 5</a:t>
            </a:r>
          </a:p>
        </p:txBody>
      </p:sp>
      <p:sp>
        <p:nvSpPr>
          <p:cNvPr id="3" name="Rectangle 2"/>
          <p:cNvSpPr/>
          <p:nvPr/>
        </p:nvSpPr>
        <p:spPr>
          <a:xfrm>
            <a:off x="959037" y="1589793"/>
            <a:ext cx="340599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Ôn TĐN số 5, 6.</a:t>
            </a:r>
            <a:endParaRPr lang="en-US" sz="3200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" y="2289823"/>
            <a:ext cx="4234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- Gõ đệm cho bài TĐN</a:t>
            </a:r>
            <a:r>
              <a:rPr lang="nl-NL" sz="3200" b="1" u="sng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14300" y="-30088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white"/>
                </a:solidFill>
              </a:rPr>
              <a:t>- GV HD HS </a:t>
            </a:r>
            <a:r>
              <a:rPr lang="en-US" sz="2400" i="1" dirty="0" err="1">
                <a:solidFill>
                  <a:prstClr val="white"/>
                </a:solidFill>
              </a:rPr>
              <a:t>nhẩm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cả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bài</a:t>
            </a:r>
            <a:r>
              <a:rPr lang="en-US" sz="2400" i="1" dirty="0">
                <a:solidFill>
                  <a:prstClr val="white"/>
                </a:solidFill>
              </a:rPr>
              <a:t> 1 </a:t>
            </a:r>
            <a:r>
              <a:rPr lang="en-US" sz="2400" i="1" dirty="0" err="1">
                <a:solidFill>
                  <a:prstClr val="white"/>
                </a:solidFill>
              </a:rPr>
              <a:t>lần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sau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đó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đọc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vài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lần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cho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đúng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cao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độ</a:t>
            </a:r>
            <a:r>
              <a:rPr lang="en-US" sz="2400" i="1" dirty="0">
                <a:solidFill>
                  <a:prstClr val="white"/>
                </a:solidFill>
              </a:rPr>
              <a:t>, </a:t>
            </a:r>
            <a:r>
              <a:rPr lang="en-US" sz="2400" i="1" dirty="0" err="1">
                <a:solidFill>
                  <a:prstClr val="white"/>
                </a:solidFill>
              </a:rPr>
              <a:t>tiết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tấu</a:t>
            </a:r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2" name="MP4 TDN5 NAM CAH SAO 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4850" y="3386141"/>
            <a:ext cx="114300" cy="85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04713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Nội</a:t>
            </a:r>
            <a:r>
              <a:rPr lang="en-US" dirty="0"/>
              <a:t> dung 1: </a:t>
            </a:r>
            <a:r>
              <a:rPr lang="en-US" dirty="0" err="1"/>
              <a:t>ôn</a:t>
            </a:r>
            <a:r>
              <a:rPr lang="en-US" dirty="0"/>
              <a:t> TĐN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101486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HĐ: THỰC HÀNH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856" y="2059780"/>
            <a:ext cx="242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66"/>
                </a:solidFill>
              </a:rPr>
              <a:t>Tổ</a:t>
            </a:r>
            <a:r>
              <a:rPr lang="en-US" sz="2800" b="1" i="1" dirty="0">
                <a:solidFill>
                  <a:srgbClr val="000066"/>
                </a:solidFill>
              </a:rPr>
              <a:t> 1: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Đọc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nhạc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b="1" i="1" dirty="0" err="1">
                <a:solidFill>
                  <a:srgbClr val="000066"/>
                </a:solidFill>
              </a:rPr>
              <a:t>Tổ</a:t>
            </a:r>
            <a:r>
              <a:rPr lang="en-US" sz="2800" b="1" i="1" dirty="0">
                <a:solidFill>
                  <a:srgbClr val="000066"/>
                </a:solidFill>
              </a:rPr>
              <a:t> 2: </a:t>
            </a:r>
            <a:r>
              <a:rPr lang="en-US" sz="2800" i="1" dirty="0" err="1">
                <a:solidFill>
                  <a:srgbClr val="FF0000"/>
                </a:solidFill>
              </a:rPr>
              <a:t>nghép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lời</a:t>
            </a:r>
            <a:r>
              <a:rPr lang="en-US" sz="2800" i="1" dirty="0">
                <a:solidFill>
                  <a:srgbClr val="FF0000"/>
                </a:solidFill>
              </a:rPr>
              <a:t> (</a:t>
            </a:r>
            <a:r>
              <a:rPr lang="en-US" sz="2800" i="1" dirty="0" err="1">
                <a:solidFill>
                  <a:srgbClr val="FF0000"/>
                </a:solidFill>
              </a:rPr>
              <a:t>ngược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lại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219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</a:rPr>
              <a:t>- GV HD HS </a:t>
            </a:r>
            <a:r>
              <a:rPr lang="en-US" sz="2800" i="1" dirty="0" err="1">
                <a:solidFill>
                  <a:prstClr val="white"/>
                </a:solidFill>
              </a:rPr>
              <a:t>HS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nghép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lời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sau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đó</a:t>
            </a:r>
            <a:r>
              <a:rPr lang="en-US" sz="2800" i="1" dirty="0">
                <a:solidFill>
                  <a:prstClr val="white"/>
                </a:solidFill>
              </a:rPr>
              <a:t> chia </a:t>
            </a:r>
            <a:r>
              <a:rPr lang="en-US" sz="2800" i="1" dirty="0" err="1">
                <a:solidFill>
                  <a:prstClr val="white"/>
                </a:solidFill>
              </a:rPr>
              <a:t>lớp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thành</a:t>
            </a:r>
            <a:r>
              <a:rPr lang="en-US" sz="2800" i="1" dirty="0">
                <a:solidFill>
                  <a:prstClr val="white"/>
                </a:solidFill>
              </a:rPr>
              <a:t> 2 </a:t>
            </a:r>
            <a:r>
              <a:rPr lang="en-US" sz="2800" i="1" dirty="0" err="1">
                <a:solidFill>
                  <a:prstClr val="white"/>
                </a:solidFill>
              </a:rPr>
              <a:t>tổ</a:t>
            </a:r>
            <a:r>
              <a:rPr lang="en-US" sz="2800" i="1" dirty="0">
                <a:solidFill>
                  <a:prstClr val="whit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8189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</a:rPr>
              <a:t>- </a:t>
            </a:r>
            <a:r>
              <a:rPr lang="en-US" sz="2800" i="1" dirty="0" err="1">
                <a:solidFill>
                  <a:prstClr val="white"/>
                </a:solidFill>
              </a:rPr>
              <a:t>Đọc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nhạc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gõ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đệm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theo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err="1">
                <a:solidFill>
                  <a:prstClr val="white"/>
                </a:solidFill>
              </a:rPr>
              <a:t>phách</a:t>
            </a:r>
            <a:endParaRPr lang="en-US" sz="2800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422506" cy="307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4006"/>
            <a:ext cx="422506" cy="307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0897"/>
            <a:ext cx="422506" cy="307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42" y="4365104"/>
            <a:ext cx="422506" cy="307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65104"/>
            <a:ext cx="422506" cy="307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83" y="4430897"/>
            <a:ext cx="422506" cy="307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31074"/>
            <a:ext cx="422506" cy="307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3" y="3356992"/>
            <a:ext cx="422506" cy="307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77" y="3354006"/>
            <a:ext cx="422506" cy="307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4006"/>
            <a:ext cx="422506" cy="3077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30" y="3356992"/>
            <a:ext cx="422506" cy="3077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10" y="4342797"/>
            <a:ext cx="422506" cy="307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4006"/>
            <a:ext cx="422506" cy="3077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83" y="3364170"/>
            <a:ext cx="422506" cy="3077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96867"/>
            <a:ext cx="422506" cy="3077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26" y="4477297"/>
            <a:ext cx="422506" cy="307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388</Words>
  <Application>Microsoft Office PowerPoint</Application>
  <PresentationFormat>On-screen Show (4:3)</PresentationFormat>
  <Paragraphs>49</Paragraphs>
  <Slides>19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2_Office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101</cp:revision>
  <dcterms:created xsi:type="dcterms:W3CDTF">2021-05-09T14:16:00Z</dcterms:created>
  <dcterms:modified xsi:type="dcterms:W3CDTF">2023-02-24T13:53:28Z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9C1895E512C04D75BEC8E1A4EAD692DE</vt:lpwstr>
  </property>
  <property fmtid="{D5CDD505-2E9C-101B-9397-08002B2CF9AE}" pid="3" name="KSOProductBuildVer">
    <vt:lpwstr>1033-11.2.0.10265</vt:lpwstr>
  </property>
</Properties>
</file>