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1" r:id="rId2"/>
    <p:sldId id="479" r:id="rId3"/>
    <p:sldId id="511" r:id="rId4"/>
    <p:sldId id="512" r:id="rId5"/>
    <p:sldId id="513" r:id="rId6"/>
    <p:sldId id="514" r:id="rId7"/>
    <p:sldId id="515" r:id="rId8"/>
    <p:sldId id="525" r:id="rId9"/>
    <p:sldId id="518" r:id="rId10"/>
    <p:sldId id="519" r:id="rId11"/>
    <p:sldId id="520" r:id="rId12"/>
    <p:sldId id="521" r:id="rId13"/>
    <p:sldId id="522" r:id="rId14"/>
    <p:sldId id="523" r:id="rId15"/>
    <p:sldId id="524" r:id="rId16"/>
    <p:sldId id="292" r:id="rId17"/>
    <p:sldId id="293" r:id="rId18"/>
    <p:sldId id="294" r:id="rId19"/>
    <p:sldId id="295" r:id="rId20"/>
    <p:sldId id="291" r:id="rId21"/>
  </p:sldIdLst>
  <p:sldSz cx="12192000" cy="6858000"/>
  <p:notesSz cx="6858000" cy="9144000"/>
  <p:embeddedFontLst>
    <p:embeddedFont>
      <p:font typeface=".VnTime" panose="020B7200000000000000" pitchFamily="34" charset="0"/>
      <p:regular r:id="rId23"/>
      <p:bold r:id="rId24"/>
      <p:italic r:id="rId25"/>
      <p:boldItalic r:id="rId26"/>
    </p:embeddedFont>
    <p:embeddedFont>
      <p:font typeface=".VnTimeH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 varScale="1">
        <p:scale>
          <a:sx n="58" d="100"/>
          <a:sy n="58" d="100"/>
        </p:scale>
        <p:origin x="98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jpeg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jpe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304801"/>
            <a:ext cx="11570208" cy="4511040"/>
          </a:xfrm>
          <a:prstGeom prst="rect">
            <a:avLst/>
          </a:prstGeom>
        </p:spPr>
      </p:pic>
      <p:pic>
        <p:nvPicPr>
          <p:cNvPr id="3" name="LCD DEN DRMS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9397" y="-4046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06158" y="0"/>
            <a:ext cx="851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Hỏi</a:t>
            </a:r>
            <a:r>
              <a:rPr lang="en-US" sz="2800" b="1" dirty="0">
                <a:solidFill>
                  <a:schemeClr val="bg1"/>
                </a:solidFill>
              </a:rPr>
              <a:t> HS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những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nốt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tên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9" y="829056"/>
            <a:ext cx="10838688" cy="37795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6285" y="12941"/>
            <a:ext cx="580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- GV </a:t>
            </a:r>
            <a:r>
              <a:rPr lang="en-US" sz="4000" i="1" dirty="0" err="1">
                <a:solidFill>
                  <a:schemeClr val="bg1"/>
                </a:solidFill>
              </a:rPr>
              <a:t>dạy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đọc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từng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câu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8876" y="894519"/>
            <a:ext cx="142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41" y="74496"/>
            <a:ext cx="5000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chemeClr val="bg1"/>
                </a:solidFill>
              </a:rPr>
              <a:t>HĐ: THỰC HÀNH-LUYỆN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489239"/>
            <a:ext cx="11180064" cy="261946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096512" y="1597152"/>
            <a:ext cx="1584960" cy="1767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16752" y="2133600"/>
            <a:ext cx="847344" cy="1109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582656" y="1731264"/>
            <a:ext cx="847344" cy="1109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29320" y="26325"/>
            <a:ext cx="271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CÂU 2</a:t>
            </a: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1085" y="556260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" y="857322"/>
            <a:ext cx="11148822" cy="277460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21152" y="1304544"/>
            <a:ext cx="1828800" cy="1494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540496" y="1304544"/>
            <a:ext cx="1652016" cy="1494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85344" y="111893"/>
            <a:ext cx="1249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- GV HD HS </a:t>
            </a:r>
            <a:r>
              <a:rPr lang="en-US" sz="3200" i="1" dirty="0" err="1">
                <a:solidFill>
                  <a:schemeClr val="bg1"/>
                </a:solidFill>
              </a:rPr>
              <a:t>nhẩm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cả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bài</a:t>
            </a:r>
            <a:r>
              <a:rPr lang="en-US" sz="3200" i="1" dirty="0">
                <a:solidFill>
                  <a:schemeClr val="bg1"/>
                </a:solidFill>
              </a:rPr>
              <a:t> 1 </a:t>
            </a:r>
            <a:r>
              <a:rPr lang="en-US" sz="3200" i="1" dirty="0" err="1">
                <a:solidFill>
                  <a:schemeClr val="bg1"/>
                </a:solidFill>
              </a:rPr>
              <a:t>lần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sau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đó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đọc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vài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lần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cho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đúng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cao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độ</a:t>
            </a:r>
            <a:r>
              <a:rPr lang="en-US" sz="3200" i="1" dirty="0">
                <a:solidFill>
                  <a:schemeClr val="bg1"/>
                </a:solidFill>
              </a:rPr>
              <a:t>, </a:t>
            </a:r>
            <a:r>
              <a:rPr lang="en-US" sz="3200" i="1" dirty="0" err="1">
                <a:solidFill>
                  <a:schemeClr val="bg1"/>
                </a:solidFill>
              </a:rPr>
              <a:t>tiết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tấu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3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0848" y="816864"/>
            <a:ext cx="9558528" cy="4535424"/>
          </a:xfrm>
          <a:prstGeom prst="rect">
            <a:avLst/>
          </a:prstGeom>
        </p:spPr>
      </p:pic>
      <p:pic>
        <p:nvPicPr>
          <p:cNvPr id="10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024" y="10759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141" y="2059777"/>
            <a:ext cx="3228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4129" y="12191"/>
            <a:ext cx="9723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i="1" dirty="0">
                <a:solidFill>
                  <a:schemeClr val="bg1"/>
                </a:solidFill>
              </a:rPr>
              <a:t>- GV HD HS </a:t>
            </a:r>
            <a:r>
              <a:rPr lang="en-US" sz="3600" i="1" dirty="0" err="1">
                <a:solidFill>
                  <a:schemeClr val="bg1"/>
                </a:solidFill>
              </a:rPr>
              <a:t>HS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nghép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lời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sau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đó</a:t>
            </a:r>
            <a:r>
              <a:rPr lang="en-US" sz="3600" i="1" dirty="0">
                <a:solidFill>
                  <a:schemeClr val="bg1"/>
                </a:solidFill>
              </a:rPr>
              <a:t> chia </a:t>
            </a:r>
            <a:r>
              <a:rPr lang="en-US" sz="3600" i="1" dirty="0" err="1">
                <a:solidFill>
                  <a:schemeClr val="bg1"/>
                </a:solidFill>
              </a:rPr>
              <a:t>lớp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thành</a:t>
            </a:r>
            <a:r>
              <a:rPr lang="en-US" sz="3600" i="1" dirty="0">
                <a:solidFill>
                  <a:schemeClr val="bg1"/>
                </a:solidFill>
              </a:rPr>
              <a:t> 2 </a:t>
            </a:r>
            <a:r>
              <a:rPr lang="en-US" sz="3600" i="1" dirty="0" err="1">
                <a:solidFill>
                  <a:schemeClr val="bg1"/>
                </a:solidFill>
              </a:rPr>
              <a:t>tổ</a:t>
            </a:r>
            <a:r>
              <a:rPr lang="en-US" sz="3600" i="1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10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8960" y="816864"/>
            <a:ext cx="8741664" cy="4559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17" y="3492491"/>
            <a:ext cx="1056901" cy="2890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1585" y="797935"/>
            <a:ext cx="7344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HS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6197" y="656049"/>
            <a:ext cx="910691" cy="1750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6" y="1752041"/>
            <a:ext cx="5852926" cy="46305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2739" y="914400"/>
            <a:ext cx="488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- GV </a:t>
            </a:r>
            <a:r>
              <a:rPr lang="en-US" sz="4000" i="1" dirty="0" err="1">
                <a:solidFill>
                  <a:srgbClr val="FF0000"/>
                </a:solidFill>
              </a:rPr>
              <a:t>dạy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đọc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từng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câu</a:t>
            </a:r>
            <a:endParaRPr lang="en-US" sz="40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87" y="1988460"/>
            <a:ext cx="4484915" cy="23222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927649" y="2564826"/>
            <a:ext cx="1470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24469" y="23447"/>
            <a:ext cx="39524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HĐ: LUYỆN TẬP-THỰC HÀNH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5081" y="4107520"/>
            <a:ext cx="2034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15" y="1643490"/>
            <a:ext cx="5279572" cy="18544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31" y="3962403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6379" y="55880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31" y="1596572"/>
            <a:ext cx="5551714" cy="4601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6379" y="519353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- GV HD HS nhẩm cả bài 1 lần sau đó đọc vài lần cho đúng cao độ, tiết tấu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99" y="4077325"/>
            <a:ext cx="8364512" cy="2533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65088" y="3795010"/>
            <a:ext cx="36820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solidFill>
                  <a:srgbClr val="FF0000"/>
                </a:solidFill>
              </a:rPr>
              <a:t>- </a:t>
            </a:r>
            <a:r>
              <a:rPr lang="en-US" sz="2400" i="1">
                <a:solidFill>
                  <a:srgbClr val="FF0000"/>
                </a:solidFill>
              </a:rPr>
              <a:t>Cho HS xem video thuyết trình về Lăng Bác sau đó hỏi tuần trước học bài hát gì? Tả về vẻ đẹp của Lăng Bác…</a:t>
            </a:r>
            <a:endParaRPr lang="en-US" sz="2400"/>
          </a:p>
        </p:txBody>
      </p:sp>
      <p:pic>
        <p:nvPicPr>
          <p:cNvPr id="8" name="Lăng Bác Hồ thuyết minh cho tr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8741" y="713907"/>
            <a:ext cx="8544394" cy="293994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87690" y="0"/>
            <a:ext cx="320649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HĐ-KHỞI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8" y="225147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2" y="2552700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8" y="306176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2" y="340973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244184"/>
            <a:ext cx="9460991" cy="4998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3141" y="897977"/>
            <a:ext cx="5906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6600FF"/>
                </a:solidFill>
              </a:rPr>
              <a:t>- </a:t>
            </a:r>
            <a:r>
              <a:rPr lang="en-US" sz="2400" i="1" dirty="0" err="1">
                <a:solidFill>
                  <a:srgbClr val="6600FF"/>
                </a:solidFill>
              </a:rPr>
              <a:t>Hát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bài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Tre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Ngà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bên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Lăng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Bác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và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bài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Hát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mừng</a:t>
            </a:r>
            <a:r>
              <a:rPr lang="en-US" sz="2400" i="1" dirty="0">
                <a:solidFill>
                  <a:srgbClr val="6600FF"/>
                </a:solidFill>
              </a:rPr>
              <a:t> (</a:t>
            </a:r>
            <a:r>
              <a:rPr lang="en-US" sz="2400" i="1" dirty="0" err="1">
                <a:solidFill>
                  <a:srgbClr val="6600FF"/>
                </a:solidFill>
              </a:rPr>
              <a:t>ktbc</a:t>
            </a:r>
            <a:r>
              <a:rPr lang="en-US" sz="2400" i="1" dirty="0">
                <a:solidFill>
                  <a:srgbClr val="6600FF"/>
                </a:solidFill>
              </a:rPr>
              <a:t>) </a:t>
            </a:r>
            <a:r>
              <a:rPr lang="en-US" sz="2400" i="1" dirty="0" err="1">
                <a:solidFill>
                  <a:srgbClr val="6600FF"/>
                </a:solidFill>
              </a:rPr>
              <a:t>để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khởi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động</a:t>
            </a:r>
            <a:r>
              <a:rPr lang="en-US" sz="2400" i="1" dirty="0">
                <a:solidFill>
                  <a:srgbClr val="6600FF"/>
                </a:solidFill>
              </a:rPr>
              <a:t> </a:t>
            </a:r>
            <a:r>
              <a:rPr lang="en-US" sz="2400" i="1" dirty="0" err="1">
                <a:solidFill>
                  <a:srgbClr val="6600FF"/>
                </a:solidFill>
              </a:rPr>
              <a:t>giọng</a:t>
            </a:r>
            <a:endParaRPr lang="en-US" sz="2400" i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5703" y="0"/>
            <a:ext cx="4826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</a:rPr>
              <a:t>Giới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thiệu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bài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mới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73082" y="0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600" b="1" dirty="0">
                <a:solidFill>
                  <a:srgbClr val="FF0000"/>
                </a:solidFill>
                <a:latin typeface=".VnTim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en-US" sz="36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6331"/>
            <a:ext cx="607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+ </a:t>
            </a:r>
            <a:r>
              <a:rPr lang="en-US" sz="2800" dirty="0" err="1">
                <a:solidFill>
                  <a:srgbClr val="002060"/>
                </a:solidFill>
              </a:rPr>
              <a:t>Ôn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Hát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en-US" sz="2800" dirty="0" err="1">
                <a:solidFill>
                  <a:srgbClr val="002060"/>
                </a:solidFill>
              </a:rPr>
              <a:t>Tre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Lăng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Bác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8679" y="584776"/>
            <a:ext cx="4533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 </a:t>
            </a:r>
            <a:r>
              <a:rPr lang="en-US" sz="3200" dirty="0" err="1">
                <a:solidFill>
                  <a:srgbClr val="002060"/>
                </a:solidFill>
              </a:rPr>
              <a:t>Tập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Đọc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Nhạc</a:t>
            </a:r>
            <a:r>
              <a:rPr lang="en-US" sz="3200" dirty="0">
                <a:solidFill>
                  <a:srgbClr val="002060"/>
                </a:solidFill>
              </a:rPr>
              <a:t>: TĐN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r>
              <a:rPr lang="en-US" sz="3200" dirty="0">
                <a:solidFill>
                  <a:srgbClr val="002060"/>
                </a:solidFill>
              </a:rPr>
              <a:t>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88" y="3657600"/>
            <a:ext cx="4285168" cy="2456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3583" y="5591068"/>
            <a:ext cx="393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BÁC HỒ KÍNH YÊU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5911" y="166456"/>
            <a:ext cx="732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Nội</a:t>
            </a:r>
            <a:r>
              <a:rPr lang="en-US" sz="2800" dirty="0">
                <a:solidFill>
                  <a:srgbClr val="002060"/>
                </a:solidFill>
              </a:rPr>
              <a:t> dung 1 </a:t>
            </a:r>
            <a:r>
              <a:rPr lang="en-US" sz="2800" dirty="0" err="1">
                <a:solidFill>
                  <a:srgbClr val="002060"/>
                </a:solidFill>
              </a:rPr>
              <a:t>Ôn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Hát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en-US" sz="2800" dirty="0" err="1">
                <a:solidFill>
                  <a:srgbClr val="002060"/>
                </a:solidFill>
              </a:rPr>
              <a:t>Tre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Lăng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Bác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7085" y="4243418"/>
            <a:ext cx="5396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2800" i="1" dirty="0">
                <a:solidFill>
                  <a:srgbClr val="FF0000"/>
                </a:solidFill>
              </a:rPr>
              <a:t>GV HD HS </a:t>
            </a:r>
            <a:r>
              <a:rPr lang="en-US" sz="2800" i="1" dirty="0" err="1">
                <a:solidFill>
                  <a:srgbClr val="FF0000"/>
                </a:solidFill>
              </a:rPr>
              <a:t>ôn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hát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để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hs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hát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đúng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giai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điệu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sắc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thái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sửa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lỗi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sai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với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các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hình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thức</a:t>
            </a:r>
            <a:r>
              <a:rPr lang="en-US" sz="2800" i="1" dirty="0">
                <a:solidFill>
                  <a:srgbClr val="FF0000"/>
                </a:solidFill>
              </a:rPr>
              <a:t>: </a:t>
            </a:r>
            <a:r>
              <a:rPr lang="en-US" sz="2800" i="1" dirty="0" err="1">
                <a:solidFill>
                  <a:srgbClr val="FF0000"/>
                </a:solidFill>
              </a:rPr>
              <a:t>Lớp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cá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nhân</a:t>
            </a:r>
            <a:r>
              <a:rPr lang="en-US" sz="2800" i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390" y="583567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0844" y="3781753"/>
            <a:ext cx="412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HĐ: LUYỆN TẬP-THỰC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6999" y="3952622"/>
            <a:ext cx="6115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FF0000"/>
                </a:solidFill>
              </a:rPr>
              <a:t>GV HD HS hát:</a:t>
            </a:r>
          </a:p>
          <a:p>
            <a:pPr marL="457200" indent="-457200">
              <a:buFontTx/>
              <a:buChar char="-"/>
            </a:pPr>
            <a:r>
              <a:rPr lang="en-US" sz="2800" b="1" i="1"/>
              <a:t>Song ca</a:t>
            </a:r>
            <a:r>
              <a:rPr lang="en-US" sz="2800" i="1">
                <a:solidFill>
                  <a:srgbClr val="FF0000"/>
                </a:solidFill>
              </a:rPr>
              <a:t>: Bên Lăng Bác…thêu hoa</a:t>
            </a:r>
          </a:p>
          <a:p>
            <a:pPr marL="457200" indent="-457200">
              <a:buFontTx/>
              <a:buChar char="-"/>
            </a:pPr>
            <a:r>
              <a:rPr lang="en-US" sz="2800" b="1" i="1"/>
              <a:t>Đồng ca</a:t>
            </a:r>
            <a:r>
              <a:rPr lang="en-US" sz="2800" i="1">
                <a:solidFill>
                  <a:srgbClr val="FF0000"/>
                </a:solidFill>
              </a:rPr>
              <a:t>: Rất trong…ngà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9195" y="59527"/>
            <a:ext cx="6218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</a:rPr>
              <a:t>-GV cho HS xem nghe VIDEO mẫu sau đó HD HS các động tác vận động cho bài hát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987" y="2098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41781" y="990201"/>
            <a:ext cx="6218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0066"/>
                </a:solidFill>
              </a:rPr>
              <a:t>-GV HD HS ôn hát gõ đệm theo tiết tấu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987" y="62484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3429" y="1239153"/>
            <a:ext cx="1013097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Bên l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ă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ng Bác Hồ có đôi khóm tre ngà.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Đón gió đâu 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về 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mà đu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 đưa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 đu đưa . Đón nắng đâu về mà thêu hoa, thêu hoa . 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  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Rất 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tr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ong là tiếng chim , tiếng chim chuyền ngây thơ. Rất xanh tiếng sáo diều, tiếng sáo trời ngân nga.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Một khoảng trời quê hương thân yêu về bên Bác , cho em về ca há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t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dưới mái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 tóc 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tre ngà .</a:t>
            </a:r>
            <a:br>
              <a:rPr lang="vi-VN" sz="2400" i="1">
                <a:solidFill>
                  <a:srgbClr val="FF0000"/>
                </a:solidFill>
                <a:latin typeface="+mj-lt"/>
              </a:rPr>
            </a:br>
            <a:br>
              <a:rPr lang="vi-VN" sz="2400">
                <a:latin typeface="+mj-lt"/>
              </a:rPr>
            </a:br>
            <a:endParaRPr lang="en-US" sz="240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2" y="2130285"/>
            <a:ext cx="590976" cy="719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62" y="2291717"/>
            <a:ext cx="659237" cy="596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0" y="2296874"/>
            <a:ext cx="659237" cy="596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50" y="2282360"/>
            <a:ext cx="659237" cy="596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2220224"/>
            <a:ext cx="659237" cy="596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09" y="2298275"/>
            <a:ext cx="659237" cy="596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21" y="2265570"/>
            <a:ext cx="659237" cy="596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17" y="3293616"/>
            <a:ext cx="659237" cy="596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42" y="3413200"/>
            <a:ext cx="659237" cy="596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90" y="3362318"/>
            <a:ext cx="659237" cy="5967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3" y="3336894"/>
            <a:ext cx="659237" cy="596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73" y="4449520"/>
            <a:ext cx="659237" cy="59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4" y="4432920"/>
            <a:ext cx="659237" cy="5967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576" y="3344281"/>
            <a:ext cx="659237" cy="5967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78" y="3336895"/>
            <a:ext cx="659237" cy="596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13" y="3323237"/>
            <a:ext cx="659237" cy="596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3303315"/>
            <a:ext cx="659237" cy="5967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81" y="5416089"/>
            <a:ext cx="659237" cy="596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24" y="5429892"/>
            <a:ext cx="659237" cy="5967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847" y="4348768"/>
            <a:ext cx="659237" cy="5967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70" y="4449520"/>
            <a:ext cx="659237" cy="5967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19" y="4447080"/>
            <a:ext cx="659237" cy="5967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17" y="4394830"/>
            <a:ext cx="659237" cy="596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48" y="5583435"/>
            <a:ext cx="659237" cy="596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689" y="5590378"/>
            <a:ext cx="659237" cy="5967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55" y="5515007"/>
            <a:ext cx="659237" cy="596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18" y="5403653"/>
            <a:ext cx="659237" cy="5967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832" y="2298274"/>
            <a:ext cx="659237" cy="5967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50" y="2290351"/>
            <a:ext cx="659237" cy="596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45" y="4442370"/>
            <a:ext cx="659237" cy="5967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86" y="5596398"/>
            <a:ext cx="659237" cy="5967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88" y="5515006"/>
            <a:ext cx="659237" cy="596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963" y="5536459"/>
            <a:ext cx="659237" cy="5967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278" y="5518538"/>
            <a:ext cx="659237" cy="596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153" y="25961"/>
            <a:ext cx="438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NỘI DUNG 2: TĐN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8240" y="720030"/>
            <a:ext cx="10521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Giíi</a:t>
            </a: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thiÖu</a:t>
            </a: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lµm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c©u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2/4,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72814" y="-21556"/>
            <a:ext cx="4519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chemeClr val="bg1"/>
                </a:solidFill>
              </a:rPr>
              <a:t>HĐ: TÌM HIỂU KHÁM PHÁ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243250"/>
            <a:ext cx="11192256" cy="41699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8240" y="3744730"/>
            <a:ext cx="119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CÂU 1: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376" y="5048522"/>
            <a:ext cx="119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CÂU 2: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465</Words>
  <Application>Microsoft Office PowerPoint</Application>
  <PresentationFormat>Widescreen</PresentationFormat>
  <Paragraphs>40</Paragraphs>
  <Slides>20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.VnTimeH</vt:lpstr>
      <vt:lpstr>Calibri Light</vt:lpstr>
      <vt:lpstr>.VnTime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</cp:lastModifiedBy>
  <cp:revision>543</cp:revision>
  <dcterms:created xsi:type="dcterms:W3CDTF">2020-08-30T12:35:00Z</dcterms:created>
  <dcterms:modified xsi:type="dcterms:W3CDTF">2023-02-15T02:11:28Z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ACB9ADE705E34C48A6AD825CE16CF9C2</vt:lpwstr>
  </property>
  <property fmtid="{D5CDD505-2E9C-101B-9397-08002B2CF9AE}" pid="3" name="KSOProductBuildVer">
    <vt:lpwstr>1033-11.2.0.10265</vt:lpwstr>
  </property>
</Properties>
</file>