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81" r:id="rId2"/>
    <p:sldId id="479" r:id="rId3"/>
    <p:sldId id="480" r:id="rId4"/>
    <p:sldId id="501" r:id="rId5"/>
    <p:sldId id="502" r:id="rId6"/>
    <p:sldId id="503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05" r:id="rId17"/>
    <p:sldId id="506" r:id="rId18"/>
    <p:sldId id="507" r:id="rId19"/>
    <p:sldId id="510" r:id="rId20"/>
    <p:sldId id="511" r:id="rId21"/>
    <p:sldId id="512" r:id="rId22"/>
    <p:sldId id="513" r:id="rId23"/>
    <p:sldId id="514" r:id="rId24"/>
    <p:sldId id="290" r:id="rId25"/>
    <p:sldId id="291" r:id="rId26"/>
  </p:sldIdLst>
  <p:sldSz cx="12192000" cy="6858000"/>
  <p:notesSz cx="6858000" cy="9144000"/>
  <p:embeddedFontLst>
    <p:embeddedFont>
      <p:font typeface=".VnTime" panose="020B7200000000000000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203" autoAdjust="0"/>
  </p:normalViewPr>
  <p:slideViewPr>
    <p:cSldViewPr snapToGrid="0">
      <p:cViewPr varScale="1">
        <p:scale>
          <a:sx n="58" d="100"/>
          <a:sy n="58" d="100"/>
        </p:scale>
        <p:origin x="9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8829" y="0"/>
            <a:ext cx="7408061" cy="1200329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36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Chào mừng quý thầy cô và các bạn học sinh về dự  môn âm nhạc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734639">
            <a:off x="2554514" y="3144367"/>
            <a:ext cx="7199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000066"/>
                </a:solidFill>
              </a:rPr>
              <a:t>   </a:t>
            </a:r>
            <a:endParaRPr lang="en-US" sz="3200" i="1">
              <a:solidFill>
                <a:srgbClr val="000066"/>
              </a:solidFill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09" y="5228771"/>
            <a:ext cx="1596910" cy="1133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432" y="3026289"/>
            <a:ext cx="4740275" cy="3229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734639">
            <a:off x="2624362" y="2493160"/>
            <a:ext cx="1057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000066"/>
                </a:solidFill>
              </a:rPr>
              <a:t>   </a:t>
            </a:r>
            <a:endParaRPr lang="en-US" sz="3200" i="1">
              <a:solidFill>
                <a:srgbClr val="000066"/>
              </a:solidFill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389258" y="4913085"/>
            <a:ext cx="3802742" cy="1799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chemeClr val="bg2"/>
                </a:solidFill>
              </a:rPr>
              <a:t>Quay lại nội dung trò chơi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70" y="2975428"/>
            <a:ext cx="4740275" cy="3287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rot="829290">
            <a:off x="2111101" y="4274683"/>
            <a:ext cx="2084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70C0"/>
                </a:solidFill>
              </a:rPr>
              <a:t>Câu 1: Hát lại câu 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91" y="5182278"/>
            <a:ext cx="1596910" cy="1133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629" y="3018971"/>
            <a:ext cx="6008914" cy="3079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599" y="2943211"/>
            <a:ext cx="4717658" cy="3273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 rot="829290">
            <a:off x="2185531" y="4159238"/>
            <a:ext cx="2284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70C0"/>
                </a:solidFill>
              </a:rPr>
              <a:t>Câu 5: Hát lại câu 5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510299" y="5002648"/>
            <a:ext cx="3802742" cy="1799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chemeClr val="bg1"/>
                </a:solidFill>
              </a:rPr>
              <a:t>Quay lại nội dung trò chơI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831" y="2989943"/>
            <a:ext cx="5399484" cy="3621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21" y="5245099"/>
            <a:ext cx="1596910" cy="1133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677" y="3033486"/>
            <a:ext cx="5100637" cy="3410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 rot="829290">
            <a:off x="2312496" y="4273398"/>
            <a:ext cx="1760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70C0"/>
                </a:solidFill>
              </a:rPr>
              <a:t>Câu 4: Hát lại câu 4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447314" y="5058228"/>
            <a:ext cx="3744686" cy="179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chemeClr val="bg2"/>
                </a:solidFill>
              </a:rPr>
              <a:t>Chuyển nội dung tiếp theo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104667">
            <a:off x="43737" y="546460"/>
            <a:ext cx="268182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>
                <a:solidFill>
                  <a:srgbClr val="66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HĐ TĐN SỐ 6</a:t>
            </a:r>
            <a:endParaRPr lang="en-US" sz="2000">
              <a:solidFill>
                <a:srgbClr val="6600FF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22" y="2668249"/>
            <a:ext cx="6160956" cy="3717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9793" y="2473376"/>
            <a:ext cx="22220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 giới thiệu: TĐN sô 6 viết nhịp 2/4, có 2 câu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3793" y="3119707"/>
            <a:ext cx="222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Câu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1922" y="4752759"/>
            <a:ext cx="222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Câu 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3111500"/>
            <a:ext cx="6949805" cy="147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4711700"/>
            <a:ext cx="6949805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8905" y="2588280"/>
            <a:ext cx="604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- HD HS luyện cao độ, tiết tấu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7605" y="5107920"/>
            <a:ext cx="2029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- Tiết tấu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7605" y="3485346"/>
            <a:ext cx="187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- Cao độ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22" y="2668249"/>
            <a:ext cx="6160956" cy="3717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9736" y="2668249"/>
            <a:ext cx="2582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 Hỏi trong bài có hình nốt, tên nốt nhạc gì?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9736" y="2668249"/>
            <a:ext cx="258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 Dạy từng câu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3191468"/>
            <a:ext cx="8547100" cy="2790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5857" y="2576205"/>
            <a:ext cx="258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6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1500" y="5499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8138" y="5170332"/>
            <a:ext cx="6238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CÂU 2: câu chuyện trên em liên tưởng đến bài hát già đã hoc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6667" y="0"/>
            <a:ext cx="5481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>
                <a:solidFill>
                  <a:srgbClr val="FF0000"/>
                </a:solidFill>
              </a:rPr>
              <a:t>Cho HS xem video và hỏi: 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4994746" y="1022680"/>
            <a:ext cx="4374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CÂU 1: Trong 3 cô con gái cô nào là hiếu thảo với mẹ</a:t>
            </a:r>
            <a:endParaRPr 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24057" y="2759669"/>
            <a:ext cx="258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3282889"/>
            <a:ext cx="8293100" cy="26099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446915">
            <a:off x="48756" y="701288"/>
            <a:ext cx="258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Nghép cả bài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616200"/>
            <a:ext cx="85217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446915">
            <a:off x="48756" y="701288"/>
            <a:ext cx="258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Nghép lời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616200"/>
            <a:ext cx="85217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2760" y="2850203"/>
            <a:ext cx="3043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- Chia lớp thành 2 tổ:</a:t>
            </a:r>
          </a:p>
          <a:p>
            <a:r>
              <a:rPr lang="en-US" sz="2400" b="1">
                <a:solidFill>
                  <a:srgbClr val="FF0000"/>
                </a:solidFill>
              </a:rPr>
              <a:t>- </a:t>
            </a:r>
            <a:r>
              <a:rPr lang="en-US" sz="2400" b="1">
                <a:solidFill>
                  <a:srgbClr val="000066"/>
                </a:solidFill>
              </a:rPr>
              <a:t>Tổ 1:</a:t>
            </a:r>
            <a:r>
              <a:rPr lang="en-US" sz="2400" b="1">
                <a:solidFill>
                  <a:srgbClr val="FF0000"/>
                </a:solidFill>
              </a:rPr>
              <a:t> Đọc nhạc</a:t>
            </a:r>
          </a:p>
          <a:p>
            <a:r>
              <a:rPr lang="en-US" sz="2400" b="1">
                <a:solidFill>
                  <a:srgbClr val="FF0000"/>
                </a:solidFill>
              </a:rPr>
              <a:t>- </a:t>
            </a:r>
            <a:r>
              <a:rPr lang="en-US" sz="2400" b="1">
                <a:solidFill>
                  <a:srgbClr val="000066"/>
                </a:solidFill>
              </a:rPr>
              <a:t>Tổ 2:</a:t>
            </a:r>
            <a:r>
              <a:rPr lang="en-US" sz="2400" b="1">
                <a:solidFill>
                  <a:srgbClr val="FF0000"/>
                </a:solidFill>
              </a:rPr>
              <a:t> Nghép lời</a:t>
            </a:r>
          </a:p>
          <a:p>
            <a:r>
              <a:rPr lang="en-US" sz="2400" b="1">
                <a:solidFill>
                  <a:srgbClr val="FF0000"/>
                </a:solidFill>
              </a:rPr>
              <a:t>       ( ngược lại)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2578100"/>
            <a:ext cx="6159500" cy="3352800"/>
          </a:xfrm>
          <a:prstGeom prst="rect">
            <a:avLst/>
          </a:prstGeom>
        </p:spPr>
      </p:pic>
      <p:pic>
        <p:nvPicPr>
          <p:cNvPr id="4" name="CA BAI TDN6 MUA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0149" y="6045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235779">
            <a:off x="1161142" y="1799173"/>
            <a:ext cx="789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- </a:t>
            </a:r>
            <a:r>
              <a:rPr lang="en-US" sz="4000" b="1" i="1">
                <a:solidFill>
                  <a:srgbClr val="FF0000"/>
                </a:solidFill>
              </a:rPr>
              <a:t>Củng cố, dặn dò, nêu giáo dục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791415">
            <a:off x="368861" y="883093"/>
            <a:ext cx="6633482" cy="120032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Chúc thầy cô mạnh khỏe, các bạn HS chăm ngoan học giỏi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551319">
            <a:off x="3348365" y="1058779"/>
            <a:ext cx="5451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Hát lại bài hát: BÀN TAY MẸ kiểm tra bài cũ và khởi động giọng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42213" y="751135"/>
            <a:ext cx="766996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>
                <a:solidFill>
                  <a:srgbClr val="66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b="1">
                <a:solidFill>
                  <a:srgbClr val="66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ÔN TẬP BÀI HÁT: BÀN TAY MẸ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solidFill>
                  <a:srgbClr val="66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solidFill>
                  <a:srgbClr val="66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+ TẬP ĐỌC NHẠC: TĐN SỐ 6</a:t>
            </a:r>
            <a:endParaRPr lang="en-US" sz="2400">
              <a:solidFill>
                <a:srgbClr val="66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7451" y="99830"/>
            <a:ext cx="272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66"/>
                </a:solidFill>
              </a:rPr>
              <a:t>TIẾT 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52" y="3412083"/>
            <a:ext cx="709538" cy="961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46" y="4702689"/>
            <a:ext cx="1028430" cy="1084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552" y="4373671"/>
            <a:ext cx="1093464" cy="15896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749244">
            <a:off x="3852490" y="634846"/>
            <a:ext cx="594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1. HĐ ÔN BÀI HÁT BÀN TAY MẸ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8150" y="2349620"/>
            <a:ext cx="5936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GV HD HS ôn lại bài hát để hát đúng giai điệu, sắc thái, sửa những chỗ hát sai với các hình thức: Lớp, tổ, cá nhân…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404400">
            <a:off x="1498680" y="1217384"/>
            <a:ext cx="4132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GV cho HS nghe, xem VIDEO mẫu sau đó HD HS các động tác phụ họa cho bài hát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8703" y="1251501"/>
            <a:ext cx="16950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</a:t>
            </a:r>
            <a:r>
              <a:rPr lang="pt-BR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át với gõ đệm theo PHÁCH: V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ới hình thức Lớp, tổ, cá nhân..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2" y="330546"/>
            <a:ext cx="84182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con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tay mẹ chăm chúng con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con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nấ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n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con uống tay mẹ đun</a:t>
            </a:r>
            <a:b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 bức gió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b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rét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b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mẹ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con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lớn khôn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21" y="706123"/>
            <a:ext cx="325724" cy="43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97" y="706123"/>
            <a:ext cx="445645" cy="43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40" y="706123"/>
            <a:ext cx="289915" cy="43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75" y="777057"/>
            <a:ext cx="359520" cy="362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11" y="733049"/>
            <a:ext cx="380332" cy="379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882" y="733049"/>
            <a:ext cx="406039" cy="40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895" y="706123"/>
            <a:ext cx="445645" cy="43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84" y="698629"/>
            <a:ext cx="445645" cy="43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91" y="676976"/>
            <a:ext cx="445645" cy="43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515" y="759461"/>
            <a:ext cx="445645" cy="326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92" y="3675133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12" y="1514830"/>
            <a:ext cx="445645" cy="336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74" y="1474332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90" y="1474333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45" y="1494581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92" y="1474331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50" y="1423413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42" y="1494581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48" y="2189979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05" y="1474330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84" y="2219904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21" y="2227162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97" y="2186666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70" y="2150218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51" y="2966766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02" y="2946158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04" y="2235416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76" y="2966766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21" y="2931824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37" y="3724941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872" y="2995369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31" y="2966766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98" y="3715656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11" y="3740531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744" y="3680412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86" y="3698988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58" y="3698988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09" y="3684289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04" y="3675195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89" y="3704436"/>
            <a:ext cx="445645" cy="37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4" name="B TAY 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2" y="5062106"/>
            <a:ext cx="609600" cy="6096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55" y="4536657"/>
            <a:ext cx="4981575" cy="1888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876" y="56002"/>
            <a:ext cx="9564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mẫu sau đó HS hát kết hợp bộ gõ cơ thể với các hình thức: lớp, tổ, cá nhân</a:t>
            </a:r>
          </a:p>
        </p:txBody>
      </p:sp>
      <p:sp>
        <p:nvSpPr>
          <p:cNvPr id="2" name="Rectangle 1"/>
          <p:cNvSpPr/>
          <p:nvPr/>
        </p:nvSpPr>
        <p:spPr>
          <a:xfrm>
            <a:off x="638628" y="868617"/>
            <a:ext cx="116694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mẹ bế chúng con</a:t>
            </a: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tay mẹ chăm chúng con</a:t>
            </a:r>
            <a:b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con ăn tay mẹ nấ</a:t>
            </a: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n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con uống tay mẹ đun</a:t>
            </a:r>
            <a:b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 bức gió từ tay mẹ con ngủ ngon</a:t>
            </a:r>
            <a:b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giá rét cũng từ tay mẹ </a:t>
            </a: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</a:t>
            </a: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con</a:t>
            </a:r>
            <a:b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mẹ vì chúng con</a:t>
            </a: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mẹ con lớn khôn</a:t>
            </a:r>
            <a:endParaRPr lang="en-US" sz="32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04" y="1437024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45" y="1256504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289" y="1416162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67" y="1416161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52" y="1221577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5544" y="1344381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986" y="1416162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88" y="1283601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2258" y="1379309"/>
            <a:ext cx="429059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7" y="2387710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04" y="2306722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1" y="2429526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40" y="2466378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95" y="2299689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89" y="2466378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9937" y="2350857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11" y="2312952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070" y="3381981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89" y="3479744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33" y="3320087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224" y="3471750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39" y="3455686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07" y="3259176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8047" y="4340627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04" y="4340627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68" y="4180970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189" y="4398202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91" y="4373543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93" y="4180970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069" y="5447597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47" y="5451076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45" y="5262347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301" y="5345187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46" y="5377494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51" y="5189651"/>
            <a:ext cx="682170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253" y="5300197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10" y="5328272"/>
            <a:ext cx="520698" cy="3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501" y="5174844"/>
            <a:ext cx="919273" cy="71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2774" y="5244305"/>
            <a:ext cx="524291" cy="47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812768">
            <a:off x="3283970" y="765809"/>
            <a:ext cx="2971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TRÒ CHƠI: Bức tranh bí ẩn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621" y="0"/>
            <a:ext cx="2819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6600FF"/>
                </a:solidFill>
              </a:rPr>
              <a:t>Cho HS chọn tranh sau đó nhìn từ gợi ý và trả lời đó là tranh minh họa của câu mấy trong bài, hát lại câu hát đó. </a:t>
            </a:r>
          </a:p>
        </p:txBody>
      </p:sp>
      <p:sp>
        <p:nvSpPr>
          <p:cNvPr id="2" name="TextBox 1">
            <a:hlinkClick r:id="rId3" action="ppaction://hlinksldjump"/>
          </p:cNvPr>
          <p:cNvSpPr txBox="1"/>
          <p:nvPr/>
        </p:nvSpPr>
        <p:spPr>
          <a:xfrm rot="21032965">
            <a:off x="2824151" y="1791196"/>
            <a:ext cx="468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0070C0"/>
                </a:solidFill>
              </a:rPr>
              <a:t>BỨC TRANH 1</a:t>
            </a: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 rot="208707">
            <a:off x="3389089" y="4910502"/>
            <a:ext cx="468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0070C0"/>
                </a:solidFill>
              </a:rPr>
              <a:t>BỨC TRANH 3</a:t>
            </a: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6139546" y="2944910"/>
            <a:ext cx="468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0070C0"/>
                </a:solidFill>
              </a:rPr>
              <a:t>BỨC TRANH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561</Words>
  <Application>Microsoft Office PowerPoint</Application>
  <PresentationFormat>Widescreen</PresentationFormat>
  <Paragraphs>58</Paragraphs>
  <Slides>25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.VnTime</vt:lpstr>
      <vt:lpstr>Arial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</cp:lastModifiedBy>
  <cp:revision>508</cp:revision>
  <dcterms:created xsi:type="dcterms:W3CDTF">2020-08-30T12:35:00Z</dcterms:created>
  <dcterms:modified xsi:type="dcterms:W3CDTF">2023-02-16T13:58:08Z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0E5B886BE11940DA91EEAC36094722F8</vt:lpwstr>
  </property>
  <property fmtid="{D5CDD505-2E9C-101B-9397-08002B2CF9AE}" pid="3" name="KSOProductBuildVer">
    <vt:lpwstr>1033-11.2.0.10265</vt:lpwstr>
  </property>
</Properties>
</file>