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8"/>
  </p:notesMasterIdLst>
  <p:sldIdLst>
    <p:sldId id="326" r:id="rId6"/>
    <p:sldId id="295" r:id="rId7"/>
    <p:sldId id="296" r:id="rId8"/>
    <p:sldId id="298" r:id="rId9"/>
    <p:sldId id="297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292" r:id="rId18"/>
    <p:sldId id="329" r:id="rId19"/>
    <p:sldId id="330" r:id="rId20"/>
    <p:sldId id="306" r:id="rId21"/>
    <p:sldId id="328" r:id="rId22"/>
    <p:sldId id="308" r:id="rId23"/>
    <p:sldId id="309" r:id="rId24"/>
    <p:sldId id="310" r:id="rId25"/>
    <p:sldId id="331" r:id="rId26"/>
    <p:sldId id="332" r:id="rId27"/>
    <p:sldId id="333" r:id="rId28"/>
    <p:sldId id="334" r:id="rId29"/>
    <p:sldId id="335" r:id="rId30"/>
    <p:sldId id="336" r:id="rId31"/>
    <p:sldId id="325" r:id="rId32"/>
    <p:sldId id="337" r:id="rId33"/>
    <p:sldId id="339" r:id="rId34"/>
    <p:sldId id="340" r:id="rId35"/>
    <p:sldId id="338" r:id="rId36"/>
    <p:sldId id="327" r:id="rId37"/>
  </p:sldIdLst>
  <p:sldSz cx="12192000" cy="6858000"/>
  <p:notesSz cx="6858000" cy="9144000"/>
  <p:embeddedFontLst>
    <p:embeddedFont>
      <p:font typeface=".VnArial" panose="020B7200000000000000" pitchFamily="34" charset="0"/>
      <p:regular r:id="rId39"/>
      <p:bold r:id="rId40"/>
      <p:italic r:id="rId41"/>
      <p:boldItalic r:id="rId42"/>
    </p:embeddedFont>
    <p:embeddedFont>
      <p:font typeface=".VnArialH" panose="020BE20000000000000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2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2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6.jpeg"/><Relationship Id="rId4" Type="http://schemas.openxmlformats.org/officeDocument/2006/relationships/image" Target="../media/image14.png"/><Relationship Id="rId9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slide" Target="slide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Nh%E1%BA%A1c_s%C4%A9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vi.wikipedia.org/wiki/Ho%C3%A0ng_Long_(nh%E1%BA%A1c_s%C4%A9)" TargetMode="External"/><Relationship Id="rId4" Type="http://schemas.openxmlformats.org/officeDocument/2006/relationships/hyperlink" Target="https://vi.wikipedia.org/wiki/Ng%C6%B0%E1%BB%9Di_Vi%E1%BB%87t_Na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18" Type="http://schemas.openxmlformats.org/officeDocument/2006/relationships/image" Target="../media/image12.png"/><Relationship Id="rId3" Type="http://schemas.openxmlformats.org/officeDocument/2006/relationships/image" Target="../media/image6.png"/><Relationship Id="rId21" Type="http://schemas.openxmlformats.org/officeDocument/2006/relationships/image" Target="../media/image13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slide" Target="slide5.xml"/><Relationship Id="rId2" Type="http://schemas.openxmlformats.org/officeDocument/2006/relationships/image" Target="../media/image5.png"/><Relationship Id="rId16" Type="http://schemas.openxmlformats.org/officeDocument/2006/relationships/slide" Target="slide3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slide" Target="slide7.xml"/><Relationship Id="rId23" Type="http://schemas.openxmlformats.org/officeDocument/2006/relationships/slide" Target="slide11.xml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6.wdp"/><Relationship Id="rId22" Type="http://schemas.microsoft.com/office/2007/relationships/hdphoto" Target="../media/hdphoto8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slide" Target="slide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93231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5008" y="13692"/>
            <a:ext cx="10706933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6469" y="2348957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703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6F95454E-3DC0-C186-F03F-CE2CB4E2831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3794540"/>
                  </p:ext>
                </p:extLst>
              </p:nvPr>
            </p:nvGraphicFramePr>
            <p:xfrm>
              <a:off x="11092543" y="3061607"/>
              <a:ext cx="3048000" cy="1714500"/>
            </p:xfrm>
            <a:graphic>
              <a:graphicData uri="http://schemas.microsoft.com/office/powerpoint/2016/slidezoom">
                <pslz:sldZm>
                  <pslz:sldZmObj sldId="326" cId="0">
                    <pslz:zmPr id="{FFA6C9A7-8753-473E-B3E5-B050E69EB26C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" name="Slide Zoom 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6F95454E-3DC0-C186-F03F-CE2CB4E283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92543" y="3061607"/>
                <a:ext cx="3048000" cy="17145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13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50171" y="238649"/>
            <a:ext cx="85924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quả 4: HS trả lời song giải thích XÚC XẮC là </a:t>
            </a:r>
            <a:r>
              <a:rPr lang="vi-VN" sz="36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cái ống nứa (hoặc tre) còn nguyên 2 đầu mắt, cưa xéo một nhát ở một phía dài cỡ hơn đốt ngón tay, nhét đồng tiền xu vào đấy</a:t>
            </a:r>
            <a:r>
              <a:rPr lang="en-US" sz="36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45" y="3098701"/>
            <a:ext cx="2619312" cy="3404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160" y="3098701"/>
            <a:ext cx="2293931" cy="3404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511" y="2413699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TextBox 14">
            <a:hlinkClick r:id="rId9" action="ppaction://hlinksldjump"/>
          </p:cNvPr>
          <p:cNvSpPr txBox="1"/>
          <p:nvPr/>
        </p:nvSpPr>
        <p:spPr>
          <a:xfrm rot="604745">
            <a:off x="7740953" y="5168213"/>
            <a:ext cx="319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>
                <a:solidFill>
                  <a:srgbClr val="000066"/>
                </a:solidFill>
              </a:rPr>
              <a:t>Quay lại trò chơi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0231" y="339399"/>
            <a:ext cx="9831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b="1" i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 5: Tết vào mùa nào trong năm? </a:t>
            </a:r>
            <a:endParaRPr lang="en-US" sz="4800" b="1" i="1">
              <a:solidFill>
                <a:srgbClr val="FFFF00"/>
              </a:solidFill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52" y="1509795"/>
            <a:ext cx="4435095" cy="5771815"/>
          </a:xfrm>
          <a:prstGeom prst="rect">
            <a:avLst/>
          </a:prstGeom>
        </p:spPr>
      </p:pic>
      <p:sp>
        <p:nvSpPr>
          <p:cNvPr id="14" name="TextBox 13">
            <a:hlinkClick r:id="rId7" action="ppaction://hlinksldjump"/>
          </p:cNvPr>
          <p:cNvSpPr txBox="1"/>
          <p:nvPr/>
        </p:nvSpPr>
        <p:spPr>
          <a:xfrm>
            <a:off x="4746170" y="4158152"/>
            <a:ext cx="311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FF00"/>
                </a:solidFill>
              </a:rPr>
              <a:t>ĐÁP ÁN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657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5991" y="159656"/>
            <a:ext cx="95358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600" b="1" i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ĐÁP ÁN QUẢ 5:Mùa xuân </a:t>
            </a:r>
            <a:endParaRPr lang="en-US" sz="6600" b="1" i="1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84">
            <a:off x="2415239" y="2090056"/>
            <a:ext cx="4255266" cy="5500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270" y="2733048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TextBox 12">
            <a:hlinkClick r:id="rId8" action="ppaction://hlinksldjump"/>
          </p:cNvPr>
          <p:cNvSpPr txBox="1"/>
          <p:nvPr/>
        </p:nvSpPr>
        <p:spPr>
          <a:xfrm rot="604745">
            <a:off x="6984832" y="5664733"/>
            <a:ext cx="2925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000066"/>
                </a:solidFill>
              </a:rPr>
              <a:t>Giới thiệu bài mới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29464" y="4729886"/>
            <a:ext cx="1384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TIẾT: 19</a:t>
            </a:r>
          </a:p>
        </p:txBody>
      </p:sp>
      <p:sp>
        <p:nvSpPr>
          <p:cNvPr id="3" name="Rectangle 2"/>
          <p:cNvSpPr/>
          <p:nvPr/>
        </p:nvSpPr>
        <p:spPr>
          <a:xfrm>
            <a:off x="3865417" y="5314661"/>
            <a:ext cx="76061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BÀI: CHÚC MỪNG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25698" y="5714815"/>
            <a:ext cx="2090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Nhạc: Nga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00890" y="6247708"/>
            <a:ext cx="3653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việt: Hoàng Lân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76272"/>
            <a:ext cx="4779817" cy="1108040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ÂM NHẠC 4</a:t>
            </a:r>
          </a:p>
        </p:txBody>
      </p:sp>
      <p:pic>
        <p:nvPicPr>
          <p:cNvPr id="1026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7" y="0"/>
            <a:ext cx="1404197" cy="10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42" y="681469"/>
            <a:ext cx="1404197" cy="10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258" y="71868"/>
            <a:ext cx="1404197" cy="10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44092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anose="020B7200000000000000" pitchFamily="34" charset="0"/>
              </a:rPr>
              <a:t>+§· tõ l©u, h×nh ¶nh n­ưíc Nga trë nªn quen thuéc víi mçi ng­êi d©n ViÖt Nam chóng ta,  c¸c em quan s¸t b¶n ®å n­íc Nga vµ nghe mét sè bµi h¸t vÒ n­íc Nga:</a:t>
            </a:r>
          </a:p>
        </p:txBody>
      </p:sp>
      <p:pic>
        <p:nvPicPr>
          <p:cNvPr id="5" name="Picture 80" descr="luoc_do_lien_xo_nam_1940_50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8691"/>
            <a:ext cx="3629891" cy="520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715808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2060"/>
                </a:solidFill>
                <a:latin typeface=".VnArial" panose="020B7200000000000000" pitchFamily="34" charset="0"/>
              </a:rPr>
              <a:t>+ Nga lµ mét nư­íc cã diÖn tÝch réng lín nhÊt thÕ giíi: lanh thæ nư­íc Nga tr¶i dµi tõ §«ng ¢u ®Õn vïng ViÔn ®«ng thuéc Ch©u </a:t>
            </a:r>
            <a:r>
              <a:rPr lang="en-US" b="1">
                <a:solidFill>
                  <a:srgbClr val="002060"/>
                </a:solidFill>
                <a:latin typeface=".VnArialH" panose="020B7200000000000000" pitchFamily="34" charset="0"/>
              </a:rPr>
              <a:t>¸, </a:t>
            </a:r>
            <a:r>
              <a:rPr lang="en-US" b="1">
                <a:solidFill>
                  <a:srgbClr val="002060"/>
                </a:solidFill>
                <a:latin typeface=".VnArial" panose="020B7200000000000000" pitchFamily="34" charset="0"/>
              </a:rPr>
              <a:t>víi diÖn tÝch tr</a:t>
            </a:r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</a:rPr>
              <a:t>ên  17 triệu ki lô mét vuông.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290" y="1648690"/>
            <a:ext cx="4336473" cy="520930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717707" y="1648691"/>
            <a:ext cx="4465637" cy="4619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FF33"/>
                </a:solidFill>
                <a:latin typeface="Times New Roman" panose="02020603050405020304" pitchFamily="18" charset="0"/>
              </a:rPr>
              <a:t>CUNG ĐIỆN KREM-LIN</a:t>
            </a:r>
          </a:p>
        </p:txBody>
      </p:sp>
      <p:pic>
        <p:nvPicPr>
          <p:cNvPr id="10" name="Picture 10" descr="lenin_0004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290" y="1648690"/>
            <a:ext cx="3837709" cy="5209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8354290" y="1779884"/>
            <a:ext cx="2576944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Nhạc sĩ Trai- cốp- xki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3635" y="29890"/>
            <a:ext cx="53478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1"/>
              <a:t>Hoàng Lân</a:t>
            </a:r>
            <a:r>
              <a:rPr lang="vi-VN" i="1"/>
              <a:t> (sinh năm 1942) là </a:t>
            </a:r>
            <a:r>
              <a:rPr lang="vi-VN" i="1">
                <a:hlinkClick r:id="rId3" tooltip="Nhạc sĩ"/>
              </a:rPr>
              <a:t>nhạc sĩ</a:t>
            </a:r>
            <a:r>
              <a:rPr lang="vi-VN" i="1"/>
              <a:t> </a:t>
            </a:r>
            <a:r>
              <a:rPr lang="vi-VN" i="1" u="sng">
                <a:hlinkClick r:id="rId4"/>
              </a:rPr>
              <a:t>người Việt Nam</a:t>
            </a:r>
            <a:r>
              <a:rPr lang="vi-VN" i="1"/>
              <a:t>. Ông cùng người anh em sinh đôi </a:t>
            </a:r>
            <a:r>
              <a:rPr lang="vi-VN" i="1">
                <a:hlinkClick r:id="rId5" tooltip="Hoàng Long (nhạc sĩ)"/>
              </a:rPr>
              <a:t>Hoàng Long</a:t>
            </a:r>
            <a:r>
              <a:rPr lang="vi-VN" i="1"/>
              <a:t> trở thành một cặp nhạc sĩ quen thuộc với người yêu nhạc Việt Nam. Hai ông đã được Chủ tịch nước trao tặng Giải thưởng Nhà nước về văn học - nghệ thuật năm 2012</a:t>
            </a:r>
            <a:endParaRPr lang="en-US" i="1"/>
          </a:p>
        </p:txBody>
      </p:sp>
      <p:sp>
        <p:nvSpPr>
          <p:cNvPr id="11" name="Rectangle 10"/>
          <p:cNvSpPr/>
          <p:nvPr/>
        </p:nvSpPr>
        <p:spPr>
          <a:xfrm>
            <a:off x="3636816" y="1774642"/>
            <a:ext cx="5001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/>
              <a:t>Bài hát chúc mừng có giai điệu nhịp nhàng, uyển chuyển diễn tả tình cảm thân thiết ấm áp của những người bạn trong ngày vui gặp mặt</a:t>
            </a:r>
          </a:p>
        </p:txBody>
      </p:sp>
      <p:sp>
        <p:nvSpPr>
          <p:cNvPr id="3" name="AutoShape 2" descr="Nhạc sĩ Hoàng L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418" y="2697973"/>
            <a:ext cx="4391891" cy="260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67070"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85656" y="0"/>
            <a:ext cx="3062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</a:rPr>
              <a:t>Hát mẫu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28570" y="3251969"/>
            <a:ext cx="3062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</a:rPr>
              <a:t>Đọc lời ca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31099"/>
            <a:ext cx="8686800" cy="305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CÂU 1: Cùng  đàn cùng  hát  vang  lừng.</a:t>
            </a:r>
          </a:p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</a:rPr>
              <a:t>CÂU 2: họp  vào  ngày Tết  tưng bừng, </a:t>
            </a:r>
          </a:p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</a:rPr>
              <a:t>CÂU 3: nhịp nhàng cùng hát  vui bên  người  thân.</a:t>
            </a:r>
          </a:p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</a:rPr>
              <a:t>CÂU 4: Nhớ mãi phút giây êm  đềm.</a:t>
            </a:r>
          </a:p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</a:rPr>
              <a:t>CÂU 5: sống bên  nhau bao bạn  hiền</a:t>
            </a:r>
          </a:p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</a:rPr>
              <a:t>CÂU 6: hát  lên  tình  thiết tha  lâu bền.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319" y="-87960"/>
            <a:ext cx="7358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 HS Học hát nối tiếp từng câu</a:t>
            </a:r>
          </a:p>
          <a:p>
            <a:endParaRPr lang="en-US" sz="36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0146" y="4541810"/>
            <a:ext cx="8610049" cy="489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</a:rPr>
              <a:t>CÂU 1: Cùng  đàn cùng  hát  vang  lừng.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85953" y="512204"/>
            <a:ext cx="3228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CÂU 1</a:t>
            </a:r>
          </a:p>
        </p:txBody>
      </p:sp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51885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6289" y="4719678"/>
            <a:ext cx="9628909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CÂU 2: họp  vào  ngày Tết  tưng bừng.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4691" y="189039"/>
            <a:ext cx="2161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CÂU 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" y="5129"/>
            <a:ext cx="12192000" cy="83723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548" y="8374467"/>
            <a:ext cx="2041810" cy="2643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352" r="100000">
                        <a14:backgroundMark x1="60833" y1="42726" x2="60278" y2="42938"/>
                        <a14:backgroundMark x1="67222" y1="27754" x2="66667" y2="28037"/>
                        <a14:backgroundMark x1="62037" y1="19703" x2="62037" y2="19703"/>
                        <a14:backgroundMark x1="37222" y1="16172" x2="37222" y2="16172"/>
                        <a14:backgroundMark x1="35833" y1="21610" x2="35833" y2="21610"/>
                        <a14:backgroundMark x1="37685" y1="28249" x2="37685" y2="28249"/>
                        <a14:backgroundMark x1="65648" y1="31003" x2="65648" y2="31003"/>
                        <a14:backgroundMark x1="45185" y1="12147" x2="45185" y2="12147"/>
                        <a14:backgroundMark x1="32315" y1="50918" x2="32315" y2="5091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2053">
            <a:off x="4830727" y="3626254"/>
            <a:ext cx="1853499" cy="243014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562" y="4455141"/>
            <a:ext cx="1958185" cy="247301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78" y="5144543"/>
            <a:ext cx="1255777" cy="150693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4521137" y="5565223"/>
            <a:ext cx="1530163" cy="986386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63140" y="6058415"/>
            <a:ext cx="4761545" cy="12157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33423"/>
            <a:ext cx="11951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BÀY MÂM NGŨ QUẢ</a:t>
            </a:r>
            <a:endParaRPr lang="en-US" sz="2400" b="1" i="1">
              <a:ln w="127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b="1" i="1">
              <a:ln w="127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</a:t>
            </a:r>
            <a:r>
              <a:rPr lang="en-US" sz="2800" b="1" i="1" dirty="0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GIÚP BỐ </a:t>
            </a:r>
            <a:r>
              <a:rPr lang="en-US" sz="2800" b="1" i="1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BÀY </a:t>
            </a:r>
            <a:r>
              <a:rPr lang="en-US" sz="2800" b="1" i="1" dirty="0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ĐÓN LỘC VÀO NHÀ BẰNG </a:t>
            </a:r>
            <a:r>
              <a:rPr lang="en-US" sz="2800" b="1" i="1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TRẢ LỜI CÁC CÂU HỎI TRONG CÁC LOẠI QUẢ SAU: </a:t>
            </a:r>
            <a:endParaRPr lang="en-US" sz="2800" b="1" i="1" dirty="0">
              <a:ln w="127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55157" y="1934125"/>
            <a:ext cx="4335312" cy="1816446"/>
          </a:xfrm>
          <a:prstGeom prst="rect">
            <a:avLst/>
          </a:prstGeom>
        </p:spPr>
      </p:pic>
      <p:pic>
        <p:nvPicPr>
          <p:cNvPr id="37" name="Picture 3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-110668" y="1796688"/>
            <a:ext cx="2283781" cy="2068756"/>
          </a:xfrm>
          <a:prstGeom prst="rect">
            <a:avLst/>
          </a:prstGeom>
        </p:spPr>
      </p:pic>
      <p:pic>
        <p:nvPicPr>
          <p:cNvPr id="38" name="Picture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4352" r="100000">
                        <a14:backgroundMark x1="60833" y1="42726" x2="60278" y2="42938"/>
                        <a14:backgroundMark x1="67222" y1="27754" x2="66667" y2="28037"/>
                        <a14:backgroundMark x1="62037" y1="19703" x2="62037" y2="19703"/>
                        <a14:backgroundMark x1="37222" y1="16172" x2="37222" y2="16172"/>
                        <a14:backgroundMark x1="35833" y1="21610" x2="35833" y2="21610"/>
                        <a14:backgroundMark x1="37685" y1="28249" x2="37685" y2="28249"/>
                        <a14:backgroundMark x1="65648" y1="31003" x2="65648" y2="31003"/>
                        <a14:backgroundMark x1="45185" y1="12147" x2="45185" y2="12147"/>
                        <a14:backgroundMark x1="32315" y1="50918" x2="32315" y2="5091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2128">
            <a:off x="3819725" y="855410"/>
            <a:ext cx="3047373" cy="3833753"/>
          </a:xfrm>
          <a:prstGeom prst="rect">
            <a:avLst/>
          </a:prstGeom>
        </p:spPr>
      </p:pic>
      <p:pic>
        <p:nvPicPr>
          <p:cNvPr id="39" name="Picture 38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45" y="4763623"/>
            <a:ext cx="2344257" cy="2601689"/>
          </a:xfrm>
          <a:prstGeom prst="rect">
            <a:avLst/>
          </a:prstGeom>
        </p:spPr>
      </p:pic>
      <p:pic>
        <p:nvPicPr>
          <p:cNvPr id="40" name="Picture 3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021" y="4350512"/>
            <a:ext cx="1945034" cy="2892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828" y="2483792"/>
            <a:ext cx="204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</a:rPr>
              <a:t>1. ĐU ĐỦ</a:t>
            </a:r>
          </a:p>
        </p:txBody>
      </p:sp>
      <p:sp>
        <p:nvSpPr>
          <p:cNvPr id="44" name="TextBox 43">
            <a:hlinkClick r:id="rId17" action="ppaction://hlinksldjump"/>
          </p:cNvPr>
          <p:cNvSpPr txBox="1"/>
          <p:nvPr/>
        </p:nvSpPr>
        <p:spPr>
          <a:xfrm rot="21106095">
            <a:off x="5420447" y="2645589"/>
            <a:ext cx="204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</a:rPr>
              <a:t>2. DỨA</a:t>
            </a:r>
          </a:p>
        </p:txBody>
      </p:sp>
      <p:sp>
        <p:nvSpPr>
          <p:cNvPr id="45" name="TextBox 44">
            <a:hlinkClick r:id="rId15" action="ppaction://hlinksldjump"/>
          </p:cNvPr>
          <p:cNvSpPr txBox="1"/>
          <p:nvPr/>
        </p:nvSpPr>
        <p:spPr>
          <a:xfrm>
            <a:off x="9053790" y="2703216"/>
            <a:ext cx="219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</a:rPr>
              <a:t>3 CHUỐI</a:t>
            </a:r>
          </a:p>
        </p:txBody>
      </p:sp>
      <p:sp>
        <p:nvSpPr>
          <p:cNvPr id="46" name="TextBox 45">
            <a:hlinkClick r:id="rId23" action="ppaction://hlinksldjump"/>
          </p:cNvPr>
          <p:cNvSpPr txBox="1"/>
          <p:nvPr/>
        </p:nvSpPr>
        <p:spPr>
          <a:xfrm>
            <a:off x="10411453" y="5998159"/>
            <a:ext cx="2077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</a:rPr>
              <a:t>5.DƯA HẤU</a:t>
            </a:r>
          </a:p>
        </p:txBody>
      </p:sp>
      <p:sp>
        <p:nvSpPr>
          <p:cNvPr id="47" name="TextBox 46">
            <a:hlinkClick r:id="rId20" action="ppaction://hlinksldjump"/>
          </p:cNvPr>
          <p:cNvSpPr txBox="1"/>
          <p:nvPr/>
        </p:nvSpPr>
        <p:spPr>
          <a:xfrm>
            <a:off x="768507" y="5858434"/>
            <a:ext cx="204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</a:rPr>
              <a:t>4. BƯỞI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0" y="4015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2563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CÂU 3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3891" y="4611368"/>
            <a:ext cx="9919854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</a:rPr>
              <a:t>Nhịp nhàng cùng hát  vui bên  người  thân.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3311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CÂU 1+2+3</a:t>
            </a:r>
          </a:p>
        </p:txBody>
      </p:sp>
      <p:sp>
        <p:nvSpPr>
          <p:cNvPr id="2" name="Rectangle 1"/>
          <p:cNvSpPr/>
          <p:nvPr/>
        </p:nvSpPr>
        <p:spPr>
          <a:xfrm>
            <a:off x="1607126" y="4011382"/>
            <a:ext cx="84789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</a:rPr>
              <a:t>Cùng  đàn cùng  hát  vang  lừng. Họp  vào  ngày Tết  tưng bừng. Nhịp nhàng cùng hát  vui bên  người  thân.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3311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CÂU 4</a:t>
            </a:r>
          </a:p>
        </p:txBody>
      </p:sp>
      <p:sp>
        <p:nvSpPr>
          <p:cNvPr id="3" name="Rectangle 2"/>
          <p:cNvSpPr/>
          <p:nvPr/>
        </p:nvSpPr>
        <p:spPr>
          <a:xfrm>
            <a:off x="1580365" y="4425085"/>
            <a:ext cx="87943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000000"/>
                </a:solidFill>
                <a:latin typeface="Times New Roman" panose="02020603050405020304" pitchFamily="18" charset="0"/>
              </a:rPr>
              <a:t>Nhớ mãi phút giây êm  đềm</a:t>
            </a:r>
            <a:endParaRPr lang="en-US" sz="6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3311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CÂU 5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6100" y="4869937"/>
            <a:ext cx="9137438" cy="688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6000">
                <a:solidFill>
                  <a:srgbClr val="000000"/>
                </a:solidFill>
                <a:latin typeface="Times New Roman" panose="02020603050405020304" pitchFamily="18" charset="0"/>
              </a:rPr>
              <a:t>sống bên  nhau bao bạn  hiền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3311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CÂU 6</a:t>
            </a:r>
          </a:p>
        </p:txBody>
      </p:sp>
      <p:sp>
        <p:nvSpPr>
          <p:cNvPr id="3" name="Rectangle 2"/>
          <p:cNvSpPr/>
          <p:nvPr/>
        </p:nvSpPr>
        <p:spPr>
          <a:xfrm>
            <a:off x="1417761" y="4509720"/>
            <a:ext cx="8937062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</a:rPr>
              <a:t>Hát  lên  tình  thiết tha  lâu bền.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3311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CÂU 4+5+6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3998" y="3985019"/>
            <a:ext cx="881149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Nhớ mãi phút giây êm  đềm. Sống bên  nhau bao bạn  hiền. Hát  lên  tình  thiết tha  lâu bền.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67070"/>
          <a:stretch>
            <a:fillRect/>
          </a:stretch>
        </p:blipFill>
        <p:spPr bwMode="auto">
          <a:xfrm>
            <a:off x="-1" y="518990"/>
            <a:ext cx="12192001" cy="633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51020" y="0"/>
            <a:ext cx="7592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</a:rPr>
              <a:t>Hát cả bài với các hình thức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62711" y="0"/>
            <a:ext cx="810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BỔ XUNG CHO GV CHO HS HÁT CẢ BÀI BẰNG VIDEO KARAOKE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7567"/>
            <a:ext cx="85621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 Hát gõ đệm theo phách</a:t>
            </a:r>
          </a:p>
          <a:p>
            <a:endParaRPr lang="en-US" sz="36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0146" y="4541810"/>
            <a:ext cx="8337539" cy="569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>
                <a:solidFill>
                  <a:srgbClr val="000000"/>
                </a:solidFill>
                <a:latin typeface="Times New Roman" panose="02020603050405020304" pitchFamily="18" charset="0"/>
              </a:rPr>
              <a:t>Cùng  đàn cùng  hát  vang  lừng.</a:t>
            </a:r>
          </a:p>
        </p:txBody>
      </p:sp>
      <p:pic>
        <p:nvPicPr>
          <p:cNvPr id="5122" name="Picture 2" descr="Hình ảnh Lì Xì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14693" y="5061285"/>
            <a:ext cx="640580" cy="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Lì Xì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66402" y="5059215"/>
            <a:ext cx="640580" cy="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ình ảnh Lì Xì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7379" y="5054198"/>
            <a:ext cx="640580" cy="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Lì Xì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8915" y="5072195"/>
            <a:ext cx="640580" cy="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ình ảnh Lì Xì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1786" y="5099904"/>
            <a:ext cx="640580" cy="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ình ảnh Lì Xì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07129" y="5054197"/>
            <a:ext cx="640580" cy="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Lì Xì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8729" y="5061285"/>
            <a:ext cx="640580" cy="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HUC MUG Cm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0865" y="6373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24" y="355661"/>
            <a:ext cx="2527300" cy="27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TAM C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319" y="0"/>
            <a:ext cx="2003736" cy="258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14972421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767" y="3903682"/>
            <a:ext cx="3880257" cy="223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3772060">
            <a:off x="-1089147" y="2530085"/>
            <a:ext cx="6719367" cy="1837778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Một số hình thức trình bày bài hát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0986" y="2872632"/>
            <a:ext cx="14685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/>
              <a:t>ĐƠN CA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96147" y="3134241"/>
            <a:ext cx="2411105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/>
              <a:t>SONG CA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78896" y="2756263"/>
            <a:ext cx="14685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/>
              <a:t>TAM CA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97005" y="6136160"/>
            <a:ext cx="14685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/>
              <a:t>TỐP CA</a:t>
            </a:r>
          </a:p>
        </p:txBody>
      </p:sp>
      <p:pic>
        <p:nvPicPr>
          <p:cNvPr id="1033" name="Picture 9" descr="C:\Users\Administrator\Desktop\don ca 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3106" y="39948"/>
            <a:ext cx="1539448" cy="27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3831" y="306187"/>
            <a:ext cx="9405139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i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 1: Gia đình em thường làm gì vào dịp Tết?</a:t>
            </a:r>
            <a:endParaRPr lang="en-US" sz="3600" b="1" i="1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2603465" y="3691344"/>
            <a:ext cx="4832938" cy="3063751"/>
          </a:xfrm>
          <a:prstGeom prst="rect">
            <a:avLst/>
          </a:prstGeom>
        </p:spPr>
      </p:pic>
      <p:sp>
        <p:nvSpPr>
          <p:cNvPr id="8" name="TextBox 7">
            <a:hlinkClick r:id="rId9" action="ppaction://hlinksldjump"/>
          </p:cNvPr>
          <p:cNvSpPr txBox="1"/>
          <p:nvPr/>
        </p:nvSpPr>
        <p:spPr>
          <a:xfrm rot="2742147">
            <a:off x="3541857" y="5074701"/>
            <a:ext cx="3265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ĐÁP ÁN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24" y="355661"/>
            <a:ext cx="2527300" cy="27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TAM C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319" y="0"/>
            <a:ext cx="2003736" cy="258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14972421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767" y="3903682"/>
            <a:ext cx="3880257" cy="223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3772060">
            <a:off x="-1089147" y="2530085"/>
            <a:ext cx="6719367" cy="1837778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Chọn 1,2 hình thức để biểu diễn bài Chúc mừng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0986" y="2872632"/>
            <a:ext cx="14685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/>
              <a:t>ĐƠN CA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96147" y="3134241"/>
            <a:ext cx="2411105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/>
              <a:t>SONG CA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78896" y="2756263"/>
            <a:ext cx="14685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/>
              <a:t>TAM CA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97005" y="6136160"/>
            <a:ext cx="14685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/>
              <a:t>TỐP CA</a:t>
            </a:r>
          </a:p>
        </p:txBody>
      </p:sp>
      <p:pic>
        <p:nvPicPr>
          <p:cNvPr id="13" name="Picture 9" descr="C:\Users\Administrator\Desktop\don ca 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3106" y="39948"/>
            <a:ext cx="1539448" cy="27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176" y="0"/>
            <a:ext cx="11472597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</a:rPr>
              <a:t>Chúc quý thầy cô mạnh khỏe các bạn học sinh chăm ngoan học giỏi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5680" y="2447391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699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2513" y="171290"/>
            <a:ext cx="104502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Đáp án quả 1:Gói bánh chưng, nấu cỗ, cúng giao thừa,...)</a:t>
            </a:r>
            <a:endParaRPr lang="en-US" sz="4400" b="1" i="1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00" y="2162629"/>
            <a:ext cx="4082245" cy="5275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06" y="2480780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TextBox 14">
            <a:hlinkClick r:id="rId8" action="ppaction://hlinksldjump"/>
          </p:cNvPr>
          <p:cNvSpPr txBox="1"/>
          <p:nvPr/>
        </p:nvSpPr>
        <p:spPr>
          <a:xfrm rot="604745">
            <a:off x="6540394" y="5253836"/>
            <a:ext cx="319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>
                <a:solidFill>
                  <a:srgbClr val="000066"/>
                </a:solidFill>
              </a:rPr>
              <a:t>Quay lại trò chơi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13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64526" y="0"/>
            <a:ext cx="11669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 2:Trong dịp tết, em thường được bố mẹ đưa đi chơi ở đâu và đến nhà ai để chúc têt.</a:t>
            </a:r>
            <a:endParaRPr lang="en-US" sz="4000" b="1" i="1">
              <a:solidFill>
                <a:srgbClr val="FFFF00"/>
              </a:solidFill>
            </a:endParaRPr>
          </a:p>
        </p:txBody>
      </p:sp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352" r="100000">
                        <a14:backgroundMark x1="60833" y1="42726" x2="60278" y2="42938"/>
                        <a14:backgroundMark x1="67222" y1="27754" x2="66667" y2="28037"/>
                        <a14:backgroundMark x1="62037" y1="19703" x2="62037" y2="19703"/>
                        <a14:backgroundMark x1="37222" y1="16172" x2="37222" y2="16172"/>
                        <a14:backgroundMark x1="35833" y1="21610" x2="35833" y2="21610"/>
                        <a14:backgroundMark x1="37685" y1="28249" x2="37685" y2="28249"/>
                        <a14:backgroundMark x1="65648" y1="31003" x2="65648" y2="31003"/>
                        <a14:backgroundMark x1="45185" y1="12147" x2="45185" y2="12147"/>
                        <a14:backgroundMark x1="32315" y1="50918" x2="32315" y2="5091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2053">
            <a:off x="2700866" y="914444"/>
            <a:ext cx="6087733" cy="6800950"/>
          </a:xfrm>
          <a:prstGeom prst="rect">
            <a:avLst/>
          </a:prstGeom>
        </p:spPr>
      </p:pic>
      <p:sp>
        <p:nvSpPr>
          <p:cNvPr id="14" name="TextBox 13">
            <a:hlinkClick r:id="rId7" action="ppaction://hlinksldjump"/>
          </p:cNvPr>
          <p:cNvSpPr txBox="1"/>
          <p:nvPr/>
        </p:nvSpPr>
        <p:spPr>
          <a:xfrm rot="3393393">
            <a:off x="4830825" y="5425071"/>
            <a:ext cx="311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ĐÁP ÁN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13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8411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6127" y="-210761"/>
            <a:ext cx="10628197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5400" b="1" i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 án quả 2: Đi Chơi,...Ông bà, bố mẹ, người thân, người lớn tuổi...</a:t>
            </a:r>
            <a:endParaRPr lang="en-US" sz="5400" b="1" i="1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55" y="2480780"/>
            <a:ext cx="4018125" cy="4636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06" y="2480780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TextBox 14">
            <a:hlinkClick r:id="rId8" action="ppaction://hlinksldjump"/>
          </p:cNvPr>
          <p:cNvSpPr txBox="1"/>
          <p:nvPr/>
        </p:nvSpPr>
        <p:spPr>
          <a:xfrm rot="604745">
            <a:off x="6540394" y="5253836"/>
            <a:ext cx="319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>
                <a:solidFill>
                  <a:srgbClr val="000066"/>
                </a:solidFill>
              </a:rPr>
              <a:t>Quay lại trò chơi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13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80486" y="3356429"/>
            <a:ext cx="6150440" cy="38121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4719" y="429184"/>
            <a:ext cx="103486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 3: Ngày tết trẻ em được người lớn quan tâm như thế nào?</a:t>
            </a:r>
            <a:endParaRPr lang="en-US" sz="4000" b="1" i="1">
              <a:solidFill>
                <a:srgbClr val="FFFF00"/>
              </a:solidFill>
            </a:endParaRPr>
          </a:p>
        </p:txBody>
      </p:sp>
      <p:sp>
        <p:nvSpPr>
          <p:cNvPr id="11" name="TextBox 10">
            <a:hlinkClick r:id="rId7" action="ppaction://hlinksldjump"/>
          </p:cNvPr>
          <p:cNvSpPr txBox="1"/>
          <p:nvPr/>
        </p:nvSpPr>
        <p:spPr>
          <a:xfrm>
            <a:off x="4490737" y="5247996"/>
            <a:ext cx="311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ĐÁP ÁN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13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575" y="2693243"/>
            <a:ext cx="3447818" cy="4648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2483821" y="-192714"/>
            <a:ext cx="7387771" cy="3618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800" b="1" i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 án quả 3: Mua áo mới, cho đi chơi, nhận tiền lỳ xì...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480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06" y="2480780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extBox 10">
            <a:hlinkClick r:id="rId8" action="ppaction://hlinksldjump"/>
          </p:cNvPr>
          <p:cNvSpPr txBox="1"/>
          <p:nvPr/>
        </p:nvSpPr>
        <p:spPr>
          <a:xfrm rot="604745">
            <a:off x="6540394" y="5253836"/>
            <a:ext cx="319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>
                <a:solidFill>
                  <a:srgbClr val="000066"/>
                </a:solidFill>
              </a:rPr>
              <a:t>Quay lại trò chơi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4781" y="140854"/>
            <a:ext cx="9850988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400" b="1" i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Qủa 4: Em đã bao giờ được nhìn thấy đồng tiến xu và ống tre/ nứa chưa? </a:t>
            </a:r>
            <a:endParaRPr lang="en-US" sz="4400" b="1" i="1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26" y="3309256"/>
            <a:ext cx="3534935" cy="3997999"/>
          </a:xfrm>
          <a:prstGeom prst="rect">
            <a:avLst/>
          </a:prstGeom>
        </p:spPr>
      </p:pic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4490737" y="5247996"/>
            <a:ext cx="311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ĐÁP ÁN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807</Words>
  <Application>Microsoft Office PowerPoint</Application>
  <PresentationFormat>Widescreen</PresentationFormat>
  <Paragraphs>95</Paragraphs>
  <Slides>32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Times New Roman</vt:lpstr>
      <vt:lpstr>Arial</vt:lpstr>
      <vt:lpstr>Calibri</vt:lpstr>
      <vt:lpstr>.VnArial</vt:lpstr>
      <vt:lpstr>Calibri Light</vt:lpstr>
      <vt:lpstr>.VnArialH</vt:lpstr>
      <vt:lpstr>Office Theme</vt:lpstr>
      <vt:lpstr>1_Office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</cp:lastModifiedBy>
  <cp:revision>147</cp:revision>
  <dcterms:created xsi:type="dcterms:W3CDTF">2020-08-30T12:35:00Z</dcterms:created>
  <dcterms:modified xsi:type="dcterms:W3CDTF">2023-01-15T08:40:23Z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F34C82DA693748E5BE26978DC2512E92</vt:lpwstr>
  </property>
  <property fmtid="{D5CDD505-2E9C-101B-9397-08002B2CF9AE}" pid="3" name="KSOProductBuildVer">
    <vt:lpwstr>1033-11.2.0.10265</vt:lpwstr>
  </property>
</Properties>
</file>