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4" r:id="rId4"/>
  </p:sldMasterIdLst>
  <p:notesMasterIdLst>
    <p:notesMasterId r:id="rId16"/>
  </p:notesMasterIdLst>
  <p:sldIdLst>
    <p:sldId id="285" r:id="rId5"/>
    <p:sldId id="273" r:id="rId6"/>
    <p:sldId id="297" r:id="rId7"/>
    <p:sldId id="289" r:id="rId8"/>
    <p:sldId id="290" r:id="rId9"/>
    <p:sldId id="299" r:id="rId10"/>
    <p:sldId id="300" r:id="rId11"/>
    <p:sldId id="302" r:id="rId12"/>
    <p:sldId id="303" r:id="rId13"/>
    <p:sldId id="278" r:id="rId14"/>
    <p:sldId id="27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3" d="100"/>
          <a:sy n="63" d="100"/>
        </p:scale>
        <p:origin x="7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7FA50-F023-40DA-A80E-963AA87A0696}" type="datetimeFigureOut">
              <a:rPr lang="en-US" smtClean="0"/>
              <a:t>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37EEF-744D-4208-86C3-FC6D2DDB462E}" type="slidenum">
              <a:rPr lang="en-US" smtClean="0"/>
              <a:t>‹#›</a:t>
            </a:fld>
            <a:endParaRPr lang="en-US"/>
          </a:p>
        </p:txBody>
      </p:sp>
    </p:spTree>
    <p:extLst>
      <p:ext uri="{BB962C8B-B14F-4D97-AF65-F5344CB8AC3E}">
        <p14:creationId xmlns:p14="http://schemas.microsoft.com/office/powerpoint/2010/main" val="3267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0964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3621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9371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8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01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2091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804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7069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3983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6950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9398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072683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01996" y="1433715"/>
            <a:ext cx="609600" cy="609600"/>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5753681" y="-121577"/>
            <a:ext cx="4716222" cy="7098066"/>
          </a:xfrm>
          <a:prstGeom prst="rect">
            <a:avLst/>
          </a:prstGeom>
        </p:spPr>
      </p:pic>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03468" y="-121577"/>
            <a:ext cx="4669632" cy="7066582"/>
          </a:xfrm>
          <a:prstGeom prst="rect">
            <a:avLst/>
          </a:prstGeom>
        </p:spPr>
      </p:pic>
      <p:pic>
        <p:nvPicPr>
          <p:cNvPr id="40" name="Picture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062541" y="80804"/>
            <a:ext cx="379649" cy="304368"/>
          </a:xfrm>
          <a:prstGeom prst="rect">
            <a:avLst/>
          </a:prstGeom>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199" y="-24732"/>
            <a:ext cx="3927891" cy="1255850"/>
          </a:xfrm>
          <a:prstGeom prst="rect">
            <a:avLst/>
          </a:prstGeom>
        </p:spPr>
      </p:pic>
    </p:spTree>
    <p:extLst>
      <p:ext uri="{BB962C8B-B14F-4D97-AF65-F5344CB8AC3E}">
        <p14:creationId xmlns:p14="http://schemas.microsoft.com/office/powerpoint/2010/main" val="10597604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8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6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audio>
              <p:cMediaNode vol="80000">
                <p:cTn id="18" fill="hold" display="0">
                  <p:stCondLst>
                    <p:cond delay="indefinite"/>
                  </p:stCondLst>
                  <p:endCondLst>
                    <p:cond evt="onStopAudio" delay="0">
                      <p:tgtEl>
                        <p:sldTgt/>
                      </p:tgtEl>
                    </p:cond>
                  </p:endCondLst>
                </p:cTn>
                <p:tgtEl>
                  <p:spTgt spid="3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7502" y="1621484"/>
            <a:ext cx="4504615" cy="976748"/>
          </a:xfrm>
          <a:prstGeom prst="rect">
            <a:avLst/>
          </a:prstGeom>
        </p:spPr>
      </p:pic>
      <p:sp>
        <p:nvSpPr>
          <p:cNvPr id="4" name="TextBox 3"/>
          <p:cNvSpPr txBox="1"/>
          <p:nvPr/>
        </p:nvSpPr>
        <p:spPr>
          <a:xfrm>
            <a:off x="2884263" y="6614901"/>
            <a:ext cx="2564782" cy="307777"/>
          </a:xfrm>
          <a:prstGeom prst="rect">
            <a:avLst/>
          </a:prstGeom>
          <a:noFill/>
        </p:spPr>
        <p:txBody>
          <a:bodyPr wrap="square" rtlCol="0">
            <a:spAutoFit/>
          </a:bodyPr>
          <a:lstStyle/>
          <a:p>
            <a:r>
              <a:rPr lang="en-US" sz="1400" i="1" dirty="0">
                <a:solidFill>
                  <a:srgbClr val="FF0000"/>
                </a:solidFill>
                <a:latin typeface="Times New Roman" panose="02020603050405020304" pitchFamily="18" charset="0"/>
                <a:cs typeface="Times New Roman" panose="02020603050405020304" pitchFamily="18" charset="0"/>
              </a:rPr>
              <a:t>Chú ý hỏi song mới nêu giáo dục</a:t>
            </a:r>
          </a:p>
        </p:txBody>
      </p:sp>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2" name="Nghe nhạc- Suối đàn t'rưng (Âm Nhạc lớp 3 CTGDPT 2018 - NX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7254" y="4529648"/>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769953" y="0"/>
            <a:ext cx="2743199" cy="369332"/>
          </a:xfrm>
          <a:prstGeom prst="rect">
            <a:avLst/>
          </a:prstGeom>
          <a:noFill/>
        </p:spPr>
        <p:txBody>
          <a:bodyPr wrap="square" rtlCol="0">
            <a:spAutoFit/>
          </a:bodyPr>
          <a:lstStyle/>
          <a:p>
            <a:pPr defTabSz="685800">
              <a:defRPr/>
            </a:pPr>
            <a:r>
              <a:rPr lang="en-US" dirty="0">
                <a:solidFill>
                  <a:prstClr val="black"/>
                </a:solidFill>
                <a:latin typeface="Times New Roman" panose="02020603050405020304" pitchFamily="18" charset="0"/>
                <a:cs typeface="Times New Roman" panose="02020603050405020304" pitchFamily="18" charset="0"/>
              </a:rPr>
              <a:t>Chuẩn bị đồ dùng học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68" y="83199"/>
            <a:ext cx="4627755" cy="28495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5664" y="783955"/>
            <a:ext cx="1104298" cy="15505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7543" y="-129864"/>
            <a:ext cx="2117570" cy="2117570"/>
          </a:xfrm>
          <a:prstGeom prst="rect">
            <a:avLst/>
          </a:prstGeom>
        </p:spPr>
      </p:pic>
    </p:spTree>
    <p:extLst>
      <p:ext uri="{BB962C8B-B14F-4D97-AF65-F5344CB8AC3E}">
        <p14:creationId xmlns:p14="http://schemas.microsoft.com/office/powerpoint/2010/main" val="63892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Đàn T'rưng - http://vananhcorporation.vn/"/>
          <p:cNvPicPr/>
          <p:nvPr/>
        </p:nvPicPr>
        <p:blipFill>
          <a:blip r:embed="rId2">
            <a:extLst>
              <a:ext uri="{28A0092B-C50C-407E-A947-70E740481C1C}">
                <a14:useLocalDpi xmlns:a14="http://schemas.microsoft.com/office/drawing/2010/main" val="0"/>
              </a:ext>
            </a:extLst>
          </a:blip>
          <a:srcRect/>
          <a:stretch>
            <a:fillRect/>
          </a:stretch>
        </p:blipFill>
        <p:spPr bwMode="auto">
          <a:xfrm>
            <a:off x="264281" y="2240279"/>
            <a:ext cx="4792828" cy="3788971"/>
          </a:xfrm>
          <a:prstGeom prst="rect">
            <a:avLst/>
          </a:prstGeom>
          <a:noFill/>
          <a:ln>
            <a:noFill/>
          </a:ln>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1668781"/>
            <a:ext cx="2064150" cy="1848516"/>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1668781"/>
            <a:ext cx="2064150" cy="1848516"/>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01" y="1636730"/>
            <a:ext cx="2064150" cy="1848516"/>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3078481"/>
            <a:ext cx="2064150" cy="1848516"/>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3078481"/>
            <a:ext cx="2064150" cy="1848516"/>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01" y="3078481"/>
            <a:ext cx="2064150" cy="1848516"/>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4488181"/>
            <a:ext cx="2064150" cy="1848516"/>
          </a:xfrm>
          <a:prstGeom prst="rect">
            <a:avLst/>
          </a:prstGeom>
        </p:spPr>
      </p:pic>
      <p:sp>
        <p:nvSpPr>
          <p:cNvPr id="20" name="Rectangle 19"/>
          <p:cNvSpPr/>
          <p:nvPr/>
        </p:nvSpPr>
        <p:spPr>
          <a:xfrm>
            <a:off x="169045" y="788015"/>
            <a:ext cx="3550587"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Trò chơi: Bức tranh bí ẩn</a:t>
            </a:r>
            <a:endParaRPr lang="en-US" sz="2400" dirty="0"/>
          </a:p>
        </p:txBody>
      </p:sp>
      <p:sp>
        <p:nvSpPr>
          <p:cNvPr id="38" name="Rectangle 37"/>
          <p:cNvSpPr/>
          <p:nvPr/>
        </p:nvSpPr>
        <p:spPr>
          <a:xfrm>
            <a:off x="4299105" y="168903"/>
            <a:ext cx="3436390"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HOẠT ĐỘNG MỞ ĐẦU</a:t>
            </a:r>
            <a:endParaRPr lang="en-US" sz="2400" dirty="0"/>
          </a:p>
        </p:txBody>
      </p:sp>
      <p:sp>
        <p:nvSpPr>
          <p:cNvPr id="25" name="TextBox 24"/>
          <p:cNvSpPr txBox="1"/>
          <p:nvPr/>
        </p:nvSpPr>
        <p:spPr>
          <a:xfrm>
            <a:off x="7521917" y="930737"/>
            <a:ext cx="467008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Mở mảnh ghép và đoán tên nhạc cụ</a:t>
            </a: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53668" y="1610762"/>
            <a:ext cx="6439270" cy="5247020"/>
          </a:xfrm>
          <a:prstGeom prst="rect">
            <a:avLst/>
          </a:prstGeom>
        </p:spPr>
      </p:pic>
      <p:sp>
        <p:nvSpPr>
          <p:cNvPr id="42" name="TextBox 41"/>
          <p:cNvSpPr txBox="1"/>
          <p:nvPr/>
        </p:nvSpPr>
        <p:spPr>
          <a:xfrm>
            <a:off x="7521916" y="2099323"/>
            <a:ext cx="1688991"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Đàn t’rưng</a:t>
            </a:r>
          </a:p>
        </p:txBody>
      </p:sp>
    </p:spTree>
    <p:extLst>
      <p:ext uri="{BB962C8B-B14F-4D97-AF65-F5344CB8AC3E}">
        <p14:creationId xmlns:p14="http://schemas.microsoft.com/office/powerpoint/2010/main" val="29883699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4"/>
                                        </p:tgtEl>
                                        <p:attrNameLst>
                                          <p:attrName>ppt_x</p:attrName>
                                        </p:attrNameLst>
                                      </p:cBhvr>
                                      <p:tavLst>
                                        <p:tav tm="0">
                                          <p:val>
                                            <p:strVal val="ppt_x"/>
                                          </p:val>
                                        </p:tav>
                                        <p:tav tm="100000">
                                          <p:val>
                                            <p:strVal val="ppt_x"/>
                                          </p:val>
                                        </p:tav>
                                      </p:tavLst>
                                    </p:anim>
                                    <p:anim calcmode="lin" valueType="num">
                                      <p:cBhvr additive="base">
                                        <p:cTn id="7" dur="500"/>
                                        <p:tgtEl>
                                          <p:spTgt spid="34"/>
                                        </p:tgtEl>
                                        <p:attrNameLst>
                                          <p:attrName>ppt_y</p:attrName>
                                        </p:attrNameLst>
                                      </p:cBhvr>
                                      <p:tavLst>
                                        <p:tav tm="0">
                                          <p:val>
                                            <p:strVal val="ppt_y"/>
                                          </p:val>
                                        </p:tav>
                                        <p:tav tm="100000">
                                          <p:val>
                                            <p:strVal val="1+ppt_h/2"/>
                                          </p:val>
                                        </p:tav>
                                      </p:tavLst>
                                    </p:anim>
                                    <p:set>
                                      <p:cBhvr>
                                        <p:cTn id="8" dur="1" fill="hold">
                                          <p:stCondLst>
                                            <p:cond delay="499"/>
                                          </p:stCondLst>
                                        </p:cTn>
                                        <p:tgtEl>
                                          <p:spTgt spid="3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0-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nodeType="clickEffect">
                                  <p:stCondLst>
                                    <p:cond delay="0"/>
                                  </p:stCondLst>
                                  <p:childTnLst>
                                    <p:anim calcmode="lin" valueType="num">
                                      <p:cBhvr additive="base">
                                        <p:cTn id="18" dur="500"/>
                                        <p:tgtEl>
                                          <p:spTgt spid="30"/>
                                        </p:tgtEl>
                                        <p:attrNameLst>
                                          <p:attrName>ppt_x</p:attrName>
                                        </p:attrNameLst>
                                      </p:cBhvr>
                                      <p:tavLst>
                                        <p:tav tm="0">
                                          <p:val>
                                            <p:strVal val="ppt_x"/>
                                          </p:val>
                                        </p:tav>
                                        <p:tav tm="100000">
                                          <p:val>
                                            <p:strVal val="1+ppt_w/2"/>
                                          </p:val>
                                        </p:tav>
                                      </p:tavLst>
                                    </p:anim>
                                    <p:anim calcmode="lin" valueType="num">
                                      <p:cBhvr additive="base">
                                        <p:cTn id="19" dur="500"/>
                                        <p:tgtEl>
                                          <p:spTgt spid="30"/>
                                        </p:tgtEl>
                                        <p:attrNameLst>
                                          <p:attrName>ppt_y</p:attrName>
                                        </p:attrNameLst>
                                      </p:cBhvr>
                                      <p:tavLst>
                                        <p:tav tm="0">
                                          <p:val>
                                            <p:strVal val="ppt_y"/>
                                          </p:val>
                                        </p:tav>
                                        <p:tav tm="100000">
                                          <p:val>
                                            <p:strVal val="ppt_y"/>
                                          </p:val>
                                        </p:tav>
                                      </p:tavLst>
                                    </p:anim>
                                    <p:set>
                                      <p:cBhvr>
                                        <p:cTn id="20" dur="1" fill="hold">
                                          <p:stCondLst>
                                            <p:cond delay="499"/>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0-ppt_w/2"/>
                                          </p:val>
                                        </p:tav>
                                      </p:tavLst>
                                    </p:anim>
                                    <p:anim calcmode="lin" valueType="num">
                                      <p:cBhvr additive="base">
                                        <p:cTn id="25" dur="500"/>
                                        <p:tgtEl>
                                          <p:spTgt spid="27"/>
                                        </p:tgtEl>
                                        <p:attrNameLst>
                                          <p:attrName>ppt_y</p:attrName>
                                        </p:attrNameLst>
                                      </p:cBhvr>
                                      <p:tavLst>
                                        <p:tav tm="0">
                                          <p:val>
                                            <p:strVal val="ppt_y"/>
                                          </p:val>
                                        </p:tav>
                                        <p:tav tm="100000">
                                          <p:val>
                                            <p:strVal val="ppt_y"/>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2"/>
                                        </p:tgtEl>
                                        <p:attrNameLst>
                                          <p:attrName>ppt_x</p:attrName>
                                        </p:attrNameLst>
                                      </p:cBhvr>
                                      <p:tavLst>
                                        <p:tav tm="0">
                                          <p:val>
                                            <p:strVal val="ppt_x"/>
                                          </p:val>
                                        </p:tav>
                                        <p:tav tm="100000">
                                          <p:val>
                                            <p:strVal val="ppt_x"/>
                                          </p:val>
                                        </p:tav>
                                      </p:tavLst>
                                    </p:anim>
                                    <p:anim calcmode="lin" valueType="num">
                                      <p:cBhvr additive="base">
                                        <p:cTn id="31" dur="500"/>
                                        <p:tgtEl>
                                          <p:spTgt spid="32"/>
                                        </p:tgtEl>
                                        <p:attrNameLst>
                                          <p:attrName>ppt_y</p:attrName>
                                        </p:attrNameLst>
                                      </p:cBhvr>
                                      <p:tavLst>
                                        <p:tav tm="0">
                                          <p:val>
                                            <p:strVal val="ppt_y"/>
                                          </p:val>
                                        </p:tav>
                                        <p:tav tm="100000">
                                          <p:val>
                                            <p:strVal val="1+ppt_h/2"/>
                                          </p:val>
                                        </p:tav>
                                      </p:tavLst>
                                    </p:anim>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8" fill="hold" nodeType="clickEffect">
                                  <p:stCondLst>
                                    <p:cond delay="0"/>
                                  </p:stCondLst>
                                  <p:childTnLst>
                                    <p:anim calcmode="lin" valueType="num">
                                      <p:cBhvr additive="base">
                                        <p:cTn id="36" dur="500"/>
                                        <p:tgtEl>
                                          <p:spTgt spid="31"/>
                                        </p:tgtEl>
                                        <p:attrNameLst>
                                          <p:attrName>ppt_x</p:attrName>
                                        </p:attrNameLst>
                                      </p:cBhvr>
                                      <p:tavLst>
                                        <p:tav tm="0">
                                          <p:val>
                                            <p:strVal val="ppt_x"/>
                                          </p:val>
                                        </p:tav>
                                        <p:tav tm="100000">
                                          <p:val>
                                            <p:strVal val="0-ppt_w/2"/>
                                          </p:val>
                                        </p:tav>
                                      </p:tavLst>
                                    </p:anim>
                                    <p:anim calcmode="lin" valueType="num">
                                      <p:cBhvr additive="base">
                                        <p:cTn id="37" dur="500"/>
                                        <p:tgtEl>
                                          <p:spTgt spid="31"/>
                                        </p:tgtEl>
                                        <p:attrNameLst>
                                          <p:attrName>ppt_y</p:attrName>
                                        </p:attrNameLst>
                                      </p:cBhvr>
                                      <p:tavLst>
                                        <p:tav tm="0">
                                          <p:val>
                                            <p:strVal val="ppt_y"/>
                                          </p:val>
                                        </p:tav>
                                        <p:tav tm="100000">
                                          <p:val>
                                            <p:strVal val="ppt_y"/>
                                          </p:val>
                                        </p:tav>
                                      </p:tavLst>
                                    </p:anim>
                                    <p:set>
                                      <p:cBhvr>
                                        <p:cTn id="38" dur="1" fill="hold">
                                          <p:stCondLst>
                                            <p:cond delay="499"/>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2" fill="hold" nodeType="clickEffect">
                                  <p:stCondLst>
                                    <p:cond delay="0"/>
                                  </p:stCondLst>
                                  <p:childTnLst>
                                    <p:anim calcmode="lin" valueType="num">
                                      <p:cBhvr additive="base">
                                        <p:cTn id="42" dur="500"/>
                                        <p:tgtEl>
                                          <p:spTgt spid="33"/>
                                        </p:tgtEl>
                                        <p:attrNameLst>
                                          <p:attrName>ppt_x</p:attrName>
                                        </p:attrNameLst>
                                      </p:cBhvr>
                                      <p:tavLst>
                                        <p:tav tm="0">
                                          <p:val>
                                            <p:strVal val="ppt_x"/>
                                          </p:val>
                                        </p:tav>
                                        <p:tav tm="100000">
                                          <p:val>
                                            <p:strVal val="1+ppt_w/2"/>
                                          </p:val>
                                        </p:tav>
                                      </p:tavLst>
                                    </p:anim>
                                    <p:anim calcmode="lin" valueType="num">
                                      <p:cBhvr additive="base">
                                        <p:cTn id="43" dur="500"/>
                                        <p:tgtEl>
                                          <p:spTgt spid="33"/>
                                        </p:tgtEl>
                                        <p:attrNameLst>
                                          <p:attrName>ppt_y</p:attrName>
                                        </p:attrNameLst>
                                      </p:cBhvr>
                                      <p:tavLst>
                                        <p:tav tm="0">
                                          <p:val>
                                            <p:strVal val="ppt_y"/>
                                          </p:val>
                                        </p:tav>
                                        <p:tav tm="100000">
                                          <p:val>
                                            <p:strVal val="ppt_y"/>
                                          </p:val>
                                        </p:tav>
                                      </p:tavLst>
                                    </p:anim>
                                    <p:set>
                                      <p:cBhvr>
                                        <p:cTn id="44" dur="1" fill="hold">
                                          <p:stCondLst>
                                            <p:cond delay="499"/>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6438"/>
            <a:ext cx="5196258" cy="685156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7009518" cy="6857999"/>
          </a:xfrm>
          <a:prstGeom prst="rect">
            <a:avLst/>
          </a:prstGeom>
        </p:spPr>
      </p:pic>
      <p:sp>
        <p:nvSpPr>
          <p:cNvPr id="13" name="Rectangle 12"/>
          <p:cNvSpPr/>
          <p:nvPr/>
        </p:nvSpPr>
        <p:spPr>
          <a:xfrm>
            <a:off x="7519004" y="731366"/>
            <a:ext cx="1274708" cy="491481"/>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15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4027" y="206151"/>
            <a:ext cx="424661" cy="359639"/>
          </a:xfrm>
          <a:prstGeom prst="rect">
            <a:avLst/>
          </a:prstGeom>
        </p:spPr>
      </p:pic>
      <p:sp>
        <p:nvSpPr>
          <p:cNvPr id="15" name="Rectangle 14"/>
          <p:cNvSpPr/>
          <p:nvPr/>
        </p:nvSpPr>
        <p:spPr>
          <a:xfrm>
            <a:off x="8245745" y="1573011"/>
            <a:ext cx="2743059"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5320" y="1364933"/>
            <a:ext cx="2098707" cy="933219"/>
          </a:xfrm>
          <a:prstGeom prst="rect">
            <a:avLst/>
          </a:prstGeom>
        </p:spPr>
      </p:pic>
      <p:sp>
        <p:nvSpPr>
          <p:cNvPr id="17" name="Rectangle 16"/>
          <p:cNvSpPr/>
          <p:nvPr/>
        </p:nvSpPr>
        <p:spPr>
          <a:xfrm>
            <a:off x="8159939" y="2691219"/>
            <a:ext cx="3321743"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30" y="0"/>
            <a:ext cx="3610984" cy="115452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0788" y="2475592"/>
            <a:ext cx="3459487" cy="1027178"/>
          </a:xfrm>
          <a:prstGeom prst="rect">
            <a:avLst/>
          </a:prstGeom>
        </p:spPr>
      </p:pic>
      <p:pic>
        <p:nvPicPr>
          <p:cNvPr id="11" name="Picture 10" descr="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806" y="6218827"/>
            <a:ext cx="510579" cy="490965"/>
          </a:xfrm>
          <a:prstGeom prst="rect">
            <a:avLst/>
          </a:prstGeom>
          <a:noFill/>
          <a:ln>
            <a:noFill/>
          </a:ln>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4" name="Rectangle 13"/>
          <p:cNvSpPr/>
          <p:nvPr/>
        </p:nvSpPr>
        <p:spPr>
          <a:xfrm>
            <a:off x="5536592" y="645204"/>
            <a:ext cx="1787669"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HS đọc lời dẫn </a:t>
            </a:r>
            <a:endParaRPr lang="en-US" sz="2800" dirty="0"/>
          </a:p>
        </p:txBody>
      </p:sp>
      <p:sp>
        <p:nvSpPr>
          <p:cNvPr id="15" name="Rectangle 14"/>
          <p:cNvSpPr/>
          <p:nvPr/>
        </p:nvSpPr>
        <p:spPr>
          <a:xfrm>
            <a:off x="5058898" y="0"/>
            <a:ext cx="2743059"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626" y="0"/>
            <a:ext cx="2098707" cy="9332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9092" y="1758006"/>
            <a:ext cx="7594631" cy="1721450"/>
          </a:xfrm>
          <a:prstGeom prst="rect">
            <a:avLst/>
          </a:prstGeom>
        </p:spPr>
      </p:pic>
      <p:sp>
        <p:nvSpPr>
          <p:cNvPr id="19" name="Rectangle 18"/>
          <p:cNvSpPr/>
          <p:nvPr/>
        </p:nvSpPr>
        <p:spPr>
          <a:xfrm>
            <a:off x="7640455" y="3685770"/>
            <a:ext cx="1826334"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GV đọc lời dẫn </a:t>
            </a:r>
            <a:endParaRPr lang="en-US" sz="2800" dirty="0"/>
          </a:p>
        </p:txBody>
      </p:sp>
    </p:spTree>
    <p:extLst>
      <p:ext uri="{BB962C8B-B14F-4D97-AF65-F5344CB8AC3E}">
        <p14:creationId xmlns:p14="http://schemas.microsoft.com/office/powerpoint/2010/main" val="427722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4815" y="795575"/>
            <a:ext cx="6040596" cy="1423518"/>
          </a:xfrm>
          <a:prstGeom prst="rect">
            <a:avLst/>
          </a:prstGeom>
        </p:spPr>
      </p:pic>
    </p:spTree>
    <p:extLst>
      <p:ext uri="{BB962C8B-B14F-4D97-AF65-F5344CB8AC3E}">
        <p14:creationId xmlns:p14="http://schemas.microsoft.com/office/powerpoint/2010/main" val="3926660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2196790"/>
            <a:ext cx="5196258" cy="466121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52907"/>
            <a:ext cx="7009518" cy="4505092"/>
          </a:xfrm>
          <a:prstGeom prst="rect">
            <a:avLst/>
          </a:prstGeom>
        </p:spPr>
      </p:pic>
      <p:sp>
        <p:nvSpPr>
          <p:cNvPr id="4" name="Rectangle 3"/>
          <p:cNvSpPr/>
          <p:nvPr/>
        </p:nvSpPr>
        <p:spPr>
          <a:xfrm>
            <a:off x="200722" y="935390"/>
            <a:ext cx="11991278" cy="1685077"/>
          </a:xfrm>
          <a:prstGeom prst="rect">
            <a:avLst/>
          </a:prstGeom>
        </p:spPr>
        <p:txBody>
          <a:bodyPr wrap="square">
            <a:spAutoFit/>
          </a:bodyPr>
          <a:lstStyle/>
          <a:p>
            <a:pPr algn="just">
              <a:lnSpc>
                <a:spcPct val="115000"/>
              </a:lnSpc>
              <a:spcAft>
                <a:spcPts val="800"/>
              </a:spcAft>
            </a:pP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Giới thiệu: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 ru còn được gọi là ru con hoặc ru em, là tiếng hát của những người thân trong gia đình dùng để ru em/ con/ cháu. Đây là một lối hát theo tập quán truyền thống và rất phổ biến ở các vùng, miền trên cả nước. Tuy mỗi vùng, mỗi dân tộc đều có điệu hát ru được gọi bằng những tên khác nhau và nét nhạc cũng mang màu sắc riêng, nhưng có những điểm chung như: êm dịu, du dương, trìu mến, lời ca giàu hình tượng,... Phần lớn ca từ trong bài hát ru con lấy từ ca dao, đồng dao, hay trích từ các loại thơ/ hò dân gian được truyền miệng qua các thế hệ.</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3673999" y="24159"/>
            <a:ext cx="3321743"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88" y="23643"/>
            <a:ext cx="3459487" cy="1027178"/>
          </a:xfrm>
          <a:prstGeom prst="rect">
            <a:avLst/>
          </a:prstGeom>
        </p:spPr>
      </p:pic>
      <p:sp>
        <p:nvSpPr>
          <p:cNvPr id="5" name="Rectangle 4"/>
          <p:cNvSpPr/>
          <p:nvPr/>
        </p:nvSpPr>
        <p:spPr>
          <a:xfrm>
            <a:off x="3044285" y="4037984"/>
            <a:ext cx="9147715" cy="410882"/>
          </a:xfrm>
          <a:prstGeom prst="rect">
            <a:avLst/>
          </a:prstGeom>
        </p:spPr>
        <p:txBody>
          <a:bodyPr wrap="squar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Hát một câu hát ru sau đó hỏi Các em có biết hoặc được nghe câu hát nào sau đây không?</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334870" y="3414151"/>
            <a:ext cx="6195350" cy="41088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Những ai trong chúng ta đã từng được nghe bà, mẹ,… hát ru?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176323" y="4716237"/>
            <a:ext cx="5793574" cy="38536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xung phong lên hát một câu hát ru đã biết, đã từng nghe.</a:t>
            </a:r>
            <a:endParaRPr lang="en-US"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2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4968"/>
            <a:ext cx="2575932" cy="729430"/>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hỏi mẹ điều gì?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3705" y="1115979"/>
            <a:ext cx="4836580" cy="410882"/>
          </a:xfrm>
          <a:prstGeom prst="rect">
            <a:avLst/>
          </a:prstGeom>
        </p:spPr>
        <p:txBody>
          <a:bodyPr wrap="non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Mẹ hát cho bạn La nghe câu hát ru ở miền nào?</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 y="2184556"/>
            <a:ext cx="6096000" cy="646331"/>
          </a:xfrm>
          <a:prstGeom prst="rect">
            <a:avLst/>
          </a:prstGeom>
        </p:spPr>
        <p:txBody>
          <a:bodyPr>
            <a:spAutoFit/>
          </a:bodyPr>
          <a:lstStyle/>
          <a:p>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Hát ru Bắc Bộ và hát ru Nam Bộ mở đầu bằng từ gì?</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10" name="Rectangle 9"/>
          <p:cNvSpPr/>
          <p:nvPr/>
        </p:nvSpPr>
        <p:spPr>
          <a:xfrm>
            <a:off x="-1" y="3107893"/>
            <a:ext cx="4256049" cy="410882"/>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biết thêm được điều gì về hát ru?</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268845" y="3195609"/>
            <a:ext cx="7854777" cy="646331"/>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rPr>
              <a:t>+ 1 HS trả lời (Hát ru là câu hát dân ca, là câu hát dùng để ru trẻ em ngủ.)</a:t>
            </a:r>
            <a:br>
              <a:rPr lang="en-US" b="1" i="1" dirty="0">
                <a:solidFill>
                  <a:srgbClr val="FF0000"/>
                </a:solidFill>
                <a:latin typeface="Times New Roman" panose="02020603050405020304" pitchFamily="18" charset="0"/>
                <a:ea typeface="Calibri" panose="020F0502020204030204" pitchFamily="34" charset="0"/>
              </a:rPr>
            </a:br>
            <a:endParaRPr lang="en-US" b="1" i="1" dirty="0">
              <a:solidFill>
                <a:srgbClr val="FF0000"/>
              </a:solidFill>
            </a:endParaRPr>
          </a:p>
        </p:txBody>
      </p:sp>
      <p:sp>
        <p:nvSpPr>
          <p:cNvPr id="11" name="Rectangle 10"/>
          <p:cNvSpPr/>
          <p:nvPr/>
        </p:nvSpPr>
        <p:spPr>
          <a:xfrm>
            <a:off x="8176629" y="-40473"/>
            <a:ext cx="4133993"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(Bạn La hỏi về hát ru.)</a:t>
            </a:r>
          </a:p>
        </p:txBody>
      </p:sp>
      <p:sp>
        <p:nvSpPr>
          <p:cNvPr id="12" name="Rectangle 11"/>
          <p:cNvSpPr/>
          <p:nvPr/>
        </p:nvSpPr>
        <p:spPr>
          <a:xfrm>
            <a:off x="7532371" y="1027507"/>
            <a:ext cx="4659630" cy="646331"/>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(Bắc Bộ, Trung Bộ, Nam Bộ)</a:t>
            </a:r>
            <a:b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en-US" b="1" i="1" dirty="0">
              <a:solidFill>
                <a:srgbClr val="FF0000"/>
              </a:solidFill>
            </a:endParaRPr>
          </a:p>
        </p:txBody>
      </p:sp>
      <p:sp>
        <p:nvSpPr>
          <p:cNvPr id="14" name="Rectangle 13"/>
          <p:cNvSpPr/>
          <p:nvPr/>
        </p:nvSpPr>
        <p:spPr>
          <a:xfrm>
            <a:off x="7262767" y="2184556"/>
            <a:ext cx="3691229"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(À ơi…!; Ầu ơ…!)</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600449"/>
            <a:ext cx="7009518" cy="3257549"/>
          </a:xfrm>
          <a:prstGeom prst="rect">
            <a:avLst/>
          </a:prstGeom>
        </p:spPr>
      </p:pic>
    </p:spTree>
    <p:extLst>
      <p:ext uri="{BB962C8B-B14F-4D97-AF65-F5344CB8AC3E}">
        <p14:creationId xmlns:p14="http://schemas.microsoft.com/office/powerpoint/2010/main" val="253838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600449"/>
            <a:ext cx="7009518" cy="3257549"/>
          </a:xfrm>
          <a:prstGeom prst="rect">
            <a:avLst/>
          </a:prstGeom>
        </p:spPr>
      </p:pic>
      <p:sp>
        <p:nvSpPr>
          <p:cNvPr id="2" name="Rectangle 1"/>
          <p:cNvSpPr/>
          <p:nvPr/>
        </p:nvSpPr>
        <p:spPr>
          <a:xfrm>
            <a:off x="137531" y="125784"/>
            <a:ext cx="4077630" cy="738664"/>
          </a:xfrm>
          <a:prstGeom prst="rect">
            <a:avLst/>
          </a:prstGeom>
        </p:spPr>
        <p:txBody>
          <a:bodyPr wrap="square">
            <a:spAutoFit/>
          </a:bodyPr>
          <a:lstStyle/>
          <a:p>
            <a:r>
              <a:rPr lang="en-US" dirty="0">
                <a:solidFill>
                  <a:srgbClr val="242021"/>
                </a:solidFill>
                <a:latin typeface="Times New Roman" panose="02020603050405020304" pitchFamily="18" charset="0"/>
                <a:ea typeface="Calibri" panose="020F0502020204030204" pitchFamily="34" charset="0"/>
              </a:rPr>
              <a:t>Nghe bài hát </a:t>
            </a:r>
            <a:r>
              <a:rPr lang="en-US" i="1" dirty="0">
                <a:solidFill>
                  <a:srgbClr val="242021"/>
                </a:solidFill>
                <a:latin typeface="Times New Roman" panose="02020603050405020304" pitchFamily="18" charset="0"/>
                <a:ea typeface="Calibri" panose="020F0502020204030204" pitchFamily="34" charset="0"/>
              </a:rPr>
              <a:t>Ru em</a:t>
            </a:r>
            <a:r>
              <a:rPr lang="en-US" dirty="0">
                <a:solidFill>
                  <a:srgbClr val="242021"/>
                </a:solidFill>
                <a:latin typeface="Times New Roman" panose="02020603050405020304" pitchFamily="18" charset="0"/>
                <a:ea typeface="Calibri" panose="020F0502020204030204" pitchFamily="34" charset="0"/>
              </a:rPr>
              <a:t>, dân ca Xê-đăng.</a:t>
            </a:r>
            <a:br>
              <a:rPr lang="en-US" dirty="0">
                <a:solidFill>
                  <a:srgbClr val="242021"/>
                </a:solidFill>
                <a:latin typeface="Times New Roman" panose="02020603050405020304" pitchFamily="18" charset="0"/>
                <a:ea typeface="Calibri" panose="020F0502020204030204" pitchFamily="34" charset="0"/>
              </a:rPr>
            </a:br>
            <a:endParaRPr lang="en-US" sz="2400" dirty="0"/>
          </a:p>
        </p:txBody>
      </p:sp>
    </p:spTree>
    <p:extLst>
      <p:ext uri="{BB962C8B-B14F-4D97-AF65-F5344CB8AC3E}">
        <p14:creationId xmlns:p14="http://schemas.microsoft.com/office/powerpoint/2010/main" val="334632157"/>
      </p:ext>
    </p:extLst>
  </p:cSld>
  <p:clrMapOvr>
    <a:masterClrMapping/>
  </p:clrMapOvr>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TotalTime>
  <Words>425</Words>
  <Application>Microsoft Office PowerPoint</Application>
  <PresentationFormat>Widescreen</PresentationFormat>
  <Paragraphs>30</Paragraphs>
  <Slides>11</Slides>
  <Notes>0</Notes>
  <HiddenSlides>0</HiddenSlides>
  <MMClips>2</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11</vt:i4>
      </vt:variant>
    </vt:vector>
  </HeadingPairs>
  <TitlesOfParts>
    <vt:vector size="19" baseType="lpstr">
      <vt:lpstr>#9Slide05 Dancing Script</vt:lpstr>
      <vt:lpstr>Arial</vt:lpstr>
      <vt:lpstr>Calibri</vt:lpstr>
      <vt:lpstr>Times New Roman</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cp:lastModifiedBy>
  <cp:revision>64</cp:revision>
  <dcterms:created xsi:type="dcterms:W3CDTF">2022-04-04T11:47:32Z</dcterms:created>
  <dcterms:modified xsi:type="dcterms:W3CDTF">2022-12-03T14:16:14Z</dcterms:modified>
</cp:coreProperties>
</file>