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20" r:id="rId4"/>
    <p:sldMasterId id="2147483732" r:id="rId5"/>
  </p:sldMasterIdLst>
  <p:notesMasterIdLst>
    <p:notesMasterId r:id="rId20"/>
  </p:notesMasterIdLst>
  <p:sldIdLst>
    <p:sldId id="256" r:id="rId6"/>
    <p:sldId id="259" r:id="rId7"/>
    <p:sldId id="284" r:id="rId8"/>
    <p:sldId id="257" r:id="rId9"/>
    <p:sldId id="285" r:id="rId10"/>
    <p:sldId id="289" r:id="rId11"/>
    <p:sldId id="286" r:id="rId12"/>
    <p:sldId id="287" r:id="rId13"/>
    <p:sldId id="292" r:id="rId14"/>
    <p:sldId id="272" r:id="rId15"/>
    <p:sldId id="293" r:id="rId16"/>
    <p:sldId id="294" r:id="rId17"/>
    <p:sldId id="282" r:id="rId18"/>
    <p:sldId id="28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B3246-DD7C-463C-8BEF-BCDC7CC89618}" type="datetimeFigureOut">
              <a:rPr lang="en-US" smtClean="0"/>
              <a:t>12/3/2022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661ABF-3971-4E26-9941-9071765770DD}" type="slidenum">
              <a:rPr lang="en-US" smtClean="0"/>
              <a:t>‹#›</a:t>
            </a:fld>
            <a:endParaRPr lang="en-US"/>
          </a:p>
        </p:txBody>
      </p:sp>
    </p:spTree>
    <p:extLst>
      <p:ext uri="{BB962C8B-B14F-4D97-AF65-F5344CB8AC3E}">
        <p14:creationId xmlns:p14="http://schemas.microsoft.com/office/powerpoint/2010/main" val="324114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61ABF-3971-4E26-9941-9071765770DD}" type="slidenum">
              <a:rPr lang="en-US" smtClean="0"/>
              <a:t>3</a:t>
            </a:fld>
            <a:endParaRPr lang="en-US"/>
          </a:p>
        </p:txBody>
      </p:sp>
    </p:spTree>
    <p:extLst>
      <p:ext uri="{BB962C8B-B14F-4D97-AF65-F5344CB8AC3E}">
        <p14:creationId xmlns:p14="http://schemas.microsoft.com/office/powerpoint/2010/main" val="5908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61ABF-3971-4E26-9941-9071765770DD}" type="slidenum">
              <a:rPr lang="en-US" smtClean="0"/>
              <a:t>4</a:t>
            </a:fld>
            <a:endParaRPr lang="en-US"/>
          </a:p>
        </p:txBody>
      </p:sp>
    </p:spTree>
    <p:extLst>
      <p:ext uri="{BB962C8B-B14F-4D97-AF65-F5344CB8AC3E}">
        <p14:creationId xmlns:p14="http://schemas.microsoft.com/office/powerpoint/2010/main" val="2918327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DD629E-10BD-45C1-9C6A-589D2DD61795}"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238666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D629E-10BD-45C1-9C6A-589D2DD61795}"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276191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D629E-10BD-45C1-9C6A-589D2DD61795}"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1623812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DD629E-10BD-45C1-9C6A-589D2DD61795}" type="datetimeFigureOut">
              <a:rPr lang="en-US">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637FC8-47B1-4A5E-A41C-EEF06F66B8A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712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D629E-10BD-45C1-9C6A-589D2DD61795}" type="datetimeFigureOut">
              <a:rPr lang="en-US">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637FC8-47B1-4A5E-A41C-EEF06F66B8A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905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D629E-10BD-45C1-9C6A-589D2DD61795}" type="datetimeFigureOut">
              <a:rPr lang="en-US">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637FC8-47B1-4A5E-A41C-EEF06F66B8A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919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DD629E-10BD-45C1-9C6A-589D2DD61795}" type="datetimeFigureOut">
              <a:rPr lang="en-US">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637FC8-47B1-4A5E-A41C-EEF06F66B8A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82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DD629E-10BD-45C1-9C6A-589D2DD61795}" type="datetimeFigureOut">
              <a:rPr lang="en-US">
                <a:solidFill>
                  <a:prstClr val="black">
                    <a:tint val="75000"/>
                  </a:prstClr>
                </a:solidFill>
              </a:rPr>
              <a:pPr/>
              <a:t>12/3/2022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637FC8-47B1-4A5E-A41C-EEF06F66B8A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503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DD629E-10BD-45C1-9C6A-589D2DD61795}" type="datetimeFigureOut">
              <a:rPr lang="en-US">
                <a:solidFill>
                  <a:prstClr val="black">
                    <a:tint val="75000"/>
                  </a:prstClr>
                </a:solidFill>
              </a:rPr>
              <a:pPr/>
              <a:t>12/3/2022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637FC8-47B1-4A5E-A41C-EEF06F66B8A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490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D629E-10BD-45C1-9C6A-589D2DD61795}" type="datetimeFigureOut">
              <a:rPr lang="en-US">
                <a:solidFill>
                  <a:prstClr val="black">
                    <a:tint val="75000"/>
                  </a:prstClr>
                </a:solidFill>
              </a:rPr>
              <a:pPr/>
              <a:t>12/3/2022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637FC8-47B1-4A5E-A41C-EEF06F66B8A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168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D629E-10BD-45C1-9C6A-589D2DD61795}" type="datetimeFigureOut">
              <a:rPr lang="en-US">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637FC8-47B1-4A5E-A41C-EEF06F66B8A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08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D629E-10BD-45C1-9C6A-589D2DD61795}"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679984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D629E-10BD-45C1-9C6A-589D2DD61795}" type="datetimeFigureOut">
              <a:rPr lang="en-US">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637FC8-47B1-4A5E-A41C-EEF06F66B8A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622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D629E-10BD-45C1-9C6A-589D2DD61795}" type="datetimeFigureOut">
              <a:rPr lang="en-US">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637FC8-47B1-4A5E-A41C-EEF06F66B8A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44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D629E-10BD-45C1-9C6A-589D2DD61795}" type="datetimeFigureOut">
              <a:rPr lang="en-US">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637FC8-47B1-4A5E-A41C-EEF06F66B8A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471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CEAD27-88DA-4343-A648-C591357880FA}"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463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EAD27-88DA-4343-A648-C591357880FA}"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118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CEAD27-88DA-4343-A648-C591357880FA}"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751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CEAD27-88DA-4343-A648-C591357880FA}" type="datetimeFigureOut">
              <a:rPr lang="en-US" smtClean="0">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952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CEAD27-88DA-4343-A648-C591357880FA}" type="datetimeFigureOut">
              <a:rPr lang="en-US" smtClean="0">
                <a:solidFill>
                  <a:prstClr val="black">
                    <a:tint val="75000"/>
                  </a:prstClr>
                </a:solidFill>
              </a:rPr>
              <a:pPr/>
              <a:t>12/3/2022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743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CEAD27-88DA-4343-A648-C591357880FA}" type="datetimeFigureOut">
              <a:rPr lang="en-US" smtClean="0">
                <a:solidFill>
                  <a:prstClr val="black">
                    <a:tint val="75000"/>
                  </a:prstClr>
                </a:solidFill>
              </a:rPr>
              <a:pPr/>
              <a:t>12/3/2022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258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EAD27-88DA-4343-A648-C591357880FA}" type="datetimeFigureOut">
              <a:rPr lang="en-US" smtClean="0">
                <a:solidFill>
                  <a:prstClr val="black">
                    <a:tint val="75000"/>
                  </a:prstClr>
                </a:solidFill>
              </a:rPr>
              <a:pPr/>
              <a:t>12/3/2022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34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D629E-10BD-45C1-9C6A-589D2DD61795}"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2287196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EAD27-88DA-4343-A648-C591357880FA}" type="datetimeFigureOut">
              <a:rPr lang="en-US" smtClean="0">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594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EAD27-88DA-4343-A648-C591357880FA}" type="datetimeFigureOut">
              <a:rPr lang="en-US" smtClean="0">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978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EAD27-88DA-4343-A648-C591357880FA}"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005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EAD27-88DA-4343-A648-C591357880FA}"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371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3E29CD-CF13-4584-8CD7-08B1064F13D0}"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80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3E29CD-CF13-4584-8CD7-08B1064F13D0}"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831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3E29CD-CF13-4584-8CD7-08B1064F13D0}"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886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3E29CD-CF13-4584-8CD7-08B1064F13D0}" type="datetimeFigureOut">
              <a:rPr lang="en-US" smtClean="0">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266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3E29CD-CF13-4584-8CD7-08B1064F13D0}" type="datetimeFigureOut">
              <a:rPr lang="en-US" smtClean="0">
                <a:solidFill>
                  <a:prstClr val="black">
                    <a:tint val="75000"/>
                  </a:prstClr>
                </a:solidFill>
              </a:rPr>
              <a:pPr/>
              <a:t>12/3/2022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139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3E29CD-CF13-4584-8CD7-08B1064F13D0}" type="datetimeFigureOut">
              <a:rPr lang="en-US" smtClean="0">
                <a:solidFill>
                  <a:prstClr val="black">
                    <a:tint val="75000"/>
                  </a:prstClr>
                </a:solidFill>
              </a:rPr>
              <a:pPr/>
              <a:t>12/3/2022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61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DD629E-10BD-45C1-9C6A-589D2DD61795}"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4093548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E29CD-CF13-4584-8CD7-08B1064F13D0}" type="datetimeFigureOut">
              <a:rPr lang="en-US" smtClean="0">
                <a:solidFill>
                  <a:prstClr val="black">
                    <a:tint val="75000"/>
                  </a:prstClr>
                </a:solidFill>
              </a:rPr>
              <a:pPr/>
              <a:t>12/3/2022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1347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3E29CD-CF13-4584-8CD7-08B1064F13D0}" type="datetimeFigureOut">
              <a:rPr lang="en-US" smtClean="0">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3171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3E29CD-CF13-4584-8CD7-08B1064F13D0}" type="datetimeFigureOut">
              <a:rPr lang="en-US" smtClean="0">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033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3E29CD-CF13-4584-8CD7-08B1064F13D0}"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704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3E29CD-CF13-4584-8CD7-08B1064F13D0}"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99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C4AC-25A9-491E-BBD3-D3D152D58F0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8B84F6-1954-40C3-A7AF-7E2294BBB3F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CB4F6B-F893-4B93-AAD3-4FCFAFE111EC}"/>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44055D8-30CC-4187-86DA-DCE85B6F25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5BC04DA-24C5-49D8-A115-4F404AFE6D8C}"/>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2379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3A36-3F20-45B0-8F59-0A175A7D3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BEDCE2-0D27-4CC2-9C58-321096BD30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5E8FF-543E-4D24-A361-F07C99816BC2}"/>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6C68C3-2E4E-4FDC-8456-5122FC11FD0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40F0203-5DB1-4E1C-9543-BE2612B8D511}"/>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7787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D8FD-4D9E-40A4-9CFB-A7787B95C70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E88001-C3EF-4B05-99E1-A25298FD04A8}"/>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34B3D1-5A64-46DB-8327-D6ECF83BD371}"/>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9AAFD04-EE1E-4EEC-828A-472CC50225C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574EB26-D95E-4BD0-B938-71E7A3609D10}"/>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0677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67B6B-8372-407F-B987-F6C1D2DC6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24B212-ED9E-4EB4-973D-D4AD680607D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EF93D0-B8D3-4E25-8FA4-852D6D11414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1E08E-E320-4178-9EE0-FD42FE9E993F}"/>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12/3/2022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EBF787D-9CF5-4F7F-8A6B-06B6F20D9E7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B87AB96-08D3-4021-A2C1-136E10A8BCEC}"/>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858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57D9-0A70-4ECC-9E6C-BB0E45118A2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1BB4E1-F3E9-497F-B4ED-147984214123}"/>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B213-7731-4FDC-BA32-A68DF9A0873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86657-9EB5-4ED4-8EEE-83A31077595E}"/>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4A6765-5EB5-4FDE-91D1-632B93FB882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70E046-BD4B-46E7-A774-D802E8E55419}"/>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12/3/2022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B03A516-7FC3-4881-841E-BBE9472A2CB6}"/>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7F54FED7-81AD-428E-8F0E-FCF8BA4CD76E}"/>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59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DD629E-10BD-45C1-9C6A-589D2DD61795}" type="datetimeFigureOut">
              <a:rPr lang="en-US" smtClean="0"/>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35158785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0E8B-4FD3-4FA0-A519-2EE1296451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901383-2F5E-4791-A20E-63D368F33C23}"/>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12/3/2022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B2CBD843-9E63-4E24-89C2-5BC785E6D3B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CDE01F9-170C-4F29-A923-384B409BFC24}"/>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9651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BB03A2-7346-4A43-8AA7-771C023F7B5C}"/>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12/3/2022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84B70C1-6F7F-493F-AB8F-5C405D6BACA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F617DE1-0DE6-4335-AEE4-263F436B0165}"/>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0493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96CF-F646-4939-A585-83B97885A8F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C23DA7-C34D-4EBF-9E9B-F847FA0EB470}"/>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6C1FAF-EE86-4CF5-8793-E4516249EEC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338509-4BF3-449D-9325-329EDD1E1D8C}"/>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12/3/2022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5F8B8F9-7254-4B1A-8F02-9695B059237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31797EF-37F6-4296-BFC8-B782CA42E15A}"/>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9783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48F1-15E0-4B6E-9F9F-2088CAD5926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8DF8ED-0EC1-4DA7-BC94-CDE7FBD3CCA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5A1D4F-F643-45E7-8865-4B5EBAD2E24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9EB9C-B33D-49BC-9AFA-03722285D243}"/>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12/3/2022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8FB90EA-375A-4025-9DA1-C750A8D9188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15F5239-D086-44A7-81FD-23EE505B2869}"/>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7682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7BB7D-3453-4BF7-9C3A-F6CAEDE7CE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3EAF4-F55E-4E30-BD63-71328DD2EE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C259D-81BF-48A8-9910-0E76F9534C7B}"/>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DBD62E6-66D2-49E7-884A-825B61AC06C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344F3F-1C8D-40AE-90C9-A6A22FEC03C1}"/>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831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0A3EEE-4F00-4A37-AE0B-526234C6C4B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A4511-05C3-4BF9-8EEE-7ECF6706E38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9F5CA-AF6A-4E51-91EB-8FD4534AE379}"/>
              </a:ext>
            </a:extLst>
          </p:cNvPr>
          <p:cNvSpPr>
            <a:spLocks noGrp="1"/>
          </p:cNvSpPr>
          <p:nvPr>
            <p:ph type="dt" sz="half" idx="10"/>
          </p:nvPr>
        </p:nvSpPr>
        <p:spPr/>
        <p:txBody>
          <a:bodyPr/>
          <a:lstStyle/>
          <a:p>
            <a:fld id="{5DF482EC-926D-4C5A-9790-48C7BDC6D9F0}"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7893D3-B08B-40BB-9FCD-F0BCEA04C2A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367CF8C-074A-4D39-B1BD-41EB65F114FA}"/>
              </a:ext>
            </a:extLst>
          </p:cNvPr>
          <p:cNvSpPr>
            <a:spLocks noGrp="1"/>
          </p:cNvSpPr>
          <p:nvPr>
            <p:ph type="sldNum" sz="quarter" idx="12"/>
          </p:nvPr>
        </p:nvSpPr>
        <p:spPr/>
        <p:txBody>
          <a:body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85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DD629E-10BD-45C1-9C6A-589D2DD61795}" type="datetimeFigureOut">
              <a:rPr lang="en-US" smtClean="0"/>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302748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D629E-10BD-45C1-9C6A-589D2DD61795}" type="datetimeFigureOut">
              <a:rPr lang="en-US" smtClean="0"/>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335821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D629E-10BD-45C1-9C6A-589D2DD61795}"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305385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D629E-10BD-45C1-9C6A-589D2DD61795}"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37FC8-47B1-4A5E-A41C-EEF06F66B8A1}" type="slidenum">
              <a:rPr lang="en-US" smtClean="0"/>
              <a:t>‹#›</a:t>
            </a:fld>
            <a:endParaRPr lang="en-US"/>
          </a:p>
        </p:txBody>
      </p:sp>
    </p:spTree>
    <p:extLst>
      <p:ext uri="{BB962C8B-B14F-4D97-AF65-F5344CB8AC3E}">
        <p14:creationId xmlns:p14="http://schemas.microsoft.com/office/powerpoint/2010/main" val="119529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D629E-10BD-45C1-9C6A-589D2DD61795}" type="datetimeFigureOut">
              <a:rPr lang="en-US" smtClean="0"/>
              <a:t>12/3/2022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37FC8-47B1-4A5E-A41C-EEF06F66B8A1}" type="slidenum">
              <a:rPr lang="en-US" smtClean="0"/>
              <a:t>‹#›</a:t>
            </a:fld>
            <a:endParaRPr lang="en-US"/>
          </a:p>
        </p:txBody>
      </p:sp>
    </p:spTree>
    <p:extLst>
      <p:ext uri="{BB962C8B-B14F-4D97-AF65-F5344CB8AC3E}">
        <p14:creationId xmlns:p14="http://schemas.microsoft.com/office/powerpoint/2010/main" val="1157549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D629E-10BD-45C1-9C6A-589D2DD61795}" type="datetimeFigureOut">
              <a:rPr lang="en-US">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37FC8-47B1-4A5E-A41C-EEF06F66B8A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932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EAD27-88DA-4343-A648-C591357880FA}"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3D6C8-A4C4-423F-842F-F4F963F699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558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E29CD-CF13-4584-8CD7-08B1064F13D0}"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0DD33-4D96-4080-B0C2-B322769F4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7635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F7718C-FB26-482D-9722-35308CE1B08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F083D-058D-40FC-99F8-67C635DEA7B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67060-E362-494B-AF2A-CFD15370A0C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482EC-926D-4C5A-9790-48C7BDC6D9F0}"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E8769ED-8439-4760-B04A-FA28692B44B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95B1515-6AB0-4E4D-9D99-0B7384AFB4F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8B373-8D77-4B1D-89C4-87E4A3F9F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3833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3.gif"/><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5.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vi.wikipedia.org/wiki/12_th%C3%A1ng_1" TargetMode="External"/><Relationship Id="rId7"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46.xml"/><Relationship Id="rId6" Type="http://schemas.openxmlformats.org/officeDocument/2006/relationships/hyperlink" Target="https://vi.wikipedia.org/wiki/H%E1%BA%A3i_D%C6%B0%C6%A1ng" TargetMode="External"/><Relationship Id="rId5" Type="http://schemas.openxmlformats.org/officeDocument/2006/relationships/hyperlink" Target="https://vi.wikipedia.org/wiki/B%C3%ACnh_Giang" TargetMode="External"/><Relationship Id="rId4" Type="http://schemas.openxmlformats.org/officeDocument/2006/relationships/hyperlink" Target="https://vi.wikipedia.org/wiki/19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6.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5842" y="980728"/>
            <a:ext cx="6917348" cy="1200329"/>
          </a:xfrm>
          <a:prstGeom prst="rect">
            <a:avLst/>
          </a:prstGeom>
          <a:noFill/>
        </p:spPr>
        <p:txBody>
          <a:bodyPr wrap="square" rtlCol="0">
            <a:prstTxWarp prst="textCurveUp">
              <a:avLst/>
            </a:prstTxWarp>
            <a:spAutoFit/>
          </a:bodyPr>
          <a:lstStyle/>
          <a:p>
            <a:r>
              <a:rPr lang="en-US" sz="3600" b="1">
                <a:solidFill>
                  <a:srgbClr val="002060"/>
                </a:solidFill>
              </a:rPr>
              <a:t>Chào mừng quý thầy cô và các bạn học sinh đến với tiết âm nhạc</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1457" y="-144016"/>
            <a:ext cx="1124744" cy="112474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5867" y="6314556"/>
            <a:ext cx="480835" cy="385490"/>
          </a:xfrm>
          <a:prstGeom prst="rect">
            <a:avLst/>
          </a:prstGeom>
        </p:spPr>
      </p:pic>
      <p:sp>
        <p:nvSpPr>
          <p:cNvPr id="7" name="TextBox 6"/>
          <p:cNvSpPr txBox="1"/>
          <p:nvPr/>
        </p:nvSpPr>
        <p:spPr>
          <a:xfrm>
            <a:off x="-7912" y="6488668"/>
            <a:ext cx="7704856" cy="369332"/>
          </a:xfrm>
          <a:prstGeom prst="rect">
            <a:avLst/>
          </a:prstGeom>
          <a:noFill/>
        </p:spPr>
        <p:txBody>
          <a:bodyPr wrap="square" rtlCol="0">
            <a:spAutoFit/>
          </a:bodyPr>
          <a:lstStyle/>
          <a:p>
            <a:r>
              <a:rPr lang="en-US" i="1">
                <a:solidFill>
                  <a:srgbClr val="FF0000"/>
                </a:solidFill>
              </a:rPr>
              <a:t>Bản quyền TT-ÂN-Phi Trường 0987508433  cấm chia sẻ dưới mọi hình thức</a:t>
            </a:r>
          </a:p>
        </p:txBody>
      </p:sp>
      <p:pic>
        <p:nvPicPr>
          <p:cNvPr id="8" name="nhac tap chung xuat 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657600" y="5704956"/>
            <a:ext cx="609600" cy="609600"/>
          </a:xfrm>
          <a:prstGeom prst="rect">
            <a:avLst/>
          </a:prstGeom>
        </p:spPr>
      </p:pic>
    </p:spTree>
    <p:extLst>
      <p:ext uri="{BB962C8B-B14F-4D97-AF65-F5344CB8AC3E}">
        <p14:creationId xmlns:p14="http://schemas.microsoft.com/office/powerpoint/2010/main" val="22363780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9512" y="2060848"/>
            <a:ext cx="9125896" cy="707886"/>
          </a:xfrm>
          <a:prstGeom prst="rect">
            <a:avLst/>
          </a:prstGeom>
        </p:spPr>
        <p:txBody>
          <a:bodyPr wrap="none">
            <a:spAutoFit/>
          </a:bodyPr>
          <a:lstStyle/>
          <a:p>
            <a:r>
              <a:rPr lang="en-US" sz="4000">
                <a:solidFill>
                  <a:srgbClr val="FF0000"/>
                </a:solidFill>
              </a:rPr>
              <a:t>Ôn hát cả bài với </a:t>
            </a:r>
            <a:r>
              <a:rPr lang="en-US" sz="4000" err="1">
                <a:solidFill>
                  <a:srgbClr val="FF0000"/>
                </a:solidFill>
              </a:rPr>
              <a:t>các</a:t>
            </a:r>
            <a:r>
              <a:rPr lang="en-US" sz="4000">
                <a:solidFill>
                  <a:srgbClr val="FF0000"/>
                </a:solidFill>
              </a:rPr>
              <a:t> </a:t>
            </a:r>
            <a:r>
              <a:rPr lang="en-US" sz="4000" err="1">
                <a:solidFill>
                  <a:srgbClr val="FF0000"/>
                </a:solidFill>
              </a:rPr>
              <a:t>hình</a:t>
            </a:r>
            <a:r>
              <a:rPr lang="en-US" sz="4000">
                <a:solidFill>
                  <a:srgbClr val="FF0000"/>
                </a:solidFill>
              </a:rPr>
              <a:t> thức hòa giong…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4830688"/>
            <a:ext cx="858120" cy="75800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sp>
        <p:nvSpPr>
          <p:cNvPr id="2" name="Rectangle 1"/>
          <p:cNvSpPr/>
          <p:nvPr/>
        </p:nvSpPr>
        <p:spPr>
          <a:xfrm>
            <a:off x="179513" y="52956"/>
            <a:ext cx="7739166" cy="1481175"/>
          </a:xfrm>
          <a:prstGeom prst="rect">
            <a:avLst/>
          </a:prstGeom>
        </p:spPr>
        <p:txBody>
          <a:bodyPr wrap="square">
            <a:spAutoFit/>
          </a:bodyPr>
          <a:lstStyle/>
          <a:p>
            <a:pPr algn="just">
              <a:lnSpc>
                <a:spcPct val="150000"/>
              </a:lnSpc>
              <a:spcAft>
                <a:spcPts val="0"/>
              </a:spcAft>
            </a:pPr>
            <a:r>
              <a:rPr lang="en-US" sz="3200" b="1">
                <a:solidFill>
                  <a:srgbClr val="FC330E"/>
                </a:solidFill>
                <a:latin typeface="Times New Roman"/>
                <a:ea typeface="Arial"/>
              </a:rPr>
              <a:t>VẬN DỤNG – SÁNG TẠO</a:t>
            </a:r>
            <a:endParaRPr lang="en-US" sz="3200">
              <a:latin typeface="Times New Roman"/>
              <a:ea typeface="Calibri"/>
            </a:endParaRPr>
          </a:p>
          <a:p>
            <a:pPr algn="just">
              <a:lnSpc>
                <a:spcPct val="150000"/>
              </a:lnSpc>
              <a:spcAft>
                <a:spcPts val="0"/>
              </a:spcAft>
              <a:tabLst>
                <a:tab pos="165100" algn="l"/>
              </a:tabLst>
            </a:pPr>
            <a:r>
              <a:rPr lang="en-US" sz="3200" b="1">
                <a:latin typeface="Times New Roman"/>
                <a:ea typeface="Arial"/>
              </a:rPr>
              <a:t>Ôn tập bài hát </a:t>
            </a:r>
            <a:r>
              <a:rPr lang="en-US" sz="3200" b="1" i="1">
                <a:latin typeface="Times New Roman"/>
                <a:ea typeface="Arial"/>
              </a:rPr>
              <a:t>Chú chim nhỏ dễ thương</a:t>
            </a:r>
            <a:endParaRPr lang="en-US" sz="3200">
              <a:effectLst/>
              <a:latin typeface="Times New Roman"/>
              <a:ea typeface="Calibri"/>
            </a:endParaRPr>
          </a:p>
        </p:txBody>
      </p:sp>
    </p:spTree>
    <p:extLst>
      <p:ext uri="{BB962C8B-B14F-4D97-AF65-F5344CB8AC3E}">
        <p14:creationId xmlns:p14="http://schemas.microsoft.com/office/powerpoint/2010/main" val="206294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4850039"/>
            <a:ext cx="858120" cy="75800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sp>
        <p:nvSpPr>
          <p:cNvPr id="3" name="Rectangle 2"/>
          <p:cNvSpPr/>
          <p:nvPr/>
        </p:nvSpPr>
        <p:spPr>
          <a:xfrm>
            <a:off x="0" y="2365"/>
            <a:ext cx="8964487" cy="523220"/>
          </a:xfrm>
          <a:prstGeom prst="rect">
            <a:avLst/>
          </a:prstGeom>
        </p:spPr>
        <p:txBody>
          <a:bodyPr wrap="square">
            <a:spAutoFit/>
          </a:bodyPr>
          <a:lstStyle/>
          <a:p>
            <a:r>
              <a:rPr lang="en-US" sz="2800" b="1">
                <a:latin typeface="Times New Roman"/>
                <a:ea typeface="Times New Roman"/>
              </a:rPr>
              <a:t>Hát và vận động cơ thể theo bài </a:t>
            </a:r>
            <a:r>
              <a:rPr lang="en-US" sz="2800" b="1" i="1">
                <a:latin typeface="Times New Roman"/>
                <a:ea typeface="Times New Roman"/>
              </a:rPr>
              <a:t>Chú chim nhỏ dễ thương</a:t>
            </a:r>
            <a:r>
              <a:rPr lang="en-US" sz="2800" b="1">
                <a:latin typeface="Times New Roman"/>
                <a:ea typeface="Times New Roman"/>
              </a:rPr>
              <a:t> </a:t>
            </a:r>
            <a:endParaRPr lang="en-US" sz="280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124744"/>
            <a:ext cx="9144001" cy="151216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368" y="2687781"/>
            <a:ext cx="513654" cy="70186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2859" y="2768326"/>
            <a:ext cx="471110" cy="62131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5736" y="2827806"/>
            <a:ext cx="835169" cy="502357"/>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59295" y="2818160"/>
            <a:ext cx="865010" cy="52164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7997" y="2670581"/>
            <a:ext cx="513654" cy="70186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64088" y="2728053"/>
            <a:ext cx="471110" cy="621319"/>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6216" y="2768326"/>
            <a:ext cx="835169" cy="502357"/>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90974" y="2719271"/>
            <a:ext cx="865010" cy="521648"/>
          </a:xfrm>
          <a:prstGeom prst="rect">
            <a:avLst/>
          </a:prstGeom>
        </p:spPr>
      </p:pic>
    </p:spTree>
    <p:extLst>
      <p:ext uri="{BB962C8B-B14F-4D97-AF65-F5344CB8AC3E}">
        <p14:creationId xmlns:p14="http://schemas.microsoft.com/office/powerpoint/2010/main" val="2994559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4850039"/>
            <a:ext cx="858120" cy="75800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sp>
        <p:nvSpPr>
          <p:cNvPr id="2" name="Rectangle 1"/>
          <p:cNvSpPr/>
          <p:nvPr/>
        </p:nvSpPr>
        <p:spPr>
          <a:xfrm>
            <a:off x="13855" y="777839"/>
            <a:ext cx="8820473" cy="3323987"/>
          </a:xfrm>
          <a:prstGeom prst="rect">
            <a:avLst/>
          </a:prstGeom>
        </p:spPr>
        <p:txBody>
          <a:bodyPr wrap="square">
            <a:spAutoFit/>
          </a:bodyPr>
          <a:lstStyle/>
          <a:p>
            <a:pPr algn="just">
              <a:lnSpc>
                <a:spcPct val="150000"/>
              </a:lnSpc>
              <a:spcAft>
                <a:spcPts val="0"/>
              </a:spcAft>
              <a:tabLst>
                <a:tab pos="317500" algn="l"/>
              </a:tabLst>
            </a:pPr>
            <a:r>
              <a:rPr lang="en-US" sz="2800" i="1">
                <a:latin typeface="Times New Roman"/>
                <a:ea typeface="Times New Roman"/>
              </a:rPr>
              <a:t>Câu hát 1 và câu hát 2: hai bàn tay vỗ vào nhau theo lời ca.</a:t>
            </a:r>
            <a:endParaRPr lang="en-US" sz="2800">
              <a:latin typeface="Times New Roman"/>
              <a:ea typeface="Calibri"/>
            </a:endParaRPr>
          </a:p>
          <a:p>
            <a:pPr algn="just">
              <a:lnSpc>
                <a:spcPct val="150000"/>
              </a:lnSpc>
              <a:spcAft>
                <a:spcPts val="0"/>
              </a:spcAft>
              <a:tabLst>
                <a:tab pos="317500" algn="l"/>
              </a:tabLst>
            </a:pPr>
            <a:r>
              <a:rPr lang="en-US" sz="2800" i="1">
                <a:latin typeface="Times New Roman"/>
                <a:ea typeface="Times New Roman"/>
              </a:rPr>
              <a:t>Câu hát 3: hai bàn tay vỗ lên đùi theo lời ca.</a:t>
            </a:r>
            <a:endParaRPr lang="en-US" sz="2800">
              <a:latin typeface="Times New Roman"/>
              <a:ea typeface="Calibri"/>
            </a:endParaRPr>
          </a:p>
          <a:p>
            <a:pPr algn="just">
              <a:lnSpc>
                <a:spcPct val="150000"/>
              </a:lnSpc>
              <a:spcAft>
                <a:spcPts val="0"/>
              </a:spcAft>
              <a:tabLst>
                <a:tab pos="317500" algn="l"/>
              </a:tabLst>
            </a:pPr>
            <a:r>
              <a:rPr lang="en-US" sz="2800" i="1">
                <a:latin typeface="Times New Roman"/>
                <a:ea typeface="Times New Roman"/>
              </a:rPr>
              <a:t>Câu hát 4: hai tay bắt chéo vỗ lên hai vai theo lời ca.</a:t>
            </a:r>
            <a:endParaRPr lang="en-US" sz="2800">
              <a:latin typeface="Times New Roman"/>
              <a:ea typeface="Calibri"/>
            </a:endParaRPr>
          </a:p>
          <a:p>
            <a:pPr algn="just">
              <a:lnSpc>
                <a:spcPct val="150000"/>
              </a:lnSpc>
              <a:spcAft>
                <a:spcPts val="0"/>
              </a:spcAft>
              <a:tabLst>
                <a:tab pos="317500" algn="l"/>
              </a:tabLst>
            </a:pPr>
            <a:r>
              <a:rPr lang="en-US" sz="2800" i="1">
                <a:latin typeface="Times New Roman"/>
                <a:ea typeface="Times New Roman"/>
              </a:rPr>
              <a:t>Câu hát 5 và câu hát 6: hai bàn tay vỗ vào nhau theo lời ca.</a:t>
            </a:r>
          </a:p>
          <a:p>
            <a:pPr algn="just">
              <a:lnSpc>
                <a:spcPct val="150000"/>
              </a:lnSpc>
              <a:spcAft>
                <a:spcPts val="0"/>
              </a:spcAft>
              <a:tabLst>
                <a:tab pos="317500" algn="l"/>
              </a:tabLst>
            </a:pPr>
            <a:r>
              <a:rPr lang="en-US" sz="2800" i="1">
                <a:effectLst/>
                <a:latin typeface="Times New Roman"/>
                <a:ea typeface="Calibri"/>
              </a:rPr>
              <a:t>Câu 7,8: Giống câu 1,2.</a:t>
            </a:r>
            <a:endParaRPr lang="en-US" sz="2800">
              <a:effectLst/>
              <a:latin typeface="Times New Roman"/>
              <a:ea typeface="Calibri"/>
            </a:endParaRPr>
          </a:p>
        </p:txBody>
      </p:sp>
      <p:sp>
        <p:nvSpPr>
          <p:cNvPr id="4" name="Rectangle 3"/>
          <p:cNvSpPr/>
          <p:nvPr/>
        </p:nvSpPr>
        <p:spPr>
          <a:xfrm>
            <a:off x="1827542" y="0"/>
            <a:ext cx="4698722" cy="738664"/>
          </a:xfrm>
          <a:prstGeom prst="rect">
            <a:avLst/>
          </a:prstGeom>
        </p:spPr>
        <p:txBody>
          <a:bodyPr wrap="none">
            <a:spAutoFit/>
          </a:bodyPr>
          <a:lstStyle/>
          <a:p>
            <a:pPr lvl="0" algn="just">
              <a:lnSpc>
                <a:spcPct val="150000"/>
              </a:lnSpc>
            </a:pPr>
            <a:r>
              <a:rPr lang="en-US" sz="2800">
                <a:solidFill>
                  <a:prstClr val="black"/>
                </a:solidFill>
                <a:latin typeface="Times New Roman"/>
                <a:ea typeface="Times New Roman"/>
              </a:rPr>
              <a:t>–Hát kết hợp vận động phụ họa</a:t>
            </a:r>
            <a:endParaRPr lang="en-US" sz="2800">
              <a:solidFill>
                <a:prstClr val="black"/>
              </a:solidFill>
              <a:latin typeface="Times New Roman"/>
              <a:ea typeface="Calibri"/>
            </a:endParaRPr>
          </a:p>
        </p:txBody>
      </p:sp>
    </p:spTree>
    <p:extLst>
      <p:ext uri="{BB962C8B-B14F-4D97-AF65-F5344CB8AC3E}">
        <p14:creationId xmlns:p14="http://schemas.microsoft.com/office/powerpoint/2010/main" val="845373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11560" y="4437112"/>
            <a:ext cx="8280920" cy="3960440"/>
          </a:xfrm>
          <a:prstGeom prst="rect">
            <a:avLst/>
          </a:prstGeom>
          <a:noFill/>
        </p:spPr>
        <p:txBody>
          <a:bodyPr wrap="square" rtlCol="0">
            <a:prstTxWarp prst="textArchUpPour">
              <a:avLst/>
            </a:prstTxWarp>
            <a:spAutoFit/>
          </a:bodyPr>
          <a:lstStyle/>
          <a:p>
            <a:r>
              <a:rPr lang="en-US" sz="4400" b="1" err="1">
                <a:solidFill>
                  <a:srgbClr val="FF0000"/>
                </a:solidFill>
                <a:latin typeface="Times New Roman" pitchFamily="18" charset="0"/>
                <a:cs typeface="Times New Roman" pitchFamily="18" charset="0"/>
              </a:rPr>
              <a:t>Giáo</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dục-củng</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cố-dặn</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1806">
            <a:off x="7388425" y="929065"/>
            <a:ext cx="325538" cy="260987"/>
          </a:xfrm>
          <a:prstGeom prst="rect">
            <a:avLst/>
          </a:prstGeom>
        </p:spPr>
      </p:pic>
    </p:spTree>
    <p:extLst>
      <p:ext uri="{BB962C8B-B14F-4D97-AF65-F5344CB8AC3E}">
        <p14:creationId xmlns:p14="http://schemas.microsoft.com/office/powerpoint/2010/main" val="3373778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8" y="-169500"/>
            <a:ext cx="1148327" cy="1148327"/>
          </a:xfrm>
          <a:prstGeom prst="rect">
            <a:avLst/>
          </a:prstGeom>
        </p:spPr>
      </p:pic>
      <p:sp>
        <p:nvSpPr>
          <p:cNvPr id="5" name="TextBox 4"/>
          <p:cNvSpPr txBox="1"/>
          <p:nvPr/>
        </p:nvSpPr>
        <p:spPr>
          <a:xfrm>
            <a:off x="0" y="6546359"/>
            <a:ext cx="7092280" cy="369332"/>
          </a:xfrm>
          <a:prstGeom prst="rect">
            <a:avLst/>
          </a:prstGeom>
          <a:noFill/>
        </p:spPr>
        <p:txBody>
          <a:bodyPr wrap="square" rtlCol="0">
            <a:spAutoFit/>
          </a:bodyPr>
          <a:lstStyle/>
          <a:p>
            <a:r>
              <a:rPr lang="en-US" i="1">
                <a:solidFill>
                  <a:srgbClr val="FF0000"/>
                </a:solidFill>
              </a:rPr>
              <a:t>Bản quyền TT ÂN Phi Trường 0987508433 cấm chia sẻ dưới mọi hình thức</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6530" y="6546358"/>
            <a:ext cx="397469" cy="318655"/>
          </a:xfrm>
          <a:prstGeom prst="rect">
            <a:avLst/>
          </a:prstGeom>
        </p:spPr>
      </p:pic>
    </p:spTree>
    <p:extLst>
      <p:ext uri="{BB962C8B-B14F-4D97-AF65-F5344CB8AC3E}">
        <p14:creationId xmlns:p14="http://schemas.microsoft.com/office/powerpoint/2010/main" val="347316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3394096" y="4280"/>
            <a:ext cx="2327881" cy="661207"/>
          </a:xfrm>
          <a:prstGeom prst="rect">
            <a:avLst/>
          </a:prstGeom>
        </p:spPr>
        <p:txBody>
          <a:bodyPr wrap="none">
            <a:spAutoFit/>
          </a:bodyPr>
          <a:lstStyle/>
          <a:p>
            <a:pPr algn="just">
              <a:lnSpc>
                <a:spcPct val="150000"/>
              </a:lnSpc>
            </a:pPr>
            <a:r>
              <a:rPr lang="en-US" sz="2800" b="1">
                <a:solidFill>
                  <a:srgbClr val="FF0000"/>
                </a:solidFill>
                <a:latin typeface="Times New Roman"/>
                <a:ea typeface="Calibri"/>
              </a:rPr>
              <a:t>KHỞI ĐỘNG</a:t>
            </a:r>
            <a:endParaRPr lang="en-US" sz="2800">
              <a:solidFill>
                <a:prstClr val="black"/>
              </a:solidFill>
              <a:latin typeface="Times New Roman"/>
              <a:ea typeface="Calibri"/>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815" y="6243938"/>
            <a:ext cx="341509" cy="273791"/>
          </a:xfrm>
          <a:prstGeom prst="rect">
            <a:avLst/>
          </a:prstGeom>
        </p:spPr>
      </p:pic>
      <p:sp>
        <p:nvSpPr>
          <p:cNvPr id="4" name="Rectangle 2"/>
          <p:cNvSpPr>
            <a:spLocks noChangeArrowheads="1"/>
          </p:cNvSpPr>
          <p:nvPr/>
        </p:nvSpPr>
        <p:spPr bwMode="auto">
          <a:xfrm>
            <a:off x="156143" y="836712"/>
            <a:ext cx="736818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a:ln>
                  <a:noFill/>
                </a:ln>
                <a:solidFill>
                  <a:schemeClr val="tx1"/>
                </a:solidFill>
                <a:effectLst/>
                <a:latin typeface="Times New Roman" pitchFamily="18" charset="0"/>
                <a:ea typeface="Times New Roman" pitchFamily="18" charset="0"/>
                <a:cs typeface="Arial" pitchFamily="34" charset="0"/>
              </a:rPr>
              <a:t>* Cùng gõ hình tiết tấu kết hợp đọc từ tượng thanh với trống con.</a:t>
            </a:r>
            <a:endParaRPr kumimoji="0" lang="vi-VN" sz="3200" b="0" i="0" u="none" strike="noStrike" cap="none" normalizeH="0" baseline="0">
              <a:ln>
                <a:noFill/>
              </a:ln>
              <a:solidFill>
                <a:schemeClr val="tx1"/>
              </a:solidFill>
              <a:effectLst/>
              <a:latin typeface="Arial" pitchFamily="34" charset="0"/>
              <a:cs typeface="Arial" pitchFamily="34" charset="0"/>
            </a:endParaRPr>
          </a:p>
        </p:txBody>
      </p:sp>
      <p:pic>
        <p:nvPicPr>
          <p:cNvPr id="2049" name="Picture 1" descr="2021-06-12_094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8683" y="2355742"/>
            <a:ext cx="5849661" cy="110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84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01" y="942570"/>
            <a:ext cx="4573550" cy="2763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3101" y="946049"/>
            <a:ext cx="3896011" cy="2763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900" y="3861048"/>
            <a:ext cx="4573551" cy="28254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4" name="Picture 2" descr="Cách làm bánh trung thu nhân thập cẩm chay cho ngày Tết Trung Th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113101" y="3861047"/>
            <a:ext cx="3896009" cy="28254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03648" y="55714"/>
            <a:ext cx="7272808" cy="584775"/>
          </a:xfrm>
          <a:prstGeom prst="rect">
            <a:avLst/>
          </a:prstGeom>
          <a:noFill/>
        </p:spPr>
        <p:txBody>
          <a:bodyPr wrap="square" rtlCol="0">
            <a:spAutoFit/>
          </a:bodyPr>
          <a:lstStyle/>
          <a:p>
            <a:r>
              <a:rPr lang="en-US" sz="3200"/>
              <a:t>Hình ảnh em liên tưởng đến ngày tết nào</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0991" y="4653136"/>
            <a:ext cx="341509" cy="273791"/>
          </a:xfrm>
          <a:prstGeom prst="rect">
            <a:avLst/>
          </a:prstGeom>
        </p:spPr>
      </p:pic>
    </p:spTree>
    <p:extLst>
      <p:ext uri="{BB962C8B-B14F-4D97-AF65-F5344CB8AC3E}">
        <p14:creationId xmlns:p14="http://schemas.microsoft.com/office/powerpoint/2010/main" val="3419983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95536" y="0"/>
            <a:ext cx="8609162" cy="2952328"/>
          </a:xfrm>
          <a:prstGeom prst="rect">
            <a:avLst/>
          </a:prstGeom>
          <a:noFill/>
        </p:spPr>
        <p:txBody>
          <a:bodyPr wrap="square" rtlCol="0">
            <a:prstTxWarp prst="textArchUpPour">
              <a:avLst/>
            </a:prstTxWarp>
            <a:spAutoFit/>
          </a:bodyPr>
          <a:lstStyle/>
          <a:p>
            <a:r>
              <a:rPr lang="en-US" sz="5400" b="1">
                <a:solidFill>
                  <a:srgbClr val="002060"/>
                </a:solidFill>
              </a:rPr>
              <a:t>ÂM NHẠC 2</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3948" y="567444"/>
            <a:ext cx="908720" cy="908720"/>
          </a:xfrm>
          <a:prstGeom prst="rect">
            <a:avLst/>
          </a:prstGeom>
        </p:spPr>
      </p:pic>
      <p:sp>
        <p:nvSpPr>
          <p:cNvPr id="7" name="Rectangle 6"/>
          <p:cNvSpPr/>
          <p:nvPr/>
        </p:nvSpPr>
        <p:spPr>
          <a:xfrm>
            <a:off x="3537676" y="1476164"/>
            <a:ext cx="1856277" cy="646331"/>
          </a:xfrm>
          <a:prstGeom prst="rect">
            <a:avLst/>
          </a:prstGeom>
        </p:spPr>
        <p:txBody>
          <a:bodyPr wrap="none">
            <a:spAutoFit/>
          </a:bodyPr>
          <a:lstStyle/>
          <a:p>
            <a:r>
              <a:rPr lang="en-US" sz="3600" b="1">
                <a:solidFill>
                  <a:srgbClr val="FF0000"/>
                </a:solidFill>
                <a:latin typeface="Times New Roman"/>
                <a:ea typeface="Calibri"/>
              </a:rPr>
              <a:t>TIẾT 14</a:t>
            </a:r>
            <a:endParaRPr lang="en-US" sz="360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4797152"/>
            <a:ext cx="858120" cy="75800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51232" y="6665254"/>
            <a:ext cx="240418" cy="192745"/>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008398"/>
            <a:ext cx="801374" cy="788754"/>
          </a:xfrm>
          <a:prstGeom prst="rect">
            <a:avLst/>
          </a:prstGeom>
        </p:spPr>
      </p:pic>
      <p:sp>
        <p:nvSpPr>
          <p:cNvPr id="3" name="Rectangle 2"/>
          <p:cNvSpPr/>
          <p:nvPr/>
        </p:nvSpPr>
        <p:spPr>
          <a:xfrm>
            <a:off x="1361261" y="3134631"/>
            <a:ext cx="7709441" cy="646331"/>
          </a:xfrm>
          <a:prstGeom prst="rect">
            <a:avLst/>
          </a:prstGeom>
        </p:spPr>
        <p:txBody>
          <a:bodyPr wrap="square">
            <a:spAutoFit/>
          </a:bodyPr>
          <a:lstStyle/>
          <a:p>
            <a:pPr algn="ctr" fontAlgn="base">
              <a:lnSpc>
                <a:spcPct val="150000"/>
              </a:lnSpc>
              <a:spcAft>
                <a:spcPts val="0"/>
              </a:spcAft>
            </a:pPr>
            <a:r>
              <a:rPr lang="vi-VN" sz="2400" b="1">
                <a:solidFill>
                  <a:srgbClr val="FC190F"/>
                </a:solidFill>
                <a:latin typeface="Times New Roman"/>
                <a:ea typeface="Arial"/>
              </a:rPr>
              <a:t>ÔN TẬP BÀI HÁT </a:t>
            </a:r>
            <a:r>
              <a:rPr lang="vi-VN" sz="2400" b="1" i="1">
                <a:solidFill>
                  <a:srgbClr val="FC190F"/>
                </a:solidFill>
                <a:latin typeface="Times New Roman"/>
                <a:ea typeface="Arial"/>
              </a:rPr>
              <a:t>CHÚ CHIM NHỎ DỄ THƯƠNG</a:t>
            </a:r>
            <a:endParaRPr lang="en-US" sz="2400">
              <a:effectLst/>
              <a:latin typeface="Times New Roman"/>
              <a:ea typeface="Calibri"/>
            </a:endParaRPr>
          </a:p>
        </p:txBody>
      </p:sp>
      <p:sp>
        <p:nvSpPr>
          <p:cNvPr id="10" name="Rectangle 9"/>
          <p:cNvSpPr/>
          <p:nvPr/>
        </p:nvSpPr>
        <p:spPr>
          <a:xfrm>
            <a:off x="1599272" y="2120732"/>
            <a:ext cx="7233421" cy="1200329"/>
          </a:xfrm>
          <a:prstGeom prst="rect">
            <a:avLst/>
          </a:prstGeom>
        </p:spPr>
        <p:txBody>
          <a:bodyPr wrap="square">
            <a:spAutoFit/>
          </a:bodyPr>
          <a:lstStyle/>
          <a:p>
            <a:pPr lvl="0" algn="ctr" fontAlgn="base">
              <a:lnSpc>
                <a:spcPct val="150000"/>
              </a:lnSpc>
            </a:pPr>
            <a:r>
              <a:rPr lang="vi-VN" sz="2400" b="1">
                <a:solidFill>
                  <a:srgbClr val="FF0000"/>
                </a:solidFill>
                <a:latin typeface="Times New Roman"/>
                <a:ea typeface="Times New Roman"/>
              </a:rPr>
              <a:t>NGHE NHẠC </a:t>
            </a:r>
            <a:r>
              <a:rPr lang="en-US" sz="2400" b="1">
                <a:solidFill>
                  <a:srgbClr val="FF0000"/>
                </a:solidFill>
                <a:latin typeface="Times New Roman"/>
                <a:ea typeface="Times New Roman"/>
              </a:rPr>
              <a:t>MÚA SƯ TỬ THẬT VUI</a:t>
            </a:r>
            <a:endParaRPr lang="en-US" sz="2400">
              <a:solidFill>
                <a:prstClr val="black"/>
              </a:solidFill>
              <a:latin typeface="Times New Roman"/>
              <a:ea typeface="Calibri"/>
            </a:endParaRPr>
          </a:p>
          <a:p>
            <a:pPr lvl="0" algn="ctr" fontAlgn="base">
              <a:lnSpc>
                <a:spcPct val="150000"/>
              </a:lnSpc>
            </a:pPr>
            <a:r>
              <a:rPr lang="en-US" sz="2400" b="1">
                <a:solidFill>
                  <a:srgbClr val="FF0000"/>
                </a:solidFill>
                <a:latin typeface="Times New Roman"/>
                <a:ea typeface="Times New Roman"/>
              </a:rPr>
              <a:t> </a:t>
            </a:r>
            <a:endParaRPr lang="en-US" sz="2400"/>
          </a:p>
        </p:txBody>
      </p:sp>
      <p:sp>
        <p:nvSpPr>
          <p:cNvPr id="13" name="Rectangle 12"/>
          <p:cNvSpPr/>
          <p:nvPr/>
        </p:nvSpPr>
        <p:spPr>
          <a:xfrm>
            <a:off x="5045178" y="2675329"/>
            <a:ext cx="3013068" cy="553998"/>
          </a:xfrm>
          <a:prstGeom prst="rect">
            <a:avLst/>
          </a:prstGeom>
        </p:spPr>
        <p:txBody>
          <a:bodyPr wrap="none">
            <a:spAutoFit/>
          </a:bodyPr>
          <a:lstStyle/>
          <a:p>
            <a:pPr lvl="0" algn="ctr" fontAlgn="base">
              <a:lnSpc>
                <a:spcPct val="150000"/>
              </a:lnSpc>
            </a:pPr>
            <a:r>
              <a:rPr lang="en-US" sz="2000" b="1">
                <a:solidFill>
                  <a:srgbClr val="FF0000"/>
                </a:solidFill>
                <a:latin typeface="Times New Roman"/>
                <a:ea typeface="Times New Roman"/>
              </a:rPr>
              <a:t>Nhạc và lời: Phạm Tuyên</a:t>
            </a:r>
            <a:r>
              <a:rPr lang="vi-VN" sz="2000" b="1">
                <a:solidFill>
                  <a:srgbClr val="FF0000"/>
                </a:solidFill>
                <a:latin typeface="Times New Roman"/>
                <a:ea typeface="Times New Roman"/>
              </a:rPr>
              <a:t> </a:t>
            </a:r>
            <a:endParaRPr lang="en-US" sz="2000">
              <a:solidFill>
                <a:prstClr val="black"/>
              </a:solidFill>
              <a:latin typeface="Times New Roman"/>
              <a:ea typeface="Calibri"/>
            </a:endParaRPr>
          </a:p>
        </p:txBody>
      </p:sp>
    </p:spTree>
    <p:extLst>
      <p:ext uri="{BB962C8B-B14F-4D97-AF65-F5344CB8AC3E}">
        <p14:creationId xmlns:p14="http://schemas.microsoft.com/office/powerpoint/2010/main" val="48506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7366" y="1267019"/>
            <a:ext cx="5651324" cy="2062103"/>
          </a:xfrm>
          <a:prstGeom prst="rect">
            <a:avLst/>
          </a:prstGeom>
        </p:spPr>
        <p:txBody>
          <a:bodyPr wrap="square">
            <a:spAutoFit/>
          </a:bodyPr>
          <a:lstStyle/>
          <a:p>
            <a:r>
              <a:rPr lang="vi-VN" sz="3200">
                <a:solidFill>
                  <a:srgbClr val="202122"/>
                </a:solidFill>
                <a:latin typeface="Times New Roman"/>
                <a:ea typeface="Calibri"/>
              </a:rPr>
              <a:t>Phạm Tuyên sinh ngày </a:t>
            </a:r>
            <a:r>
              <a:rPr lang="vi-VN" sz="3200">
                <a:solidFill>
                  <a:srgbClr val="0645AD"/>
                </a:solidFill>
                <a:latin typeface="Times New Roman"/>
                <a:ea typeface="Calibri"/>
                <a:hlinkClick r:id="rId3" tooltip="12 tháng 1"/>
              </a:rPr>
              <a:t>12 tháng 1</a:t>
            </a:r>
            <a:r>
              <a:rPr lang="vi-VN" sz="3200">
                <a:solidFill>
                  <a:srgbClr val="202122"/>
                </a:solidFill>
                <a:latin typeface="Times New Roman"/>
                <a:ea typeface="Calibri"/>
              </a:rPr>
              <a:t> năm </a:t>
            </a:r>
            <a:r>
              <a:rPr lang="vi-VN" sz="3200">
                <a:solidFill>
                  <a:srgbClr val="0645AD"/>
                </a:solidFill>
                <a:latin typeface="Times New Roman"/>
                <a:ea typeface="Calibri"/>
                <a:hlinkClick r:id="rId4" tooltip="1930"/>
              </a:rPr>
              <a:t>1930</a:t>
            </a:r>
            <a:r>
              <a:rPr lang="vi-VN" sz="3200">
                <a:solidFill>
                  <a:srgbClr val="202122"/>
                </a:solidFill>
                <a:latin typeface="Times New Roman"/>
                <a:ea typeface="Calibri"/>
              </a:rPr>
              <a:t>, quê ở làng Lương Ngọc, xã Thúc Kháng, huyện </a:t>
            </a:r>
            <a:r>
              <a:rPr lang="vi-VN" sz="3200">
                <a:solidFill>
                  <a:srgbClr val="0645AD"/>
                </a:solidFill>
                <a:latin typeface="Times New Roman"/>
                <a:ea typeface="Calibri"/>
                <a:hlinkClick r:id="rId5" tooltip="Đài Tiếng nói Việt Nam"/>
              </a:rPr>
              <a:t>Bình Giang</a:t>
            </a:r>
            <a:r>
              <a:rPr lang="vi-VN" sz="3200">
                <a:solidFill>
                  <a:srgbClr val="202122"/>
                </a:solidFill>
                <a:latin typeface="Times New Roman"/>
                <a:ea typeface="Calibri"/>
              </a:rPr>
              <a:t>, </a:t>
            </a:r>
            <a:r>
              <a:rPr lang="vi-VN" sz="3200">
                <a:solidFill>
                  <a:srgbClr val="0645AD"/>
                </a:solidFill>
                <a:latin typeface="Times New Roman"/>
                <a:ea typeface="Calibri"/>
                <a:hlinkClick r:id="rId6"/>
              </a:rPr>
              <a:t>Hải Dương</a:t>
            </a:r>
            <a:endParaRPr lang="en-US" sz="3200"/>
          </a:p>
        </p:txBody>
      </p:sp>
      <p:sp>
        <p:nvSpPr>
          <p:cNvPr id="5" name="Rectangle 4"/>
          <p:cNvSpPr/>
          <p:nvPr/>
        </p:nvSpPr>
        <p:spPr>
          <a:xfrm>
            <a:off x="2244971" y="620688"/>
            <a:ext cx="5057800" cy="646331"/>
          </a:xfrm>
          <a:prstGeom prst="rect">
            <a:avLst/>
          </a:prstGeom>
        </p:spPr>
        <p:txBody>
          <a:bodyPr wrap="square">
            <a:spAutoFit/>
          </a:bodyPr>
          <a:lstStyle/>
          <a:p>
            <a:pPr lvl="0">
              <a:lnSpc>
                <a:spcPct val="150000"/>
              </a:lnSpc>
              <a:tabLst>
                <a:tab pos="165100" algn="l"/>
              </a:tabLst>
            </a:pPr>
            <a:r>
              <a:rPr lang="en-US" sz="2400" b="1">
                <a:solidFill>
                  <a:prstClr val="black"/>
                </a:solidFill>
                <a:latin typeface="Arial"/>
                <a:ea typeface="Arial"/>
              </a:rPr>
              <a:t>Nghe nhạc </a:t>
            </a:r>
            <a:r>
              <a:rPr lang="en-US" sz="2400" b="1" i="1">
                <a:solidFill>
                  <a:prstClr val="black"/>
                </a:solidFill>
                <a:latin typeface="Arial"/>
                <a:ea typeface="Arial"/>
              </a:rPr>
              <a:t>Múa sư tử thật là vui</a:t>
            </a:r>
            <a:endParaRPr lang="en-US" sz="2400">
              <a:solidFill>
                <a:prstClr val="black"/>
              </a:solidFill>
              <a:latin typeface="Times New Roman"/>
              <a:ea typeface="Calibri"/>
            </a:endParaRPr>
          </a:p>
        </p:txBody>
      </p:sp>
      <p:sp>
        <p:nvSpPr>
          <p:cNvPr id="6" name="Rectangle 5"/>
          <p:cNvSpPr/>
          <p:nvPr/>
        </p:nvSpPr>
        <p:spPr>
          <a:xfrm>
            <a:off x="3491880" y="-174"/>
            <a:ext cx="2396810" cy="741998"/>
          </a:xfrm>
          <a:prstGeom prst="rect">
            <a:avLst/>
          </a:prstGeom>
        </p:spPr>
        <p:txBody>
          <a:bodyPr wrap="none">
            <a:spAutoFit/>
          </a:bodyPr>
          <a:lstStyle/>
          <a:p>
            <a:pPr lvl="0">
              <a:lnSpc>
                <a:spcPct val="150000"/>
              </a:lnSpc>
            </a:pPr>
            <a:r>
              <a:rPr lang="en-US" sz="3200" b="1">
                <a:solidFill>
                  <a:srgbClr val="FC330E"/>
                </a:solidFill>
                <a:latin typeface="Arial"/>
                <a:ea typeface="Arial"/>
              </a:rPr>
              <a:t>KHÁM PHÁ</a:t>
            </a:r>
            <a:endParaRPr lang="en-US" sz="3200">
              <a:solidFill>
                <a:prstClr val="black"/>
              </a:solidFill>
              <a:latin typeface="Times New Roman"/>
              <a:ea typeface="Calibri"/>
            </a:endParaRPr>
          </a:p>
        </p:txBody>
      </p:sp>
      <p:pic>
        <p:nvPicPr>
          <p:cNvPr id="7" name="Picture 2" descr="NS_Phạm_Tuyê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1267019"/>
            <a:ext cx="2699792" cy="317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773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7504" y="116632"/>
            <a:ext cx="9036496" cy="3416320"/>
          </a:xfrm>
          <a:prstGeom prst="rect">
            <a:avLst/>
          </a:prstGeom>
        </p:spPr>
        <p:txBody>
          <a:bodyPr wrap="square">
            <a:spAutoFit/>
          </a:bodyPr>
          <a:lstStyle/>
          <a:p>
            <a:r>
              <a:rPr lang="vi-VN" sz="3600">
                <a:solidFill>
                  <a:srgbClr val="202122"/>
                </a:solidFill>
                <a:latin typeface="Times New Roman"/>
                <a:ea typeface="Calibri"/>
              </a:rPr>
              <a:t>Múa lân thường được biểu diễn trong dịp tết và các lễ hội truyền thống, văn hóa và tôn giáo khác của Trung Quốc. Nó cũng có thể được thực hiện tại các dịp quan trọng như sự kiện khai trương kinh doanh, lễ kỷ niệm đặc biệt hoặc lễ cưới. </a:t>
            </a:r>
            <a:endParaRPr lang="en-US" sz="360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9237" y="6580867"/>
            <a:ext cx="341509" cy="27379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08398"/>
            <a:ext cx="801374" cy="788754"/>
          </a:xfrm>
          <a:prstGeom prst="rect">
            <a:avLst/>
          </a:prstGeom>
        </p:spPr>
      </p:pic>
    </p:spTree>
    <p:extLst>
      <p:ext uri="{BB962C8B-B14F-4D97-AF65-F5344CB8AC3E}">
        <p14:creationId xmlns:p14="http://schemas.microsoft.com/office/powerpoint/2010/main" val="212102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6309320"/>
            <a:ext cx="239006" cy="191613"/>
          </a:xfrm>
          <a:prstGeom prst="rect">
            <a:avLst/>
          </a:prstGeom>
        </p:spPr>
      </p:pic>
      <p:sp>
        <p:nvSpPr>
          <p:cNvPr id="2" name="Rectangle 1"/>
          <p:cNvSpPr/>
          <p:nvPr/>
        </p:nvSpPr>
        <p:spPr>
          <a:xfrm>
            <a:off x="0" y="188640"/>
            <a:ext cx="8964488" cy="3460563"/>
          </a:xfrm>
          <a:prstGeom prst="rect">
            <a:avLst/>
          </a:prstGeom>
        </p:spPr>
        <p:txBody>
          <a:bodyPr wrap="square">
            <a:spAutoFit/>
          </a:bodyPr>
          <a:lstStyle/>
          <a:p>
            <a:pPr algn="just">
              <a:spcAft>
                <a:spcPts val="800"/>
              </a:spcAft>
            </a:pPr>
            <a:r>
              <a:rPr lang="en-US" sz="2800">
                <a:latin typeface="Times New Roman"/>
                <a:ea typeface="Calibri"/>
              </a:rPr>
              <a:t>N</a:t>
            </a:r>
            <a:r>
              <a:rPr lang="vi-VN" sz="2800">
                <a:latin typeface="Times New Roman"/>
                <a:ea typeface="Calibri"/>
              </a:rPr>
              <a:t>ghe bài </a:t>
            </a:r>
            <a:r>
              <a:rPr lang="en-US" sz="2800" i="1">
                <a:latin typeface="Times New Roman"/>
                <a:ea typeface="Calibri"/>
              </a:rPr>
              <a:t>Múa sư tử thật vui </a:t>
            </a:r>
            <a:r>
              <a:rPr lang="vi-VN" sz="2800">
                <a:latin typeface="Times New Roman"/>
                <a:ea typeface="Calibri"/>
              </a:rPr>
              <a:t>có lời lần 1 </a:t>
            </a:r>
          </a:p>
          <a:p>
            <a:pPr marL="177800" indent="-180340">
              <a:lnSpc>
                <a:spcPct val="103000"/>
              </a:lnSpc>
              <a:spcAft>
                <a:spcPts val="0"/>
              </a:spcAft>
            </a:pPr>
            <a:r>
              <a:rPr lang="en-US" sz="2800">
                <a:latin typeface="Times New Roman"/>
                <a:ea typeface="Calibri"/>
              </a:rPr>
              <a:t>- Hỏi </a:t>
            </a:r>
            <a:r>
              <a:rPr lang="en-US" sz="2800">
                <a:latin typeface="Times New Roman"/>
                <a:ea typeface="Times New Roman"/>
                <a:cs typeface="Arial"/>
              </a:rPr>
              <a:t>Các em đã được tham gia vào trò chơi giống như thế này chưa? Trong bài hát mô tả đến âm thanh của nhạc cụ nào?</a:t>
            </a:r>
            <a:endParaRPr lang="en-US" sz="2800">
              <a:ea typeface="Calibri"/>
              <a:cs typeface="Arial"/>
            </a:endParaRPr>
          </a:p>
          <a:p>
            <a:pPr marL="177800" indent="-180340">
              <a:lnSpc>
                <a:spcPct val="103000"/>
              </a:lnSpc>
              <a:spcAft>
                <a:spcPts val="0"/>
              </a:spcAft>
            </a:pPr>
            <a:r>
              <a:rPr lang="en-US" sz="2800">
                <a:latin typeface="Times New Roman"/>
                <a:ea typeface="Times New Roman"/>
                <a:cs typeface="Arial"/>
              </a:rPr>
              <a:t>– Cảm xúc  khi nghe bài hát này ? Vui tươi rộn ràng hay vui tươi, nhẹ nhàng?</a:t>
            </a:r>
            <a:endParaRPr lang="en-US" sz="2800">
              <a:ea typeface="Calibri"/>
              <a:cs typeface="Arial"/>
            </a:endParaRPr>
          </a:p>
          <a:p>
            <a:pPr algn="just">
              <a:spcAft>
                <a:spcPts val="800"/>
              </a:spcAft>
            </a:pPr>
            <a:endParaRPr lang="en-US" sz="4000">
              <a:effectLst/>
              <a:latin typeface="Times New Roman"/>
              <a:ea typeface="Calibri"/>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08398"/>
            <a:ext cx="801374" cy="788754"/>
          </a:xfrm>
          <a:prstGeom prst="rect">
            <a:avLst/>
          </a:prstGeom>
        </p:spPr>
      </p:pic>
    </p:spTree>
    <p:extLst>
      <p:ext uri="{BB962C8B-B14F-4D97-AF65-F5344CB8AC3E}">
        <p14:creationId xmlns:p14="http://schemas.microsoft.com/office/powerpoint/2010/main" val="163163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21327" y="260648"/>
            <a:ext cx="7056784" cy="1323439"/>
          </a:xfrm>
          <a:prstGeom prst="rect">
            <a:avLst/>
          </a:prstGeom>
          <a:noFill/>
        </p:spPr>
        <p:txBody>
          <a:bodyPr wrap="square" rtlCol="0">
            <a:spAutoFit/>
          </a:bodyPr>
          <a:lstStyle/>
          <a:p>
            <a:r>
              <a:rPr lang="en-US" sz="4000" dirty="0" err="1">
                <a:solidFill>
                  <a:prstClr val="black"/>
                </a:solidFill>
              </a:rPr>
              <a:t>Nghe</a:t>
            </a:r>
            <a:r>
              <a:rPr lang="en-US" sz="4000" dirty="0">
                <a:solidFill>
                  <a:prstClr val="black"/>
                </a:solidFill>
              </a:rPr>
              <a:t> </a:t>
            </a:r>
            <a:r>
              <a:rPr lang="en-US" sz="4000" dirty="0" err="1">
                <a:solidFill>
                  <a:prstClr val="black"/>
                </a:solidFill>
              </a:rPr>
              <a:t>lần</a:t>
            </a:r>
            <a:r>
              <a:rPr lang="en-US" sz="4000" dirty="0">
                <a:solidFill>
                  <a:prstClr val="black"/>
                </a:solidFill>
              </a:rPr>
              <a:t> </a:t>
            </a:r>
            <a:r>
              <a:rPr lang="en-US" sz="4000">
                <a:solidFill>
                  <a:prstClr val="black"/>
                </a:solidFill>
              </a:rPr>
              <a:t>2 </a:t>
            </a:r>
          </a:p>
          <a:p>
            <a:r>
              <a:rPr lang="en-US" sz="4000">
                <a:solidFill>
                  <a:prstClr val="black"/>
                </a:solidFill>
              </a:rPr>
              <a:t>-Mô tả lại tiếng trống trong bài</a:t>
            </a:r>
            <a:endParaRPr lang="en-US" sz="4000" dirty="0" err="1">
              <a:solidFill>
                <a:prstClr val="black"/>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12365" y="6525344"/>
            <a:ext cx="211381" cy="16946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08398"/>
            <a:ext cx="801374" cy="788754"/>
          </a:xfrm>
          <a:prstGeom prst="rect">
            <a:avLst/>
          </a:prstGeom>
        </p:spPr>
      </p:pic>
    </p:spTree>
    <p:extLst>
      <p:ext uri="{BB962C8B-B14F-4D97-AF65-F5344CB8AC3E}">
        <p14:creationId xmlns:p14="http://schemas.microsoft.com/office/powerpoint/2010/main" val="177065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2816"/>
            <a:ext cx="9071190" cy="11308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 y="4149080"/>
            <a:ext cx="8964488" cy="1221441"/>
          </a:xfrm>
          <a:prstGeom prst="rect">
            <a:avLst/>
          </a:prstGeom>
        </p:spPr>
      </p:pic>
      <p:sp>
        <p:nvSpPr>
          <p:cNvPr id="6" name="Rectangle 5"/>
          <p:cNvSpPr/>
          <p:nvPr/>
        </p:nvSpPr>
        <p:spPr>
          <a:xfrm>
            <a:off x="2699792" y="0"/>
            <a:ext cx="3992696" cy="523220"/>
          </a:xfrm>
          <a:prstGeom prst="rect">
            <a:avLst/>
          </a:prstGeom>
        </p:spPr>
        <p:txBody>
          <a:bodyPr wrap="none">
            <a:spAutoFit/>
          </a:bodyPr>
          <a:lstStyle/>
          <a:p>
            <a:r>
              <a:rPr lang="en-US" sz="2800" b="1">
                <a:solidFill>
                  <a:srgbClr val="002060"/>
                </a:solidFill>
              </a:rPr>
              <a:t>THỰC HÀNH − LUYỆN TẬP</a:t>
            </a:r>
            <a:endParaRPr lang="en-US" sz="2800">
              <a:solidFill>
                <a:srgbClr val="002060"/>
              </a:solidFill>
            </a:endParaRPr>
          </a:p>
        </p:txBody>
      </p:sp>
      <p:sp>
        <p:nvSpPr>
          <p:cNvPr id="7" name="Rectangle 6"/>
          <p:cNvSpPr/>
          <p:nvPr/>
        </p:nvSpPr>
        <p:spPr>
          <a:xfrm>
            <a:off x="0" y="404664"/>
            <a:ext cx="9144000" cy="954107"/>
          </a:xfrm>
          <a:prstGeom prst="rect">
            <a:avLst/>
          </a:prstGeom>
        </p:spPr>
        <p:txBody>
          <a:bodyPr wrap="square">
            <a:spAutoFit/>
          </a:bodyPr>
          <a:lstStyle/>
          <a:p>
            <a:pPr>
              <a:spcAft>
                <a:spcPts val="0"/>
              </a:spcAft>
            </a:pPr>
            <a:r>
              <a:rPr lang="en-US" sz="2800">
                <a:latin typeface="Times New Roman"/>
                <a:ea typeface="Times New Roman"/>
                <a:cs typeface="Arial"/>
              </a:rPr>
              <a:t> 2 nhóm 1 nhóm Dùng trống con, 1 nhóm thanh phách gõ đệm theo nhịp  tất các câu, câu cuối gõ theo tiết tấu</a:t>
            </a:r>
            <a:endParaRPr lang="en-US" sz="2800">
              <a:ea typeface="Calibri"/>
              <a:cs typeface="Arial"/>
            </a:endParaRPr>
          </a:p>
        </p:txBody>
      </p:sp>
      <p:sp>
        <p:nvSpPr>
          <p:cNvPr id="8" name="TextBox 7"/>
          <p:cNvSpPr txBox="1"/>
          <p:nvPr/>
        </p:nvSpPr>
        <p:spPr>
          <a:xfrm>
            <a:off x="395536" y="1487562"/>
            <a:ext cx="1080120" cy="369332"/>
          </a:xfrm>
          <a:prstGeom prst="rect">
            <a:avLst/>
          </a:prstGeom>
          <a:noFill/>
        </p:spPr>
        <p:txBody>
          <a:bodyPr wrap="square" rtlCol="0">
            <a:spAutoFit/>
          </a:bodyPr>
          <a:lstStyle/>
          <a:p>
            <a:r>
              <a:rPr lang="en-US">
                <a:solidFill>
                  <a:srgbClr val="FF0000"/>
                </a:solidFill>
              </a:rPr>
              <a:t>CÂU ĐẦU</a:t>
            </a:r>
          </a:p>
        </p:txBody>
      </p:sp>
      <p:sp>
        <p:nvSpPr>
          <p:cNvPr id="9" name="TextBox 8"/>
          <p:cNvSpPr txBox="1"/>
          <p:nvPr/>
        </p:nvSpPr>
        <p:spPr>
          <a:xfrm>
            <a:off x="-58573" y="3779748"/>
            <a:ext cx="1314694" cy="369332"/>
          </a:xfrm>
          <a:prstGeom prst="rect">
            <a:avLst/>
          </a:prstGeom>
          <a:noFill/>
        </p:spPr>
        <p:txBody>
          <a:bodyPr wrap="square" rtlCol="0">
            <a:spAutoFit/>
          </a:bodyPr>
          <a:lstStyle/>
          <a:p>
            <a:r>
              <a:rPr lang="en-US">
                <a:solidFill>
                  <a:srgbClr val="FF0000"/>
                </a:solidFill>
              </a:rPr>
              <a:t>CÂU CUỐI</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423" y="3490184"/>
            <a:ext cx="688465" cy="54633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9791" y="3490184"/>
            <a:ext cx="688465" cy="54633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130" y="3490183"/>
            <a:ext cx="688465" cy="54633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9487" y="3506582"/>
            <a:ext cx="688465" cy="54633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6121" y="2756984"/>
            <a:ext cx="723591" cy="54371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9791" y="2756984"/>
            <a:ext cx="723591" cy="54371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3052" y="2756984"/>
            <a:ext cx="723591" cy="543716"/>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186" y="2756984"/>
            <a:ext cx="723591" cy="54371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5816" y="5129690"/>
            <a:ext cx="723591" cy="543716"/>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9712" y="5129690"/>
            <a:ext cx="723591" cy="543716"/>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953" y="5088127"/>
            <a:ext cx="723591" cy="543716"/>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1423" y="5098663"/>
            <a:ext cx="723591" cy="54371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4179" y="5196978"/>
            <a:ext cx="723591" cy="543716"/>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9687" y="5098663"/>
            <a:ext cx="723591" cy="543716"/>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5129690"/>
            <a:ext cx="723591" cy="543716"/>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6643" y="5146863"/>
            <a:ext cx="723591" cy="543716"/>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7878" y="5146863"/>
            <a:ext cx="723591" cy="543716"/>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7952" y="5169269"/>
            <a:ext cx="723591" cy="543716"/>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28" y="6021288"/>
            <a:ext cx="688465" cy="546331"/>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5929983"/>
            <a:ext cx="688465" cy="546331"/>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2488" y="5949280"/>
            <a:ext cx="688465" cy="546331"/>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908" y="6014004"/>
            <a:ext cx="688465" cy="546331"/>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128" y="5929984"/>
            <a:ext cx="688465" cy="546331"/>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878" y="5929985"/>
            <a:ext cx="688465" cy="546331"/>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5949279"/>
            <a:ext cx="688465" cy="546331"/>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5924894"/>
            <a:ext cx="688465" cy="546331"/>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4179" y="5929981"/>
            <a:ext cx="688465" cy="546331"/>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7249" y="5929982"/>
            <a:ext cx="688465" cy="546331"/>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4446" y="6517729"/>
            <a:ext cx="341509" cy="273791"/>
          </a:xfrm>
          <a:prstGeom prst="rect">
            <a:avLst/>
          </a:prstGeom>
        </p:spPr>
      </p:pic>
    </p:spTree>
    <p:extLst>
      <p:ext uri="{BB962C8B-B14F-4D97-AF65-F5344CB8AC3E}">
        <p14:creationId xmlns:p14="http://schemas.microsoft.com/office/powerpoint/2010/main" val="3592324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421</Words>
  <Application>Microsoft Office PowerPoint</Application>
  <PresentationFormat>On-screen Show (4:3)</PresentationFormat>
  <Paragraphs>38</Paragraphs>
  <Slides>14</Slides>
  <Notes>2</Notes>
  <HiddenSlides>0</HiddenSlides>
  <MMClips>1</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Arial</vt:lpstr>
      <vt:lpstr>Calibri</vt:lpstr>
      <vt:lpstr>Calibri Light</vt:lpstr>
      <vt:lpstr>Times New Roman</vt:lpstr>
      <vt:lpstr>Office Theme</vt:lpstr>
      <vt:lpstr>2_Office Theme</vt:lpstr>
      <vt:lpstr>1_Office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cp:lastModifiedBy>
  <cp:revision>54</cp:revision>
  <dcterms:created xsi:type="dcterms:W3CDTF">2021-06-20T03:25:41Z</dcterms:created>
  <dcterms:modified xsi:type="dcterms:W3CDTF">2022-12-03T13:47:01Z</dcterms:modified>
</cp:coreProperties>
</file>