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79" r:id="rId2"/>
    <p:sldId id="284" r:id="rId3"/>
    <p:sldId id="285" r:id="rId4"/>
    <p:sldId id="287" r:id="rId5"/>
    <p:sldId id="262" r:id="rId6"/>
    <p:sldId id="286" r:id="rId7"/>
    <p:sldId id="288" r:id="rId8"/>
    <p:sldId id="316" r:id="rId9"/>
    <p:sldId id="317" r:id="rId10"/>
    <p:sldId id="277" r:id="rId11"/>
    <p:sldId id="296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8" r:id="rId23"/>
    <p:sldId id="313" r:id="rId24"/>
    <p:sldId id="311" r:id="rId25"/>
    <p:sldId id="310" r:id="rId26"/>
    <p:sldId id="312" r:id="rId27"/>
    <p:sldId id="314" r:id="rId28"/>
    <p:sldId id="315" r:id="rId29"/>
  </p:sldIdLst>
  <p:sldSz cx="9144000" cy="6858000" type="screen4x3"/>
  <p:notesSz cx="6858000" cy="9144000"/>
  <p:embeddedFontLst>
    <p:embeddedFont>
      <p:font typeface=".VnArial" panose="020B7200000000000000" pitchFamily="34" charset="0"/>
      <p:regular r:id="rId31"/>
      <p:bold r:id="rId32"/>
      <p:italic r:id="rId33"/>
      <p:boldItalic r:id="rId34"/>
    </p:embeddedFon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FF3399"/>
    <a:srgbClr val="0000FF"/>
    <a:srgbClr val="0099FF"/>
    <a:srgbClr val="00FF00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/>
    <p:restoredTop sz="94660"/>
  </p:normalViewPr>
  <p:slideViewPr>
    <p:cSldViewPr showGuides="1">
      <p:cViewPr varScale="1">
        <p:scale>
          <a:sx n="59" d="100"/>
          <a:sy n="59" d="100"/>
        </p:scale>
        <p:origin x="14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0D3A2F-A7A7-444B-A407-D10DECF53D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L5%20T15%20ON%20TDN%203,4%20CAO%20VAN%20LAU\nhac%20tap%20chung%20xuat%20s%20-%20Part.mp3" TargetMode="External"/><Relationship Id="rId1" Type="http://schemas.microsoft.com/office/2007/relationships/media" Target="file:///C:\Users\Administrator\Desktop\L5%20T15%20ON%20TDN%203,4%20CAO%20VAN%20LAU\nhac%20tap%20chung%20xuat%20s%20-%20Part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TOG%20DU%20LIEU%20TRG%20HOC\TH\LOP%205\5UOC%20MO\UOC%20MO%20Am.mp3" TargetMode="External"/><Relationship Id="rId1" Type="http://schemas.microsoft.com/office/2007/relationships/media" Target="file:///E:\TOG%20DU%20LIEU%20TRG%20HOC\TH\LOP%205\5UOC%20MO\UOC%20MO%20Am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E:\TOG%20DU%20LIEU%20TRG%20HOC\TH\LOP%205\TDN%20VA%20LCD\3TDN3%20LCD\CA%20BAI%20TDN3%20TOI%20HAT%20SOL%20LA%20SON.mp3" TargetMode="External"/><Relationship Id="rId1" Type="http://schemas.microsoft.com/office/2007/relationships/media" Target="file:///E:\TOG%20DU%20LIEU%20TRG%20HOC\TH\LOP%205\TDN%20VA%20LCD\3TDN3%20LCD\CA%20BAI%20TDN3%20TOI%20HAT%20SOL%20LA%20SON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file:///E:\TOG%20DU%20LIEU%20TRG%20HOC\TH\LOP%205\TDN%20VA%20LCD\3TDN3%20LCD\CA%20BAI%20TDN3%20TOI%20HAT%20SOL%20LA%20SON.mp3" TargetMode="External"/><Relationship Id="rId1" Type="http://schemas.microsoft.com/office/2007/relationships/media" Target="file:///E:\TOG%20DU%20LIEU%20TRG%20HOC\TH\LOP%205\TDN%20VA%20LCD\3TDN3%20LCD\CA%20BAI%20TDN3%20TOI%20HAT%20SOL%20LA%20SON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14600"/>
            <a:ext cx="7772400" cy="1077218"/>
          </a:xfrm>
          <a:prstGeom prst="rect">
            <a:avLst/>
          </a:prstGeom>
          <a:noFill/>
        </p:spPr>
        <p:txBody>
          <a:bodyPr numCol="1">
            <a:prstTxWarp prst="textWave2">
              <a:avLst/>
            </a:prstTxWarp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200" b="1" i="1" kern="1200" cap="none" spc="0" normalizeH="0" baseline="0" noProof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CHÀO MỪNG QUÝ THẦY CÔ VÀ CÁC EM HỌC SINH VỀ DỰ TIẾT ÂM NHẠC</a:t>
            </a:r>
          </a:p>
        </p:txBody>
      </p:sp>
      <p:pic>
        <p:nvPicPr>
          <p:cNvPr id="3" name="nhac tap chung xuat s - Par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5800" y="1524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9" name="Picture 13" descr="CaoVanLau"/>
          <p:cNvPicPr>
            <a:picLocks noChangeAspect="1"/>
          </p:cNvPicPr>
          <p:nvPr/>
        </p:nvPicPr>
        <p:blipFill>
          <a:blip r:embed="rId2">
            <a:lum bright="12000" contrast="10000"/>
          </a:blip>
          <a:stretch>
            <a:fillRect/>
          </a:stretch>
        </p:blipFill>
        <p:spPr>
          <a:xfrm>
            <a:off x="4648200" y="1600200"/>
            <a:ext cx="44196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10" name="Text Box 14"/>
          <p:cNvSpPr txBox="1"/>
          <p:nvPr/>
        </p:nvSpPr>
        <p:spPr>
          <a:xfrm>
            <a:off x="0" y="30163"/>
            <a:ext cx="89154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 DUNG 2:</a:t>
            </a:r>
            <a:r>
              <a:rPr sz="24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KÓ chuyÖn ©m nh¹c 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- Giới thiệu NghÖ sÜ Cao V</a:t>
            </a: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sz="2400" b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n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Lầu, bản Dạ Cổ Ho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Lang</a:t>
            </a:r>
            <a:endParaRPr sz="2400" b="1" dirty="0">
              <a:solidFill>
                <a:srgbClr val="FF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1268" name="Text Box 16"/>
          <p:cNvSpPr txBox="1"/>
          <p:nvPr/>
        </p:nvSpPr>
        <p:spPr>
          <a:xfrm>
            <a:off x="152400" y="3048000"/>
            <a:ext cx="4359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b="1" dirty="0">
              <a:solidFill>
                <a:srgbClr val="00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1269" name="Text Box 17"/>
          <p:cNvSpPr txBox="1"/>
          <p:nvPr/>
        </p:nvSpPr>
        <p:spPr>
          <a:xfrm>
            <a:off x="152400" y="3886200"/>
            <a:ext cx="4359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b="1" dirty="0">
              <a:solidFill>
                <a:srgbClr val="00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29714" name="Text Box 18"/>
          <p:cNvSpPr txBox="1"/>
          <p:nvPr/>
        </p:nvSpPr>
        <p:spPr>
          <a:xfrm>
            <a:off x="0" y="2133600"/>
            <a:ext cx="40878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nổi tiếng hát hay, đ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giỏi.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15" name="Text Box 19"/>
          <p:cNvSpPr txBox="1"/>
          <p:nvPr/>
        </p:nvSpPr>
        <p:spPr>
          <a:xfrm>
            <a:off x="0" y="2514600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“ </a:t>
            </a:r>
            <a:r>
              <a:rPr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 cổ ho</a:t>
            </a:r>
            <a:r>
              <a:rPr b="1" i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lang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được sáng tác v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khoảng năm 1919-1920.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17" name="Text Box 21"/>
          <p:cNvSpPr txBox="1"/>
          <p:nvPr/>
        </p:nvSpPr>
        <p:spPr>
          <a:xfrm>
            <a:off x="-42862" y="3249613"/>
            <a:ext cx="4495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“ Dạ cổ ho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lang” có một nhạc điệu buồn thương nhưng không sướt mướt ủ rũ, bế tắc m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sáng, chân thật v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vẫn chứa chan niềm hi vọng.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718" name="Text Box 22"/>
          <p:cNvSpPr txBox="1"/>
          <p:nvPr/>
        </p:nvSpPr>
        <p:spPr>
          <a:xfrm>
            <a:off x="0" y="1447800"/>
            <a:ext cx="449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 được sinh ra ở Gia Định trong một gia đình nh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nho nghèo.</a:t>
            </a:r>
            <a:endParaRPr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4" grpId="0"/>
      <p:bldP spid="29715" grpId="0"/>
      <p:bldP spid="29717" grpId="0"/>
      <p:bldP spid="297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34200"/>
          </a:xfrm>
          <a:ln/>
        </p:spPr>
      </p:pic>
      <p:sp>
        <p:nvSpPr>
          <p:cNvPr id="12291" name="TextBox 1"/>
          <p:cNvSpPr txBox="1"/>
          <p:nvPr/>
        </p:nvSpPr>
        <p:spPr>
          <a:xfrm>
            <a:off x="1219200" y="2759075"/>
            <a:ext cx="8153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KỂ CHUYỆN THEO TRANH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4"/>
          <p:cNvPicPr>
            <a:picLocks noChangeAspect="1"/>
          </p:cNvPicPr>
          <p:nvPr/>
        </p:nvPicPr>
        <p:blipFill>
          <a:blip r:embed="rId2"/>
          <a:srcRect l="5556" t="3334" r="23611" b="8888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5" descr="Untitled-1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671195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Box 2"/>
          <p:cNvSpPr txBox="1"/>
          <p:nvPr/>
        </p:nvSpPr>
        <p:spPr>
          <a:xfrm>
            <a:off x="2286000" y="63500"/>
            <a:ext cx="56769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Tranh 1: </a:t>
            </a:r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Từ đầu…Thôi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14"/>
          <p:cNvPicPr>
            <a:picLocks noChangeAspect="1"/>
          </p:cNvPicPr>
          <p:nvPr/>
        </p:nvPicPr>
        <p:blipFill>
          <a:blip r:embed="rId2"/>
          <a:srcRect l="5556" t="3334" r="23611" b="8888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399213" cy="441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Box 3"/>
          <p:cNvSpPr txBox="1"/>
          <p:nvPr/>
        </p:nvSpPr>
        <p:spPr>
          <a:xfrm>
            <a:off x="914400" y="63500"/>
            <a:ext cx="822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Tranh 2: Từ </a:t>
            </a:r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Với bản chất…1919-1920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4"/>
          <p:cNvPicPr>
            <a:picLocks noChangeAspect="1"/>
          </p:cNvPicPr>
          <p:nvPr/>
        </p:nvPicPr>
        <p:blipFill>
          <a:blip r:embed="rId2"/>
          <a:srcRect l="5556" t="3334" r="23611" b="8888"/>
          <a:stretch>
            <a:fillRect/>
          </a:stretch>
        </p:blipFill>
        <p:spPr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2" descr="Untitled-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81200"/>
            <a:ext cx="67056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4"/>
          <p:cNvSpPr txBox="1"/>
          <p:nvPr/>
        </p:nvSpPr>
        <p:spPr>
          <a:xfrm>
            <a:off x="914400" y="63500"/>
            <a:ext cx="8229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Tranh 3: Từ </a:t>
            </a:r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Theo lời day…Nhạc Huế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4"/>
          <p:cNvPicPr>
            <a:picLocks noChangeAspect="1"/>
          </p:cNvPicPr>
          <p:nvPr/>
        </p:nvPicPr>
        <p:blipFill>
          <a:blip r:embed="rId2"/>
          <a:srcRect l="5556" t="3334" r="23611" b="8888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2" descr="Untitled-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67056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Box 3"/>
          <p:cNvSpPr txBox="1"/>
          <p:nvPr/>
        </p:nvSpPr>
        <p:spPr>
          <a:xfrm>
            <a:off x="152400" y="0"/>
            <a:ext cx="8763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Tranh 4: Từ </a:t>
            </a:r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Sau khi được phân công…Tên là Dạ Cổ Hoài Lang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ạ cổ hoài lang - Niềm tự hào của người dân Nam Bộ - Câu Chuyện Âm Nhạ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24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5" descr="CVL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1524000"/>
            <a:ext cx="2790825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3"/>
          <p:cNvSpPr/>
          <p:nvPr/>
        </p:nvSpPr>
        <p:spPr>
          <a:xfrm>
            <a:off x="6172200" y="0"/>
            <a:ext cx="2971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400" i="1" dirty="0">
                <a:solidFill>
                  <a:srgbClr val="FF0000"/>
                </a:solidFill>
                <a:latin typeface="Arial" panose="020B0604020202020204" pitchFamily="34" charset="0"/>
              </a:rPr>
              <a:t>Tranh 5: Từ</a:t>
            </a:r>
            <a:r>
              <a:rPr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 Dạ Cổ Hoài Lang có một nhạc điệu… Vô giá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Untitled-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44958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3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9663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4" descr="Untitled-1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1109663"/>
            <a:ext cx="4452937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5" descr="Untitled-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950" y="3810000"/>
            <a:ext cx="45910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5"/>
          <p:cNvSpPr txBox="1"/>
          <p:nvPr/>
        </p:nvSpPr>
        <p:spPr>
          <a:xfrm>
            <a:off x="152400" y="0"/>
            <a:ext cx="937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Tranh 6: Từ </a:t>
            </a:r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Tác giả bài Dạ Cổ Hoài Lang…Hết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da-co-hoai-l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Box 1"/>
          <p:cNvSpPr txBox="1"/>
          <p:nvPr/>
        </p:nvSpPr>
        <p:spPr>
          <a:xfrm>
            <a:off x="1066800" y="228600"/>
            <a:ext cx="8077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NGHE NHẠC BÀI: DẠ CỔ HOÀI LANG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hlinkClick r:id="rId3" action="ppaction://hlinksldjump"/>
          </p:cNvPr>
          <p:cNvSpPr/>
          <p:nvPr/>
        </p:nvSpPr>
        <p:spPr>
          <a:xfrm>
            <a:off x="1924050" y="2438400"/>
            <a:ext cx="1281113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Hexagon 4">
            <a:hlinkClick r:id="rId4" action="ppaction://hlinksldjump"/>
          </p:cNvPr>
          <p:cNvSpPr/>
          <p:nvPr/>
        </p:nvSpPr>
        <p:spPr>
          <a:xfrm>
            <a:off x="4200525" y="2344738"/>
            <a:ext cx="1281113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Hexagon 5">
            <a:hlinkClick r:id="rId5" action="ppaction://hlinksldjump"/>
          </p:cNvPr>
          <p:cNvSpPr/>
          <p:nvPr/>
        </p:nvSpPr>
        <p:spPr>
          <a:xfrm>
            <a:off x="6477000" y="2295525"/>
            <a:ext cx="1281113" cy="11049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85" name="TextBox 10"/>
          <p:cNvSpPr txBox="1"/>
          <p:nvPr/>
        </p:nvSpPr>
        <p:spPr>
          <a:xfrm>
            <a:off x="2116138" y="1447800"/>
            <a:ext cx="416877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400" b="1" i="1" dirty="0">
                <a:solidFill>
                  <a:srgbClr val="C00000"/>
                </a:solidFill>
                <a:latin typeface="Arial" panose="020B0604020202020204" pitchFamily="34" charset="0"/>
              </a:rPr>
              <a:t>TRÒ CHƠI Ô CHỮ BÍ ẨN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667000" y="0"/>
            <a:ext cx="6477000" cy="1447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HS hát lại bài ước mơ và vận động phụ họa </a:t>
            </a:r>
          </a:p>
        </p:txBody>
      </p:sp>
      <p:pic>
        <p:nvPicPr>
          <p:cNvPr id="3" name="UOC MO Am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533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3013075" y="4964113"/>
            <a:ext cx="347345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</a:t>
            </a:r>
          </a:p>
        </p:txBody>
      </p:sp>
      <p:sp>
        <p:nvSpPr>
          <p:cNvPr id="21507" name="TextBox 1"/>
          <p:cNvSpPr txBox="1"/>
          <p:nvPr/>
        </p:nvSpPr>
        <p:spPr>
          <a:xfrm>
            <a:off x="1905000" y="2055813"/>
            <a:ext cx="5334000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Câu 1:</a:t>
            </a:r>
            <a:r>
              <a:rPr sz="2800" b="1" i="1" dirty="0">
                <a:solidFill>
                  <a:srgbClr val="FF0000"/>
                </a:solidFill>
                <a:latin typeface=".VnArial" panose="020B7200000000000000" pitchFamily="34" charset="0"/>
                <a:cs typeface="Arial" panose="020B0604020202020204" pitchFamily="34" charset="0"/>
              </a:rPr>
              <a:t>Cao Văn Lầu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được sinh năm bao nhiêu, ở đâu?Trong một gia đình như thế n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 Khẳ năng âm nhạc của ông?</a:t>
            </a:r>
          </a:p>
          <a:p>
            <a:pPr eaLnBrk="1" hangingPunct="1"/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Untitled-1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81200"/>
            <a:ext cx="3124200" cy="4867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Callout 1">
            <a:hlinkClick r:id="rId3" action="ppaction://hlinksldjump"/>
          </p:cNvPr>
          <p:cNvSpPr/>
          <p:nvPr/>
        </p:nvSpPr>
        <p:spPr>
          <a:xfrm>
            <a:off x="2895600" y="152400"/>
            <a:ext cx="4495800" cy="1219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 NỘI DUNG TRÒ CHƠI</a:t>
            </a:r>
          </a:p>
        </p:txBody>
      </p:sp>
      <p:pic>
        <p:nvPicPr>
          <p:cNvPr id="22532" name="Picture 2" descr="Untitle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981200"/>
            <a:ext cx="3043238" cy="4821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TextBox 3"/>
          <p:cNvSpPr txBox="1"/>
          <p:nvPr/>
        </p:nvSpPr>
        <p:spPr>
          <a:xfrm>
            <a:off x="119063" y="1981200"/>
            <a:ext cx="27432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i="1" dirty="0">
                <a:solidFill>
                  <a:srgbClr val="FF0000"/>
                </a:solidFill>
                <a:latin typeface="Arial" panose="020B0604020202020204" pitchFamily="34" charset="0"/>
              </a:rPr>
              <a:t>Trả lời câu 1: Ông sinh năm 1892 tại Gia Định trong gia đình nhà nho nghèo, ông có năng khiếu đàn hay hát giỏi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3013075" y="4964113"/>
            <a:ext cx="347345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</a:t>
            </a:r>
          </a:p>
        </p:txBody>
      </p:sp>
      <p:sp>
        <p:nvSpPr>
          <p:cNvPr id="23555" name="TextBox 4"/>
          <p:cNvSpPr txBox="1"/>
          <p:nvPr/>
        </p:nvSpPr>
        <p:spPr>
          <a:xfrm>
            <a:off x="1981200" y="2209800"/>
            <a:ext cx="51054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Câu 2: 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 nhạc “Dạ cổ ho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lang” được ra đời trong năm n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ho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cảnh n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</a:p>
          <a:p>
            <a:pPr eaLnBrk="1" hangingPunct="1">
              <a:spcBef>
                <a:spcPct val="50000"/>
              </a:spcBef>
            </a:pPr>
            <a:endParaRPr sz="28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ạ cổ hoài lang - Niềm tự hào của người dân Nam Bộ - Câu Chuyện Âm Nhạ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066800"/>
            <a:ext cx="63246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>
            <a:hlinkClick r:id="rId3" action="ppaction://hlinksldjump"/>
          </p:cNvPr>
          <p:cNvSpPr/>
          <p:nvPr/>
        </p:nvSpPr>
        <p:spPr>
          <a:xfrm>
            <a:off x="-152400" y="0"/>
            <a:ext cx="4495800" cy="1219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VỀ NỘI DUNG TRÒ CHƠI</a:t>
            </a:r>
          </a:p>
        </p:txBody>
      </p:sp>
      <p:sp>
        <p:nvSpPr>
          <p:cNvPr id="24580" name="Rectangle 7"/>
          <p:cNvSpPr/>
          <p:nvPr/>
        </p:nvSpPr>
        <p:spPr>
          <a:xfrm>
            <a:off x="0" y="2438400"/>
            <a:ext cx="2819400" cy="3629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07000"/>
              </a:lnSpc>
            </a:pPr>
            <a:r>
              <a:rPr sz="2400" b="1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Trả lời câu 2: Bản nhạc ra đời năm 1919-1920 trong 1 đêm khi ông đang đứng gác nhớ đến hình ảnh người thiếu phụ đêm khua ngồi trông chồng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3013075" y="4964113"/>
            <a:ext cx="3473450" cy="1066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</a:t>
            </a:r>
          </a:p>
        </p:txBody>
      </p:sp>
      <p:sp>
        <p:nvSpPr>
          <p:cNvPr id="25603" name="TextBox 4"/>
          <p:cNvSpPr txBox="1"/>
          <p:nvPr/>
        </p:nvSpPr>
        <p:spPr>
          <a:xfrm>
            <a:off x="1981200" y="2209800"/>
            <a:ext cx="5105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3:Qua câu chuyện n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các em cảm nhận về ông Cao văn Lầu l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người như thế n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sz="2800" b="1" i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/>
          <p:nvPr/>
        </p:nvSpPr>
        <p:spPr>
          <a:xfrm>
            <a:off x="92075" y="-33337"/>
            <a:ext cx="39465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i="1" dirty="0">
                <a:solidFill>
                  <a:srgbClr val="FF0000"/>
                </a:solidFill>
                <a:latin typeface="Arial" panose="020B0604020202020204" pitchFamily="34" charset="0"/>
              </a:rPr>
              <a:t>Trả lời câu 3: Là người có tài về âm nhạc, cảm thông với những người phụ nữ có chồng đi lính</a:t>
            </a:r>
          </a:p>
        </p:txBody>
      </p:sp>
      <p:sp>
        <p:nvSpPr>
          <p:cNvPr id="8" name="Oval Callout 7">
            <a:hlinkClick r:id="rId2" action="ppaction://hlinksldjump"/>
          </p:cNvPr>
          <p:cNvSpPr/>
          <p:nvPr/>
        </p:nvSpPr>
        <p:spPr>
          <a:xfrm>
            <a:off x="4191000" y="106363"/>
            <a:ext cx="4953000" cy="16764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Chuyển nội dung tiếp theo</a:t>
            </a:r>
          </a:p>
        </p:txBody>
      </p:sp>
      <p:pic>
        <p:nvPicPr>
          <p:cNvPr id="10" name="Picture 14" descr="TaiTuCaiLuong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89154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da-co-hoai-la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TextBox 1"/>
          <p:cNvSpPr txBox="1"/>
          <p:nvPr/>
        </p:nvSpPr>
        <p:spPr>
          <a:xfrm>
            <a:off x="1066800" y="228600"/>
            <a:ext cx="8077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i="1" dirty="0">
                <a:solidFill>
                  <a:srgbClr val="FF0000"/>
                </a:solidFill>
                <a:latin typeface="Arial" panose="020B0604020202020204" pitchFamily="34" charset="0"/>
              </a:rPr>
              <a:t>NGHE LẠI BÀI: DẠ CỔ HOÀI LANG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/>
          <p:nvPr/>
        </p:nvSpPr>
        <p:spPr>
          <a:xfrm>
            <a:off x="2514600" y="2971800"/>
            <a:ext cx="4495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600" b="1" i="1" dirty="0">
                <a:solidFill>
                  <a:srgbClr val="FF0000"/>
                </a:solidFill>
                <a:latin typeface="Arial" panose="020B0604020202020204" pitchFamily="34" charset="0"/>
              </a:rPr>
              <a:t>NÊU GIÁO DỤC, CỦNG CỐ DẶN DÒ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914990">
            <a:off x="1916768" y="3408742"/>
            <a:ext cx="5913097" cy="2039887"/>
          </a:xfrm>
          <a:prstGeom prst="rect">
            <a:avLst/>
          </a:prstGeom>
          <a:noFill/>
        </p:spPr>
        <p:txBody>
          <a:bodyPr numCol="1">
            <a:prstTxWarp prst="textWave2">
              <a:avLst/>
            </a:prstTxWarp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sz="3200" b="1" i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CHÚC QUÝ THẦY CÔ MẠNH KHỎE CÁC BẠN HỌC SINH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/>
          <p:nvPr/>
        </p:nvSpPr>
        <p:spPr>
          <a:xfrm>
            <a:off x="4800600" y="762000"/>
            <a:ext cx="2971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TIẾT 15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25"/>
            <a:ext cx="9144000" cy="351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TextBox 5"/>
          <p:cNvSpPr txBox="1"/>
          <p:nvPr/>
        </p:nvSpPr>
        <p:spPr>
          <a:xfrm>
            <a:off x="3657600" y="706438"/>
            <a:ext cx="5257800" cy="1846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  <a:p>
            <a:pPr eaLnBrk="1" hangingPunct="1"/>
            <a:r>
              <a:rPr sz="3200" i="1" dirty="0">
                <a:solidFill>
                  <a:schemeClr val="bg1"/>
                </a:solidFill>
                <a:latin typeface="Arial" panose="020B0604020202020204" pitchFamily="34" charset="0"/>
              </a:rPr>
              <a:t>ÔN TẬP TĐN SỐ 3 </a:t>
            </a:r>
          </a:p>
          <a:p>
            <a:pPr eaLnBrk="1" hangingPunct="1"/>
            <a:r>
              <a:rPr sz="3200" i="1" dirty="0">
                <a:solidFill>
                  <a:schemeClr val="bg1"/>
                </a:solidFill>
                <a:latin typeface="Arial" panose="020B0604020202020204" pitchFamily="34" charset="0"/>
              </a:rPr>
              <a:t>    </a:t>
            </a:r>
          </a:p>
          <a:p>
            <a:pPr eaLnBrk="1" hangingPunct="1"/>
            <a:r>
              <a:rPr sz="3200" i="1" dirty="0">
                <a:solidFill>
                  <a:schemeClr val="bg1"/>
                </a:solidFill>
                <a:latin typeface="Arial" panose="020B0604020202020204" pitchFamily="34" charset="0"/>
              </a:rPr>
              <a:t>    KỂ CHUYỆN ÂM NHẠC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099" y="3505200"/>
            <a:ext cx="7200901" cy="2438400"/>
          </a:xfrm>
          <a:prstGeom prst="rect">
            <a:avLst/>
          </a:prstGeom>
          <a:noFill/>
        </p:spPr>
        <p:txBody>
          <a:bodyPr numCol="1">
            <a:prstTxWarp prst="textArchUpPour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4000" b="1" kern="1200" cap="none" spc="0" normalizeH="0" baseline="0" noProof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ÂM NHẠC LỚP 5</a:t>
            </a:r>
          </a:p>
        </p:txBody>
      </p:sp>
      <p:sp>
        <p:nvSpPr>
          <p:cNvPr id="4102" name="TextBox 4"/>
          <p:cNvSpPr txBox="1"/>
          <p:nvPr/>
        </p:nvSpPr>
        <p:spPr>
          <a:xfrm>
            <a:off x="4267200" y="228600"/>
            <a:ext cx="2362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b="1" dirty="0">
                <a:solidFill>
                  <a:srgbClr val="FFFF00"/>
                </a:solidFill>
                <a:latin typeface="Arial" panose="020B0604020202020204" pitchFamily="34" charset="0"/>
              </a:rPr>
              <a:t>TIẾT 15</a:t>
            </a:r>
          </a:p>
        </p:txBody>
      </p:sp>
      <p:pic>
        <p:nvPicPr>
          <p:cNvPr id="4103" name="Picture 5" descr="C:\Users\Administrator\Desktop\Ô CƠ BAN HAY DUG\lo 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4500"/>
            <a:ext cx="2667000" cy="214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TextBox 5"/>
          <p:cNvSpPr txBox="1"/>
          <p:nvPr/>
        </p:nvSpPr>
        <p:spPr>
          <a:xfrm>
            <a:off x="381000" y="2236788"/>
            <a:ext cx="426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1400" dirty="0">
                <a:solidFill>
                  <a:srgbClr val="FFFF00"/>
                </a:solidFill>
                <a:latin typeface="Arial" panose="020B0604020202020204" pitchFamily="34" charset="0"/>
              </a:rPr>
              <a:t>EM YÊU CUỘC SỐNG THANH BÌNH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981200"/>
            <a:ext cx="59436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2209800" y="0"/>
            <a:ext cx="6934200" cy="1752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Nội dung 1: Ôn TĐN số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Nghe lại giai điệu bài TĐN</a:t>
            </a:r>
          </a:p>
        </p:txBody>
      </p:sp>
      <p:sp>
        <p:nvSpPr>
          <p:cNvPr id="5124" name="TextBox 1"/>
          <p:cNvSpPr txBox="1"/>
          <p:nvPr/>
        </p:nvSpPr>
        <p:spPr>
          <a:xfrm>
            <a:off x="3124200" y="6400800"/>
            <a:ext cx="3429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</a:rPr>
              <a:t>HĐ: LUYỆN TẬP-THỰC HÀNH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/>
          <p:nvPr/>
        </p:nvSpPr>
        <p:spPr>
          <a:xfrm>
            <a:off x="4038600" y="533400"/>
            <a:ext cx="4495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buChar char="-"/>
            </a:pPr>
            <a:r>
              <a:rPr sz="3600" i="1" dirty="0">
                <a:solidFill>
                  <a:srgbClr val="FFFF00"/>
                </a:solidFill>
                <a:latin typeface="Arial" panose="020B0604020202020204" pitchFamily="34" charset="0"/>
              </a:rPr>
              <a:t>Ôn lại cao độ</a:t>
            </a:r>
          </a:p>
          <a:p>
            <a:pPr marL="457200" indent="-457200" eaLnBrk="1" hangingPunct="1">
              <a:buChar char="-"/>
            </a:pPr>
            <a:r>
              <a:rPr sz="3600" i="1" dirty="0">
                <a:solidFill>
                  <a:srgbClr val="FFFF00"/>
                </a:solidFill>
                <a:latin typeface="Arial" panose="020B0604020202020204" pitchFamily="34" charset="0"/>
              </a:rPr>
              <a:t>Ôn lại tiết tấu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905000"/>
            <a:ext cx="55245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3429000"/>
            <a:ext cx="55245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/>
          <p:nvPr/>
        </p:nvSpPr>
        <p:spPr>
          <a:xfrm>
            <a:off x="1981200" y="533400"/>
            <a:ext cx="6705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i="1" dirty="0">
                <a:solidFill>
                  <a:srgbClr val="FFFF00"/>
                </a:solidFill>
                <a:latin typeface="Arial" panose="020B0604020202020204" pitchFamily="34" charset="0"/>
              </a:rPr>
              <a:t>- HD Nửa lơp đọc nhạc và hát lời, nửa lớp gõ tiết tấu và ngược lại, đúng sắc thái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20825"/>
            <a:ext cx="5715000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Box 4"/>
          <p:cNvSpPr txBox="1"/>
          <p:nvPr/>
        </p:nvSpPr>
        <p:spPr>
          <a:xfrm>
            <a:off x="2362200" y="2817813"/>
            <a:ext cx="678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latin typeface="Arial" panose="020B0604020202020204" pitchFamily="34" charset="0"/>
              </a:rPr>
              <a:t>                   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</a:rPr>
              <a:t>x      x      x      x     x    x     x     x</a:t>
            </a: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429000"/>
            <a:ext cx="5791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TextBox 6"/>
          <p:cNvSpPr txBox="1"/>
          <p:nvPr/>
        </p:nvSpPr>
        <p:spPr>
          <a:xfrm>
            <a:off x="3429000" y="4876800"/>
            <a:ext cx="5029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</a:rPr>
              <a:t>X      X   X    X    X     X    X     X      X     X       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/>
          <p:nvPr/>
        </p:nvSpPr>
        <p:spPr>
          <a:xfrm>
            <a:off x="1981200" y="533400"/>
            <a:ext cx="6705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2800" i="1" dirty="0">
                <a:solidFill>
                  <a:srgbClr val="FFFF00"/>
                </a:solidFill>
                <a:latin typeface="Arial" panose="020B0604020202020204" pitchFamily="34" charset="0"/>
              </a:rPr>
              <a:t>- HD Nửa lơp đọc nhạc và hát lời, nửa lớp gõ phách và ngược lại</a:t>
            </a: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520825"/>
            <a:ext cx="5715000" cy="1350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TextBox 4"/>
          <p:cNvSpPr txBox="1"/>
          <p:nvPr/>
        </p:nvSpPr>
        <p:spPr>
          <a:xfrm>
            <a:off x="2362200" y="2817813"/>
            <a:ext cx="6781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dirty="0">
                <a:latin typeface="Arial" panose="020B0604020202020204" pitchFamily="34" charset="0"/>
              </a:rPr>
              <a:t>                    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</a:rPr>
              <a:t>x     x     xx     x            x           xx</a:t>
            </a: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429000"/>
            <a:ext cx="57912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TextBox 6"/>
          <p:cNvSpPr txBox="1"/>
          <p:nvPr/>
        </p:nvSpPr>
        <p:spPr>
          <a:xfrm>
            <a:off x="3276600" y="4876800"/>
            <a:ext cx="5181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b="1" dirty="0">
                <a:solidFill>
                  <a:srgbClr val="FFFF00"/>
                </a:solidFill>
                <a:latin typeface="Arial" panose="020B0604020202020204" pitchFamily="34" charset="0"/>
              </a:rPr>
              <a:t>X       X           X    X     X    X    X X   X     X     XX</a:t>
            </a:r>
          </a:p>
        </p:txBody>
      </p:sp>
      <p:pic>
        <p:nvPicPr>
          <p:cNvPr id="7" name="CA BAI TDN3 TOI HAT SOL LA S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8300" y="5638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88" y="1066800"/>
            <a:ext cx="65405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3" y="1066800"/>
            <a:ext cx="65405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219200"/>
            <a:ext cx="904875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7"/>
          <p:cNvSpPr txBox="1"/>
          <p:nvPr/>
        </p:nvSpPr>
        <p:spPr>
          <a:xfrm>
            <a:off x="152400" y="228600"/>
            <a:ext cx="9144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HD Đọc tiết tấu sau đó gõ song loan theo tiết tấu</a:t>
            </a:r>
          </a:p>
        </p:txBody>
      </p:sp>
      <p:pic>
        <p:nvPicPr>
          <p:cNvPr id="9222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32200"/>
            <a:ext cx="1438275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538" y="3632200"/>
            <a:ext cx="1438275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659188"/>
            <a:ext cx="1438275" cy="1047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1"/>
          <p:cNvSpPr txBox="1"/>
          <p:nvPr/>
        </p:nvSpPr>
        <p:spPr>
          <a:xfrm>
            <a:off x="152400" y="6030913"/>
            <a:ext cx="3429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</a:rPr>
              <a:t>HĐ: VẬN DỤNG-SÁNG TẠO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/>
          <p:cNvSpPr txBox="1"/>
          <p:nvPr/>
        </p:nvSpPr>
        <p:spPr>
          <a:xfrm>
            <a:off x="0" y="5791200"/>
            <a:ext cx="3581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Ứng dụng vào bài</a:t>
            </a:r>
          </a:p>
        </p:txBody>
      </p:sp>
      <p:pic>
        <p:nvPicPr>
          <p:cNvPr id="10243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716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68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3716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3425" y="13716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25" y="1895475"/>
            <a:ext cx="8575675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813" y="1379538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3716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38" y="1379538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35052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63" y="35052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352425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288" y="35052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3451225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3489325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313" y="345440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250" y="3435350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446463"/>
            <a:ext cx="5715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 BAI TDN3 TOI HAT SOL LA S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48550" y="5765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578</Words>
  <Application>Microsoft Office PowerPoint</Application>
  <PresentationFormat>On-screen Show (4:3)</PresentationFormat>
  <Paragraphs>59</Paragraphs>
  <Slides>28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.VnArial</vt:lpstr>
      <vt:lpstr>Times New Roman</vt:lpstr>
      <vt:lpstr>Calibri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vuan</dc:creator>
  <cp:lastModifiedBy>ADM</cp:lastModifiedBy>
  <cp:revision>175</cp:revision>
  <dcterms:created xsi:type="dcterms:W3CDTF">2011-11-22T14:11:50Z</dcterms:created>
  <dcterms:modified xsi:type="dcterms:W3CDTF">2022-12-10T08:30:53Z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AAA0B8EE385A4E5394E65918EC98413F</vt:lpwstr>
  </property>
  <property fmtid="{D5CDD505-2E9C-101B-9397-08002B2CF9AE}" pid="3" name="KSOProductBuildVer">
    <vt:lpwstr>1033-11.2.0.10265</vt:lpwstr>
  </property>
</Properties>
</file>