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1" r:id="rId5"/>
    <p:sldId id="259" r:id="rId6"/>
    <p:sldId id="268" r:id="rId7"/>
    <p:sldId id="270" r:id="rId8"/>
    <p:sldId id="260" r:id="rId9"/>
    <p:sldId id="265" r:id="rId10"/>
    <p:sldId id="261" r:id="rId11"/>
    <p:sldId id="26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91" d="100"/>
          <a:sy n="91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8.wdp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4.wdp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6309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VẬT QUANH 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028" name="Picture 4" descr="Premium Vector | Cartoon wild animals in the jungle">
            <a:extLst>
              <a:ext uri="{FF2B5EF4-FFF2-40B4-BE49-F238E27FC236}">
                <a16:creationId xmlns:a16="http://schemas.microsoft.com/office/drawing/2014/main" id="{D43D9CFA-EF8E-4496-BDED-F405A537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>
            <a:extLst>
              <a:ext uri="{FF2B5EF4-FFF2-40B4-BE49-F238E27FC236}">
                <a16:creationId xmlns:a16="http://schemas.microsoft.com/office/drawing/2014/main" id="{BE349530-F47B-4EF6-9950-4AC8DF2FE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/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Thảo luận về các việc nên và không nên làm để bảo vệ môi trường sống của thực vật và động vật nơi em đã quan sát theo gợi ý sau: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085EA-DCF2-4781-879A-3978464432FC}"/>
              </a:ext>
            </a:extLst>
          </p:cNvPr>
          <p:cNvSpPr/>
          <p:nvPr/>
        </p:nvSpPr>
        <p:spPr>
          <a:xfrm>
            <a:off x="3943868" y="1337231"/>
            <a:ext cx="4304264" cy="972457"/>
          </a:xfrm>
          <a:prstGeom prst="roundRect">
            <a:avLst/>
          </a:prstGeom>
          <a:solidFill>
            <a:srgbClr val="8DD7DF"/>
          </a:solidFill>
          <a:ln>
            <a:solidFill>
              <a:srgbClr val="8D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ysClr val="windowText" lastClr="000000"/>
                </a:solidFill>
              </a:rPr>
              <a:t>BẢO VỆ MÔI TRƯỜNG SỐNG CỦA THỰC VẬT VÀ ĐỘNG VẬT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5B6DF5-0D6A-4713-BC30-2E52D00D93E9}"/>
              </a:ext>
            </a:extLst>
          </p:cNvPr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8B0CE4B-60AF-4A6F-A9F0-D9A3220C49E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237D5-D0C4-481C-9472-5FD0638DECDC}"/>
                </a:ext>
              </a:extLst>
            </p:cNvPr>
            <p:cNvCxnSpPr>
              <a:stCxn id="6" idx="4"/>
            </p:cNvCxnSpPr>
            <p:nvPr/>
          </p:nvCxnSpPr>
          <p:spPr>
            <a:xfrm>
              <a:off x="6096000" y="25375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2BD7B5-D7A5-469C-B7B9-E211EE0CD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29" y="2842260"/>
              <a:ext cx="6742443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949DBE5-B69B-4ABE-B1A1-96698DAF3FCF}"/>
                </a:ext>
              </a:extLst>
            </p:cNvPr>
            <p:cNvCxnSpPr/>
            <p:nvPr/>
          </p:nvCxnSpPr>
          <p:spPr>
            <a:xfrm>
              <a:off x="2731129" y="28422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E87A70-33EF-449F-9972-890F736ECBA4}"/>
                </a:ext>
              </a:extLst>
            </p:cNvPr>
            <p:cNvCxnSpPr/>
            <p:nvPr/>
          </p:nvCxnSpPr>
          <p:spPr>
            <a:xfrm>
              <a:off x="9474201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5B2665-B4C2-4C9B-BCCD-1218F3856C45}"/>
                </a:ext>
              </a:extLst>
            </p:cNvPr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441731C-1E83-44D0-AC3B-29822E493E3A}"/>
                </a:ext>
              </a:extLst>
            </p:cNvPr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42476DFA-7463-4CF5-8E7D-46130C4AC827}"/>
              </a:ext>
            </a:extLst>
          </p:cNvPr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>
            <a:solidFill>
              <a:srgbClr val="9CC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ysClr val="windowText" lastClr="000000"/>
                </a:solidFill>
              </a:rPr>
              <a:t>VIỆC NÊN LÀM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7EE052-CE2F-46C0-B981-63732D7E76B0}"/>
              </a:ext>
            </a:extLst>
          </p:cNvPr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>
            <a:solidFill>
              <a:srgbClr val="F2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VIỆC KHÔNG NÊN LÀM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EFABC8-1F19-47B7-9F7E-CEC0EC8A47FF}"/>
              </a:ext>
            </a:extLst>
          </p:cNvPr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DE7874-B962-40DB-A54A-474AFA0A305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BEEB58-39D4-4955-ABAE-BC48B6E39D22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5531EE-4882-48F9-96C6-4CF9C784D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C95CD1-CF65-406D-B5A5-77881E04391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B1B4A8-4503-4607-8B8B-1ADB3D2CD6E2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E1BD6A-F59C-4E59-8F24-3015D093761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3FC265-6316-4C7B-B9FC-7E9A91A2B39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FA4606-A484-4974-8A9D-3759AD9E52ED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EA1EDF-00D6-4E04-B948-864CC9DD47A3}"/>
              </a:ext>
            </a:extLst>
          </p:cNvPr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564FF87-8382-4699-86E2-0EC7F082777E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F6A956-FD37-49E5-8DBD-BB93ACB4F2CC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27BF4-6F7B-4205-825C-A08CAA7B3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151CA9-A939-41B6-958D-3C08B361F7A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92AB3B-AE74-409C-B9BD-20D9ACDE751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1F5057-F111-43B1-9714-38095B05F507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467C9FA-D9A5-4D97-9C76-CA8123AE27BD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1F4EA3E-58A0-4255-9DD1-D2B566E6AC1A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7FF6A41-74CE-4871-8AE7-07D2F9A65B1C}"/>
              </a:ext>
            </a:extLst>
          </p:cNvPr>
          <p:cNvSpPr/>
          <p:nvPr/>
        </p:nvSpPr>
        <p:spPr>
          <a:xfrm>
            <a:off x="730807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22188E1-B758-4AC6-B2C7-383EF725BAFC}"/>
              </a:ext>
            </a:extLst>
          </p:cNvPr>
          <p:cNvSpPr/>
          <p:nvPr/>
        </p:nvSpPr>
        <p:spPr>
          <a:xfrm>
            <a:off x="2166884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A83603-470A-40E0-AB2A-C25D9A225DE2}"/>
              </a:ext>
            </a:extLst>
          </p:cNvPr>
          <p:cNvSpPr/>
          <p:nvPr/>
        </p:nvSpPr>
        <p:spPr>
          <a:xfrm>
            <a:off x="3532204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5158DA4-A7F1-4927-B183-605AC3640D9F}"/>
              </a:ext>
            </a:extLst>
          </p:cNvPr>
          <p:cNvSpPr/>
          <p:nvPr/>
        </p:nvSpPr>
        <p:spPr>
          <a:xfrm>
            <a:off x="7531308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4F9E5D-A8CE-44D3-B760-86866B96F8CE}"/>
              </a:ext>
            </a:extLst>
          </p:cNvPr>
          <p:cNvSpPr/>
          <p:nvPr/>
        </p:nvSpPr>
        <p:spPr>
          <a:xfrm>
            <a:off x="8967385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07D42E9-42A9-455D-815B-A15B3F37C387}"/>
              </a:ext>
            </a:extLst>
          </p:cNvPr>
          <p:cNvSpPr/>
          <p:nvPr/>
        </p:nvSpPr>
        <p:spPr>
          <a:xfrm>
            <a:off x="10332705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8AE72E-8658-45B2-A698-5676F9AC0FF6}"/>
              </a:ext>
            </a:extLst>
          </p:cNvPr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Nhặt rác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604C78-FEAC-4BAE-B5DC-8C5A1B54A2D2}"/>
              </a:ext>
            </a:extLst>
          </p:cNvPr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Lấp ao, hồ</a:t>
            </a:r>
          </a:p>
        </p:txBody>
      </p:sp>
      <p:pic>
        <p:nvPicPr>
          <p:cNvPr id="1026" name="Picture 2" descr="Kids cleaning vector illustration isolated Premium Vector">
            <a:extLst>
              <a:ext uri="{FF2B5EF4-FFF2-40B4-BE49-F238E27FC236}">
                <a16:creationId xmlns:a16="http://schemas.microsoft.com/office/drawing/2014/main" id="{87B9F5FF-4928-4EA0-958F-BD497079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" y="1276431"/>
            <a:ext cx="3318942" cy="23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EEDC58F-EBC0-4ED0-9AB2-303090725846}"/>
              </a:ext>
            </a:extLst>
          </p:cNvPr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Trồng cây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FCCDDAF-06FB-478D-8473-DCC4E46D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1" y="3502024"/>
            <a:ext cx="1584327" cy="15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273471E-E353-425A-A1A7-1BFBE57B3DCF}"/>
              </a:ext>
            </a:extLst>
          </p:cNvPr>
          <p:cNvSpPr txBox="1"/>
          <p:nvPr/>
        </p:nvSpPr>
        <p:spPr>
          <a:xfrm>
            <a:off x="3446023" y="5167649"/>
            <a:ext cx="1314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Không săn bắn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F39891-657D-4ACA-9635-1636C108F731}"/>
              </a:ext>
            </a:extLst>
          </p:cNvPr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Xả nước thải</a:t>
            </a:r>
          </a:p>
        </p:txBody>
      </p:sp>
      <p:pic>
        <p:nvPicPr>
          <p:cNvPr id="1032" name="Picture 8" descr="Sewer Cartoon HD Stock Images | Shutterstock">
            <a:extLst>
              <a:ext uri="{FF2B5EF4-FFF2-40B4-BE49-F238E27FC236}">
                <a16:creationId xmlns:a16="http://schemas.microsoft.com/office/drawing/2014/main" id="{C4B861E7-BF43-4CAE-82DE-B06E16C04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 bwMode="auto">
          <a:xfrm flipH="1">
            <a:off x="9242686" y="684898"/>
            <a:ext cx="3052837" cy="27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48E536E-892E-47C2-AEF0-97D6063DFC14}"/>
              </a:ext>
            </a:extLst>
          </p:cNvPr>
          <p:cNvSpPr txBox="1"/>
          <p:nvPr/>
        </p:nvSpPr>
        <p:spPr>
          <a:xfrm>
            <a:off x="10254134" y="5142158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Bán trái phép</a:t>
            </a:r>
            <a:endParaRPr lang="vi-VN" sz="2800" dirty="0">
              <a:solidFill>
                <a:srgbClr val="FF000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8EF48F-08A4-47EC-A1AB-A84CEAA1FC66}"/>
              </a:ext>
            </a:extLst>
          </p:cNvPr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id="1034" name="Picture 10" descr="Hunter Man With Rifle Gun Aiming To Shoot Stock Vector - Illustration of  nature, activity: 147942721">
              <a:extLst>
                <a:ext uri="{FF2B5EF4-FFF2-40B4-BE49-F238E27FC236}">
                  <a16:creationId xmlns:a16="http://schemas.microsoft.com/office/drawing/2014/main" id="{809AF73F-26F6-41F2-8526-267CF6647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155" y="2674763"/>
              <a:ext cx="2529405" cy="252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hân Biệt 能 [néng] Và 可以 [kěyǐ] - Trung Tâm Tiếng Trung You Can">
              <a:extLst>
                <a:ext uri="{FF2B5EF4-FFF2-40B4-BE49-F238E27FC236}">
                  <a16:creationId xmlns:a16="http://schemas.microsoft.com/office/drawing/2014/main" id="{BFF03B0A-17F8-4EDE-88C0-667BF812B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649" y="3390385"/>
              <a:ext cx="1335944" cy="110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Muddy puddle on the ground 294312 Vector Art at Vecteezy">
            <a:extLst>
              <a:ext uri="{FF2B5EF4-FFF2-40B4-BE49-F238E27FC236}">
                <a16:creationId xmlns:a16="http://schemas.microsoft.com/office/drawing/2014/main" id="{B5E5AA29-DE4D-4ECA-A603-6DEF3A78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98" y="4084502"/>
            <a:ext cx="2260601" cy="8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A5A0DD3-86B6-4D08-9CEB-C239B0E837C0}"/>
              </a:ext>
            </a:extLst>
          </p:cNvPr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B9095A20-1319-4A64-AB1C-E8C8B0746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7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CC6E67-E4C6-4994-9424-D92332679B67}"/>
                </a:ext>
              </a:extLst>
            </p:cNvPr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Bahnschrift SemiLight" panose="020B0502040204020203" pitchFamily="34" charset="0"/>
                </a:rPr>
                <a:t>Sale!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4" grpId="0"/>
      <p:bldP spid="56" grpId="0"/>
      <p:bldP spid="57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0FEC8-A351-4C36-AA54-B58019D1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377" r="1" b="1832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77" y="420414"/>
            <a:ext cx="1153640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F3F05-AE67-4271-AFBC-3FA69E695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730722" y="1484102"/>
            <a:ext cx="818412" cy="801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B95DD-23BA-4D3E-A2F4-74F1A761295B}"/>
              </a:ext>
            </a:extLst>
          </p:cNvPr>
          <p:cNvSpPr txBox="1"/>
          <p:nvPr/>
        </p:nvSpPr>
        <p:spPr>
          <a:xfrm>
            <a:off x="1549135" y="1484101"/>
            <a:ext cx="2692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Em cần chuẩn bị trang phục và đồ dùng như thế nào cho buổi quan sát, tìm hiểu môi trường sống của thực vật và động vật?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CA8E-A61D-4D5B-ADCE-AEC22AD21C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513" y="1"/>
            <a:ext cx="6969876" cy="6858000"/>
          </a:xfrm>
          <a:prstGeom prst="rect">
            <a:avLst/>
          </a:prstGeom>
        </p:spPr>
      </p:pic>
      <p:sp>
        <p:nvSpPr>
          <p:cNvPr id="8" name="Google Shape;26;p4">
            <a:extLst>
              <a:ext uri="{FF2B5EF4-FFF2-40B4-BE49-F238E27FC236}">
                <a16:creationId xmlns:a16="http://schemas.microsoft.com/office/drawing/2014/main" id="{0B318748-D56F-4E5B-BD0F-87B6EF95FD26}"/>
              </a:ext>
            </a:extLst>
          </p:cNvPr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539A7A-2D8D-4B1C-A9A9-19BA17B8F59C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E893444-76CB-4F6C-9DC5-EA33C5C415BA}"/>
              </a:ext>
            </a:extLst>
          </p:cNvPr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ysClr val="windowText" lastClr="000000"/>
                </a:solidFill>
              </a:rPr>
              <a:t>Bạn đừng sờ vào nó. Ngứa đấy!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7FBFED-B53F-4530-AB57-FB26391F555D}"/>
              </a:ext>
            </a:extLst>
          </p:cNvPr>
          <p:cNvGrpSpPr/>
          <p:nvPr/>
        </p:nvGrpSpPr>
        <p:grpSpPr>
          <a:xfrm>
            <a:off x="9265796" y="282969"/>
            <a:ext cx="2570723" cy="2381312"/>
            <a:chOff x="9265796" y="282969"/>
            <a:chExt cx="2570723" cy="23813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1EF9E8-CA4C-40E8-93B5-D36873CC461A}"/>
                </a:ext>
              </a:extLst>
            </p:cNvPr>
            <p:cNvGrpSpPr/>
            <p:nvPr/>
          </p:nvGrpSpPr>
          <p:grpSpPr>
            <a:xfrm>
              <a:off x="9273476" y="282969"/>
              <a:ext cx="2515048" cy="2381312"/>
              <a:chOff x="9256086" y="277753"/>
              <a:chExt cx="2515048" cy="238131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D786454-FCE1-4779-9EC2-D0DF89764757}"/>
                  </a:ext>
                </a:extLst>
              </p:cNvPr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>
                <a:solidFill>
                  <a:srgbClr val="FFFCD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BD6699-5EB2-4962-A25C-4B600F15376C}"/>
                  </a:ext>
                </a:extLst>
              </p:cNvPr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485900 w 1485900"/>
                  <a:gd name="connsiteY2" fmla="*/ 425450 h 425450"/>
                  <a:gd name="connsiteX3" fmla="*/ 0 w 1485900"/>
                  <a:gd name="connsiteY3" fmla="*/ 425450 h 425450"/>
                  <a:gd name="connsiteX4" fmla="*/ 0 w 1485900"/>
                  <a:gd name="connsiteY4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5900 w 1485900"/>
                  <a:gd name="connsiteY3" fmla="*/ 425450 h 425450"/>
                  <a:gd name="connsiteX4" fmla="*/ 0 w 1485900"/>
                  <a:gd name="connsiteY4" fmla="*/ 425450 h 425450"/>
                  <a:gd name="connsiteX5" fmla="*/ 0 w 1485900"/>
                  <a:gd name="connsiteY5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485900 w 1485900"/>
                  <a:gd name="connsiteY4" fmla="*/ 425450 h 425450"/>
                  <a:gd name="connsiteX5" fmla="*/ 0 w 1485900"/>
                  <a:gd name="connsiteY5" fmla="*/ 425450 h 425450"/>
                  <a:gd name="connsiteX6" fmla="*/ 0 w 1485900"/>
                  <a:gd name="connsiteY6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85900 w 1485900"/>
                  <a:gd name="connsiteY5" fmla="*/ 425450 h 425450"/>
                  <a:gd name="connsiteX6" fmla="*/ 0 w 1485900"/>
                  <a:gd name="connsiteY6" fmla="*/ 425450 h 425450"/>
                  <a:gd name="connsiteX7" fmla="*/ 0 w 1485900"/>
                  <a:gd name="connsiteY7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485900 w 1485900"/>
                  <a:gd name="connsiteY6" fmla="*/ 425450 h 425450"/>
                  <a:gd name="connsiteX7" fmla="*/ 0 w 1485900"/>
                  <a:gd name="connsiteY7" fmla="*/ 425450 h 425450"/>
                  <a:gd name="connsiteX8" fmla="*/ 0 w 1485900"/>
                  <a:gd name="connsiteY8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5900 w 1485900"/>
                  <a:gd name="connsiteY7" fmla="*/ 425450 h 425450"/>
                  <a:gd name="connsiteX8" fmla="*/ 0 w 1485900"/>
                  <a:gd name="connsiteY8" fmla="*/ 425450 h 425450"/>
                  <a:gd name="connsiteX9" fmla="*/ 0 w 1485900"/>
                  <a:gd name="connsiteY9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485900 w 1485900"/>
                  <a:gd name="connsiteY8" fmla="*/ 425450 h 425450"/>
                  <a:gd name="connsiteX9" fmla="*/ 0 w 1485900"/>
                  <a:gd name="connsiteY9" fmla="*/ 425450 h 425450"/>
                  <a:gd name="connsiteX10" fmla="*/ 0 w 1485900"/>
                  <a:gd name="connsiteY10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373188 w 1485900"/>
                  <a:gd name="connsiteY8" fmla="*/ 348456 h 425450"/>
                  <a:gd name="connsiteX9" fmla="*/ 1485900 w 1485900"/>
                  <a:gd name="connsiteY9" fmla="*/ 425450 h 425450"/>
                  <a:gd name="connsiteX10" fmla="*/ 0 w 1485900"/>
                  <a:gd name="connsiteY10" fmla="*/ 425450 h 425450"/>
                  <a:gd name="connsiteX11" fmla="*/ 0 w 1485900"/>
                  <a:gd name="connsiteY11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7 w 1485907"/>
                  <a:gd name="connsiteY12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3977 w 1485907"/>
                  <a:gd name="connsiteY12" fmla="*/ 307975 h 425450"/>
                  <a:gd name="connsiteX13" fmla="*/ 7 w 1485907"/>
                  <a:gd name="connsiteY13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50800 h 425450"/>
                  <a:gd name="connsiteX14" fmla="*/ 95128 w 1581028"/>
                  <a:gd name="connsiteY14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107950 h 425450"/>
                  <a:gd name="connsiteX14" fmla="*/ 163392 w 1581028"/>
                  <a:gd name="connsiteY14" fmla="*/ 50800 h 425450"/>
                  <a:gd name="connsiteX15" fmla="*/ 95128 w 1581028"/>
                  <a:gd name="connsiteY15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162719 h 425450"/>
                  <a:gd name="connsiteX14" fmla="*/ 41948 w 1581028"/>
                  <a:gd name="connsiteY14" fmla="*/ 107950 h 425450"/>
                  <a:gd name="connsiteX15" fmla="*/ 163392 w 1581028"/>
                  <a:gd name="connsiteY15" fmla="*/ 50800 h 425450"/>
                  <a:gd name="connsiteX16" fmla="*/ 95128 w 1581028"/>
                  <a:gd name="connsiteY16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238919 h 425450"/>
                  <a:gd name="connsiteX14" fmla="*/ 163392 w 1581028"/>
                  <a:gd name="connsiteY14" fmla="*/ 162719 h 425450"/>
                  <a:gd name="connsiteX15" fmla="*/ 41948 w 1581028"/>
                  <a:gd name="connsiteY15" fmla="*/ 107950 h 425450"/>
                  <a:gd name="connsiteX16" fmla="*/ 163392 w 1581028"/>
                  <a:gd name="connsiteY16" fmla="*/ 50800 h 425450"/>
                  <a:gd name="connsiteX17" fmla="*/ 95128 w 1581028"/>
                  <a:gd name="connsiteY17" fmla="*/ 0 h 4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028" h="42545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>
                <a:solidFill>
                  <a:srgbClr val="FEAD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</a:rPr>
                  <a:t>Chuẩn bị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B246D0-EF87-43AA-9100-A8DA7A05FBBA}"/>
                </a:ext>
              </a:extLst>
            </p:cNvPr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dirty="0"/>
                <a:t>- Trang phục gọn gàng.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Giày, dép để đi bộ, mũ, nón,...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Phiếu quan sát.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Giấy, bút để ghi chép.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ẻ em dưới 2 tuổi được miễn phí du lịch nước ngoài">
            <a:extLst>
              <a:ext uri="{FF2B5EF4-FFF2-40B4-BE49-F238E27FC236}">
                <a16:creationId xmlns:a16="http://schemas.microsoft.com/office/drawing/2014/main" id="{AC44C5F3-6015-45DC-927A-2122956C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MN iSchool Trà Vinh - Khối Nursery tham quan vườn Đậu Phộng và khu du lịch  sinh thái - iSchool">
            <a:extLst>
              <a:ext uri="{FF2B5EF4-FFF2-40B4-BE49-F238E27FC236}">
                <a16:creationId xmlns:a16="http://schemas.microsoft.com/office/drawing/2014/main" id="{340FE810-E4BF-469C-8095-53528784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11A72F-FC7A-4536-80E2-8BBABD713246}"/>
              </a:ext>
            </a:extLst>
          </p:cNvPr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316B7FA-75F4-42E7-8D15-E99E73F0060D}"/>
                </a:ext>
              </a:extLst>
            </p:cNvPr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4" name="Picture 10" descr="Balo Du Lịch, Balo Đi Rừng, Dã Ngoại Với Tính Năng Chống Nước | Shopee Việt  Nam">
              <a:extLst>
                <a:ext uri="{FF2B5EF4-FFF2-40B4-BE49-F238E27FC236}">
                  <a16:creationId xmlns:a16="http://schemas.microsoft.com/office/drawing/2014/main" id="{FDE3B06A-DA47-49AF-AC26-06AF581F5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0" y="1654378"/>
              <a:ext cx="2132196" cy="21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41A196-4120-4677-AA3F-02109F42D1D5}"/>
              </a:ext>
            </a:extLst>
          </p:cNvPr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1C113F0C-A1C9-4436-9170-6601836B7BE3}"/>
                </a:ext>
              </a:extLst>
            </p:cNvPr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6" name="Picture 12" descr="Mẹ bầy trò chơi để giúp bé phát triển giác quan">
              <a:extLst>
                <a:ext uri="{FF2B5EF4-FFF2-40B4-BE49-F238E27FC236}">
                  <a16:creationId xmlns:a16="http://schemas.microsoft.com/office/drawing/2014/main" id="{67131B79-7850-4A44-9610-704BFC8C6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70" y="915743"/>
              <a:ext cx="1748926" cy="116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ính lúp cầm tay 75mm cán nhựa Niigata Seiki No.7507 chính hãng |  Fact-Depot | 100% vốn nhật bản">
              <a:extLst>
                <a:ext uri="{FF2B5EF4-FFF2-40B4-BE49-F238E27FC236}">
                  <a16:creationId xmlns:a16="http://schemas.microsoft.com/office/drawing/2014/main" id="{C92CEB54-7168-4670-A5E4-04B8EF94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0" y="1310696"/>
              <a:ext cx="1439819" cy="143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ADC248-B1B4-4BD9-8297-350CBBDAC51E}"/>
              </a:ext>
            </a:extLst>
          </p:cNvPr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C8BBE9C9-4141-4AB9-A0BE-4CBB10302800}"/>
                </a:ext>
              </a:extLst>
            </p:cNvPr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040" name="Picture 16" descr="Mũ tai bèo đi rừng Ktom - Army Box - Shop đồ du lịch - Đồ phượt - Đồ Outdoor">
              <a:extLst>
                <a:ext uri="{FF2B5EF4-FFF2-40B4-BE49-F238E27FC236}">
                  <a16:creationId xmlns:a16="http://schemas.microsoft.com/office/drawing/2014/main" id="{89697032-2F80-44E0-8960-EB9D7F729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18" y="1039332"/>
              <a:ext cx="1711183" cy="171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BED0DC-E6E3-4DDD-B151-F8EF15360AC0}"/>
              </a:ext>
            </a:extLst>
          </p:cNvPr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9B5ED281-E732-4CA2-9FD9-AAC5A41579A8}"/>
                </a:ext>
              </a:extLst>
            </p:cNvPr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42" name="Picture 18" descr="Mua bán Giày đi rừng giá rẻ chất lượng cao chỉ có tại BHLĐ Việt Nam">
              <a:extLst>
                <a:ext uri="{FF2B5EF4-FFF2-40B4-BE49-F238E27FC236}">
                  <a16:creationId xmlns:a16="http://schemas.microsoft.com/office/drawing/2014/main" id="{E440BD9B-4549-4852-9724-E64F006DA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89" y="1143942"/>
              <a:ext cx="2285058" cy="228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428C659-0915-4C79-AF03-E2CFCC9394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4139547" y="3188249"/>
            <a:ext cx="3585099" cy="3503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946EE-E787-4EA5-A098-DDB1FC58C263}"/>
              </a:ext>
            </a:extLst>
          </p:cNvPr>
          <p:cNvSpPr txBox="1"/>
          <p:nvPr/>
        </p:nvSpPr>
        <p:spPr>
          <a:xfrm>
            <a:off x="3195206" y="165778"/>
            <a:ext cx="580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C4126B"/>
                </a:solidFill>
                <a:latin typeface="+mj-lt"/>
              </a:rPr>
              <a:t>CHUẨN BỊ TRANG PHỤC VÀ ĐỒ DÙNG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EF64C0B4-2459-4FE7-989D-E33260536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6" b="66349"/>
          <a:stretch/>
        </p:blipFill>
        <p:spPr bwMode="auto">
          <a:xfrm>
            <a:off x="-49608" y="720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3B0CCA6B-4752-4704-9F5A-B66FF39B7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-615" r="209" b="66964"/>
          <a:stretch/>
        </p:blipFill>
        <p:spPr bwMode="auto">
          <a:xfrm>
            <a:off x="9670599" y="-4769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Hãy quan sát vườn trường, vườn cây, công viên hoặc trang trại,... và thực hiện các yêu cầu sau: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A3E80-D7B1-46BC-B193-EA3230D0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E7C68-E0D4-4BA2-9E4C-4C6BEB0F0D4C}"/>
              </a:ext>
            </a:extLst>
          </p:cNvPr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1. </a:t>
            </a:r>
            <a:r>
              <a:rPr lang="vi-VN" sz="2400" dirty="0"/>
              <a:t>Tìm kiếm các cây và con vật sống ở khu vực đó.</a:t>
            </a:r>
          </a:p>
          <a:p>
            <a:pPr algn="just"/>
            <a:r>
              <a:rPr lang="vi-VN" sz="2400" b="1" dirty="0"/>
              <a:t>2. </a:t>
            </a:r>
            <a:r>
              <a:rPr lang="vi-VN" sz="2400" dirty="0"/>
              <a:t>Mô tả môi trường sống của thực vật và động vật nơi em quan sát.</a:t>
            </a:r>
          </a:p>
          <a:p>
            <a:pPr algn="just"/>
            <a:r>
              <a:rPr lang="vi-VN" sz="2400" b="1" dirty="0"/>
              <a:t>3. </a:t>
            </a:r>
            <a:r>
              <a:rPr lang="vi-VN" sz="24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400" b="1" dirty="0"/>
              <a:t>4. </a:t>
            </a:r>
            <a:r>
              <a:rPr lang="vi-VN" sz="2400" dirty="0"/>
              <a:t>Hoàn thành phiếu quan sát theo gợi ý ở trang bên.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pic>
        <p:nvPicPr>
          <p:cNvPr id="2050" name="Picture 2" descr="Biểu cảm về cây phượng - HocTotNguVan.vn">
            <a:extLst>
              <a:ext uri="{FF2B5EF4-FFF2-40B4-BE49-F238E27FC236}">
                <a16:creationId xmlns:a16="http://schemas.microsoft.com/office/drawing/2014/main" id="{FB1541B8-C99E-4944-9884-C80DAE93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075">
            <a:off x="620782" y="1415137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Tìm kiếm các cây và con vật sống ở khu vực đó.</a:t>
            </a:r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Mô tả môi trường sống của thực vật và động vật nơi em quan sát.</a:t>
            </a:r>
          </a:p>
        </p:txBody>
      </p:sp>
      <p:pic>
        <p:nvPicPr>
          <p:cNvPr id="2052" name="Picture 4" descr="Cây bàng với sân trường buổi trưa nắng. (Redmi5). - Nhiếp ảnh - Mi  Community - Xiaomi">
            <a:extLst>
              <a:ext uri="{FF2B5EF4-FFF2-40B4-BE49-F238E27FC236}">
                <a16:creationId xmlns:a16="http://schemas.microsoft.com/office/drawing/2014/main" id="{AAF35CEE-E57A-4C60-8A42-9744DF40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58">
            <a:off x="4305908" y="1503589"/>
            <a:ext cx="4054742" cy="22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】Cách trồng và chăm sóc bằng lăng xanh tốt trong vườn">
            <a:extLst>
              <a:ext uri="{FF2B5EF4-FFF2-40B4-BE49-F238E27FC236}">
                <a16:creationId xmlns:a16="http://schemas.microsoft.com/office/drawing/2014/main" id="{5BD88A70-3A27-473D-B3CB-0414DB26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310">
            <a:off x="8379615" y="1203291"/>
            <a:ext cx="3298315" cy="27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êu chó, học sinh Đài Loan cho ăn đến mức béo phì - VnExpress">
            <a:extLst>
              <a:ext uri="{FF2B5EF4-FFF2-40B4-BE49-F238E27FC236}">
                <a16:creationId xmlns:a16="http://schemas.microsoft.com/office/drawing/2014/main" id="{E0E1D639-0C4E-467E-99E6-8C8B1D8E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83">
            <a:off x="825169" y="3790733"/>
            <a:ext cx="3598045" cy="2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ô gái 9X về quê nuôi loại gà đặc biệt, bán hơn 1 triệu đồng/con">
            <a:extLst>
              <a:ext uri="{FF2B5EF4-FFF2-40B4-BE49-F238E27FC236}">
                <a16:creationId xmlns:a16="http://schemas.microsoft.com/office/drawing/2014/main" id="{555CD0F1-A77E-4C7E-90D2-3AE1E8D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897">
            <a:off x="4583475" y="3731240"/>
            <a:ext cx="3356429" cy="24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i chừng bị phạt tù vì... cho chim bồ câu ăn! - Báo Pháp Luật Việt Nam">
            <a:extLst>
              <a:ext uri="{FF2B5EF4-FFF2-40B4-BE49-F238E27FC236}">
                <a16:creationId xmlns:a16="http://schemas.microsoft.com/office/drawing/2014/main" id="{29559911-1EBF-4F21-9786-C4E78298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32">
            <a:off x="7832619" y="3775056"/>
            <a:ext cx="3755981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F53BF591-B689-4B84-B7AB-F5B444E3B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85106"/>
              </p:ext>
            </p:extLst>
          </p:nvPr>
        </p:nvGraphicFramePr>
        <p:xfrm>
          <a:off x="595518" y="1649144"/>
          <a:ext cx="11000963" cy="477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91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2365829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3410857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1107749">
                <a:tc gridSpan="4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75474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Lục bình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đen, có mùi hôi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Vứt rác, đổ nước thải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biển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Đổ nước bẩn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800" b="1" dirty="0"/>
              <a:t>4. </a:t>
            </a:r>
            <a:r>
              <a:rPr lang="vi-VN" sz="2800" dirty="0"/>
              <a:t>Hoàn thành phiếu gợi ý.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1096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3" y="177354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Báo cáo kết quả quan sát.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92643-E963-409A-82A4-C92393D2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42" y="1774581"/>
            <a:ext cx="5605930" cy="4016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8DE87-ADFE-45E5-9A9C-E184B56BFE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870" y="1774581"/>
            <a:ext cx="5200088" cy="40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8DCEFB-F1DA-4557-91C4-41791466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17"/>
          <a:stretch/>
        </p:blipFill>
        <p:spPr>
          <a:xfrm>
            <a:off x="198783" y="0"/>
            <a:ext cx="11370365" cy="6394645"/>
          </a:xfrm>
          <a:prstGeom prst="rect">
            <a:avLst/>
          </a:prstGeom>
        </p:spPr>
      </p:pic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3C59A9AB-4C0C-4C9D-AA1A-F446CF8F8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51499"/>
              </p:ext>
            </p:extLst>
          </p:nvPr>
        </p:nvGraphicFramePr>
        <p:xfrm>
          <a:off x="3270936" y="1391478"/>
          <a:ext cx="7039255" cy="3591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79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513838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2182526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2201101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851650">
                <a:tc gridSpan="4"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405781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7CBCD5B-A32B-468E-9689-8643196AF665}"/>
              </a:ext>
            </a:extLst>
          </p:cNvPr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1700" b="1" dirty="0"/>
              <a:t>BÁO CÁO KẾT QUẢ QUAN SÁT: THỰC VẬT VÀ ĐỘNG VẬT QUANH EM</a:t>
            </a:r>
          </a:p>
          <a:p>
            <a:pPr algn="ctr">
              <a:lnSpc>
                <a:spcPct val="110000"/>
              </a:lnSpc>
            </a:pPr>
            <a:r>
              <a:rPr lang="vi-VN" sz="1700" dirty="0"/>
              <a:t>NHÓM: .......</a:t>
            </a:r>
          </a:p>
        </p:txBody>
      </p:sp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559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Bahnschrift SemiLight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2</cp:revision>
  <dcterms:created xsi:type="dcterms:W3CDTF">2021-06-11T08:12:41Z</dcterms:created>
  <dcterms:modified xsi:type="dcterms:W3CDTF">2023-01-27T05:27:45Z</dcterms:modified>
</cp:coreProperties>
</file>