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339" r:id="rId3"/>
    <p:sldId id="326" r:id="rId4"/>
    <p:sldId id="336" r:id="rId5"/>
    <p:sldId id="337" r:id="rId6"/>
    <p:sldId id="338" r:id="rId7"/>
    <p:sldId id="332" r:id="rId8"/>
    <p:sldId id="334" r:id="rId9"/>
    <p:sldId id="333" r:id="rId10"/>
    <p:sldId id="3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p:scale>
          <a:sx n="40" d="100"/>
          <a:sy n="40" d="100"/>
        </p:scale>
        <p:origin x="-1253" y="-379"/>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pPr/>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pPr/>
              <a:t>‹#›</a:t>
            </a:fld>
            <a:endParaRPr lang="en-US"/>
          </a:p>
        </p:txBody>
      </p:sp>
    </p:spTree>
    <p:extLst>
      <p:ext uri="{BB962C8B-B14F-4D97-AF65-F5344CB8AC3E}">
        <p14:creationId xmlns:p14="http://schemas.microsoft.com/office/powerpoint/2010/main" xmlns=""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1</a:t>
            </a:fld>
            <a:endParaRPr lang="zh-CN" altLang="en-US"/>
          </a:p>
        </p:txBody>
      </p:sp>
    </p:spTree>
    <p:extLst>
      <p:ext uri="{BB962C8B-B14F-4D97-AF65-F5344CB8AC3E}">
        <p14:creationId xmlns:p14="http://schemas.microsoft.com/office/powerpoint/2010/main" xmlns=""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10</a:t>
            </a:fld>
            <a:endParaRPr lang="zh-CN" altLang="en-US"/>
          </a:p>
        </p:txBody>
      </p:sp>
    </p:spTree>
    <p:extLst>
      <p:ext uri="{BB962C8B-B14F-4D97-AF65-F5344CB8AC3E}">
        <p14:creationId xmlns:p14="http://schemas.microsoft.com/office/powerpoint/2010/main" xmlns=""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pPr/>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pPr/>
              <a:t>‹#›</a:t>
            </a:fld>
            <a:endParaRPr lang="en-US"/>
          </a:p>
        </p:txBody>
      </p:sp>
    </p:spTree>
    <p:extLst>
      <p:ext uri="{BB962C8B-B14F-4D97-AF65-F5344CB8AC3E}">
        <p14:creationId xmlns:p14="http://schemas.microsoft.com/office/powerpoint/2010/main" xmlns=""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6.emf"/><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cstate="print"/>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cstate="print"/>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cstate="print"/>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smtClean="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smtClean="0">
                <a:solidFill>
                  <a:schemeClr val="bg1"/>
                </a:solidFill>
                <a:latin typeface="Times New Roman" pitchFamily="18" charset="0"/>
                <a:ea typeface="Arial-Rounded" panose="020B0500000000000000" pitchFamily="34" charset="0"/>
                <a:cs typeface="Times New Roman" pitchFamily="18" charset="0"/>
              </a:rPr>
              <a:t>16</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2655113" cy="92333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2200939" y="3488525"/>
            <a:ext cx="8176438" cy="2585323"/>
          </a:xfrm>
          <a:prstGeom prst="rect">
            <a:avLst/>
          </a:prstGeom>
          <a:noFill/>
        </p:spPr>
        <p:txBody>
          <a:bodyPr wrap="square" rtlCol="0">
            <a:spAutoFit/>
          </a:bodyPr>
          <a:lstStyle/>
          <a:p>
            <a:pPr algn="ct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CHÍNH TẢ: </a:t>
            </a:r>
          </a:p>
          <a:p>
            <a:pPr algn="ctr"/>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Thương ông</a:t>
            </a:r>
          </a:p>
          <a:p>
            <a:pPr algn="ct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xmlns="">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xmlns="" val="349785988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1" end="1"/>
                                            </p:txEl>
                                          </p:spTgt>
                                        </p:tgtEl>
                                        <p:attrNameLst>
                                          <p:attrName>ppt_w</p:attrName>
                                        </p:attrNameLst>
                                      </p:cBhvr>
                                    </p:anim>
                                    <p:anim by="(#ppt_w*0.50)" calcmode="lin" valueType="num">
                                      <p:cBhvr>
                                        <p:cTn id="32" dur="500" decel="50000" autoRev="1" fill="hold">
                                          <p:stCondLst>
                                            <p:cond delay="0"/>
                                          </p:stCondLst>
                                        </p:cTn>
                                        <p:tgtEl>
                                          <p:spTgt spid="17">
                                            <p:txEl>
                                              <p:pRg st="1" end="1"/>
                                            </p:txEl>
                                          </p:spTgt>
                                        </p:tgtEl>
                                        <p:attrNameLst>
                                          <p:attrName>ppt_x</p:attrName>
                                        </p:attrNameLst>
                                      </p:cBhvr>
                                    </p:anim>
                                    <p:anim from="(-#ppt_h/2)" to="(#ppt_y)" calcmode="lin" valueType="num">
                                      <p:cBhvr>
                                        <p:cTn id="33" dur="1000" fill="hold">
                                          <p:stCondLst>
                                            <p:cond delay="0"/>
                                          </p:stCondLst>
                                        </p:cTn>
                                        <p:tgtEl>
                                          <p:spTgt spid="17">
                                            <p:txEl>
                                              <p:pRg st="1" end="1"/>
                                            </p:txEl>
                                          </p:spTgt>
                                        </p:tgtEl>
                                        <p:attrNameLst>
                                          <p:attrName>ppt_y</p:attrName>
                                        </p:attrNameLst>
                                      </p:cBhvr>
                                    </p:anim>
                                    <p:animRot by="21600000">
                                      <p:cBhvr>
                                        <p:cTn id="34"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cstate="print"/>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cstate="print"/>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cstate="print"/>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cstate="print"/>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cstate="print"/>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cstate="print"/>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smtClean="0">
                <a:solidFill>
                  <a:srgbClr val="FF0000"/>
                </a:solidFill>
                <a:latin typeface="Times New Roman" pitchFamily="18" charset="0"/>
                <a:ea typeface="思源黑体 CN Bold" panose="020B0800000000000000" pitchFamily="34" charset="-122"/>
                <a:cs typeface="Times New Roman" pitchFamily="18" charset="0"/>
              </a:rPr>
              <a:t>Tạm biệt và hẹn gặp lại các con </a:t>
            </a:r>
          </a:p>
          <a:p>
            <a:pPr algn="ctr"/>
            <a:r>
              <a:rPr lang="en-US" altLang="zh-CN" sz="4800" dirty="0" smtClean="0">
                <a:solidFill>
                  <a:srgbClr val="FF0000"/>
                </a:solidFill>
                <a:latin typeface="Times New Roman" pitchFamily="18" charset="0"/>
                <a:ea typeface="思源黑体 CN Bold" panose="020B0800000000000000" pitchFamily="34" charset="-122"/>
                <a:cs typeface="Times New Roman" pitchFamily="18" charset="0"/>
              </a:rPr>
              <a:t>trong các tiết học sau!</a:t>
            </a:r>
            <a:endParaRPr lang="zh-CN" altLang="en-US" sz="48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737647879"/>
      </p:ext>
    </p:extLst>
  </p:cSld>
  <p:clrMapOvr>
    <a:masterClrMapping/>
  </p:clrMapOvr>
  <mc:AlternateContent xmlns:mc="http://schemas.openxmlformats.org/markup-compatibility/2006">
    <mc:Choice xmlns:p14="http://schemas.microsoft.com/office/powerpoint/2010/main" xmlns=""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1133341"/>
            <a:ext cx="11346287" cy="4678204"/>
          </a:xfrm>
          <a:prstGeom prst="rect">
            <a:avLst/>
          </a:prstGeom>
          <a:noFill/>
        </p:spPr>
        <p:txBody>
          <a:bodyPr wrap="square" rtlCol="0">
            <a:spAutoFit/>
          </a:bodyPr>
          <a:lstStyle/>
          <a:p>
            <a:pPr algn="ctr"/>
            <a:r>
              <a:rPr lang="vi-VN" sz="2800" b="1" dirty="0" smtClean="0">
                <a:latin typeface="+mj-lt"/>
              </a:rPr>
              <a:t>YÊU CẦU CẦN ĐẠT: </a:t>
            </a:r>
            <a:endParaRPr lang="vi-VN" sz="2800" dirty="0" smtClean="0">
              <a:latin typeface="+mj-lt"/>
            </a:endParaRPr>
          </a:p>
          <a:p>
            <a:r>
              <a:rPr lang="vi-VN" sz="2800" dirty="0" smtClean="0">
                <a:latin typeface="+mj-lt"/>
              </a:rPr>
              <a:t>- Nghe – viết đúng chính tả 2 khổ thơ đầu bài Thương ông biết viết hoa chữ cái đầu dòng và đầu câu. </a:t>
            </a:r>
          </a:p>
          <a:p>
            <a:r>
              <a:rPr lang="vi-VN" sz="2800" dirty="0" smtClean="0">
                <a:latin typeface="+mj-lt"/>
              </a:rPr>
              <a:t>- Làm đúng các bài tập chính tả phương ngữ (phân biệt chỉ tr hoặc ac/at). </a:t>
            </a:r>
          </a:p>
          <a:p>
            <a:r>
              <a:rPr lang="vi-VN" sz="2800" dirty="0" smtClean="0">
                <a:latin typeface="+mj-lt"/>
              </a:rPr>
              <a:t>- Hình thành các NL chung, phát triển NL ngôn ngữ, NL văn học, hình thành và phát triển năng lực quan sát (quan sát công việc của mọi người trong gia đình), có tinh thần hợp tác trong làm việc nhóm.</a:t>
            </a:r>
          </a:p>
          <a:p>
            <a:r>
              <a:rPr lang="vi-VN" sz="2800" dirty="0" smtClean="0">
                <a:latin typeface="+mj-lt"/>
              </a:rPr>
              <a:t>- Yêu nước, chăm chỉ, trách nhiệm, nhân ái. Bồi dưỡng tình cảm yêu thương, kính trọng đối với ông bà và người thân trong gia đình; thêm yêu quý gia đình.</a:t>
            </a:r>
          </a:p>
          <a:p>
            <a:endParaRPr lang="vi-VN"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7607" t="9720" r="7737" b="54882"/>
          <a:stretch/>
        </p:blipFill>
        <p:spPr>
          <a:xfrm>
            <a:off x="-13319" y="5781578"/>
            <a:ext cx="12211050" cy="1104900"/>
          </a:xfrm>
          <a:prstGeom prst="rect">
            <a:avLst/>
          </a:prstGeom>
        </p:spPr>
      </p:pic>
      <p:sp>
        <p:nvSpPr>
          <p:cNvPr id="5"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6" name="图片 8"/>
          <p:cNvPicPr>
            <a:picLocks noChangeAspect="1"/>
          </p:cNvPicPr>
          <p:nvPr/>
        </p:nvPicPr>
        <p:blipFill>
          <a:blip r:embed="rId3" cstate="print"/>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cstate="print"/>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cstate="print"/>
          <a:stretch>
            <a:fillRect/>
          </a:stretch>
        </p:blipFill>
        <p:spPr>
          <a:xfrm>
            <a:off x="22951" y="4954288"/>
            <a:ext cx="1508265" cy="1969498"/>
          </a:xfrm>
          <a:prstGeom prst="rect">
            <a:avLst/>
          </a:prstGeom>
          <a:noFill/>
          <a:ln w="9525">
            <a:noFill/>
          </a:ln>
        </p:spPr>
      </p:pic>
      <p:sp>
        <p:nvSpPr>
          <p:cNvPr id="10" name="TextBox 9"/>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pic>
        <p:nvPicPr>
          <p:cNvPr id="11" name="图片 4">
            <a:extLst>
              <a:ext uri="{FF2B5EF4-FFF2-40B4-BE49-F238E27FC236}">
                <a16:creationId xmlns:a16="http://schemas.microsoft.com/office/drawing/2014/main" xmlns="" id="{1D7BF903-E6F8-4C5D-84EC-8C9BF12F5F2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73725" y="945059"/>
            <a:ext cx="10612055" cy="4385389"/>
          </a:xfrm>
          <a:prstGeom prst="rect">
            <a:avLst/>
          </a:prstGeom>
        </p:spPr>
      </p:pic>
      <p:pic>
        <p:nvPicPr>
          <p:cNvPr id="12" name="图片 6">
            <a:extLst>
              <a:ext uri="{FF2B5EF4-FFF2-40B4-BE49-F238E27FC236}">
                <a16:creationId xmlns:a16="http://schemas.microsoft.com/office/drawing/2014/main" xmlns="" id="{5B0CAB89-445F-470E-840C-54C5DA35E9D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34772" y="83829"/>
            <a:ext cx="1823658" cy="1818730"/>
          </a:xfrm>
          <a:prstGeom prst="rect">
            <a:avLst/>
          </a:prstGeom>
        </p:spPr>
      </p:pic>
      <p:sp>
        <p:nvSpPr>
          <p:cNvPr id="13" name="TextBox 12"/>
          <p:cNvSpPr txBox="1"/>
          <p:nvPr/>
        </p:nvSpPr>
        <p:spPr>
          <a:xfrm>
            <a:off x="4359931" y="1184497"/>
            <a:ext cx="5286892"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Thư</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Ω</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g Ūg</a:t>
            </a:r>
            <a:endPar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1409327" y="1986936"/>
            <a:ext cx="5202487" cy="3046988"/>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Ông </a:t>
            </a:r>
            <a:r>
              <a:rPr lang="el-GR" sz="3200" b="1" dirty="0">
                <a:latin typeface="HP001 4 hàng" pitchFamily="34" charset="0"/>
                <a:ea typeface="Arial-Rounded" panose="020B0500000000000000" pitchFamily="34" charset="0"/>
                <a:cs typeface="Arial-Rounded" panose="020B0500000000000000" pitchFamily="34" charset="0"/>
              </a:rPr>
              <a:t>λ</a:t>
            </a:r>
            <a:r>
              <a:rPr lang="vi-VN" sz="3200" b="1" dirty="0">
                <a:latin typeface="HP001 4 hàng" pitchFamily="34" charset="0"/>
                <a:ea typeface="Arial-Rounded" panose="020B0500000000000000" pitchFamily="34" charset="0"/>
                <a:cs typeface="Arial-Rounded" panose="020B0500000000000000" pitchFamily="34" charset="0"/>
              </a:rPr>
              <a:t>Ż đau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Nó ǧ</a:t>
            </a:r>
            <a:r>
              <a:rPr lang="el-GR" sz="3200" b="1" dirty="0">
                <a:latin typeface="HP001 4 hàng" pitchFamily="34" charset="0"/>
                <a:ea typeface="Arial-Rounded" panose="020B0500000000000000" pitchFamily="34" charset="0"/>
                <a:cs typeface="Arial-Rounded" panose="020B0500000000000000" pitchFamily="34" charset="0"/>
              </a:rPr>
              <a:t>ΰ</a:t>
            </a:r>
            <a:r>
              <a:rPr lang="vi-VN" sz="3200" b="1" dirty="0">
                <a:latin typeface="HP001 4 hàng" pitchFamily="34" charset="0"/>
                <a:ea typeface="Arial-Rounded" panose="020B0500000000000000" pitchFamily="34" charset="0"/>
                <a:cs typeface="Arial-Rounded" panose="020B0500000000000000" pitchFamily="34" charset="0"/>
              </a:rPr>
              <a:t>ng wó Ǉấy</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Đi </a:t>
            </a:r>
            <a:r>
              <a:rPr lang="el-GR" sz="3200" b="1" dirty="0">
                <a:latin typeface="HP001 4 hàng" pitchFamily="34" charset="0"/>
                <a:ea typeface="Arial-Rounded" panose="020B0500000000000000" pitchFamily="34" charset="0"/>
                <a:cs typeface="Arial-Rounded" panose="020B0500000000000000" pitchFamily="34" charset="0"/>
              </a:rPr>
              <a:t>ι</a:t>
            </a:r>
            <a:r>
              <a:rPr lang="vi-VN" sz="3200" b="1" dirty="0">
                <a:latin typeface="HP001 4 hàng" pitchFamily="34" charset="0"/>
                <a:ea typeface="Arial-Rounded" panose="020B0500000000000000" pitchFamily="34" charset="0"/>
                <a:cs typeface="Arial-Rounded" panose="020B0500000000000000" pitchFamily="34" charset="0"/>
              </a:rPr>
              <a:t>ải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ūg gậy</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Khập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à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ập </a:t>
            </a:r>
            <a:r>
              <a:rPr lang="el-GR" sz="3200" b="1" dirty="0">
                <a:latin typeface="HP001 4 hàng" pitchFamily="34" charset="0"/>
                <a:ea typeface="Arial-Rounded" panose="020B0500000000000000" pitchFamily="34" charset="0"/>
                <a:cs typeface="Arial-Rounded" panose="020B0500000000000000" pitchFamily="34" charset="0"/>
              </a:rPr>
              <a:t>δΗ</a:t>
            </a:r>
            <a:r>
              <a:rPr lang="vi-VN" sz="3200" b="1" dirty="0">
                <a:latin typeface="HP001 4 hàng" pitchFamily="34" charset="0"/>
                <a:ea typeface="Arial-Rounded" panose="020B0500000000000000" pitchFamily="34" charset="0"/>
                <a:cs typeface="Arial-Rounded" panose="020B0500000000000000" pitchFamily="34" charset="0"/>
              </a:rPr>
              <a:t>ğng, </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Bư</a:t>
            </a:r>
            <a:r>
              <a:rPr lang="el-GR" sz="3200" b="1" dirty="0">
                <a:latin typeface="HP001 4 hàng" pitchFamily="34" charset="0"/>
                <a:ea typeface="Arial-Rounded" panose="020B0500000000000000" pitchFamily="34" charset="0"/>
                <a:cs typeface="Arial-Rounded" panose="020B0500000000000000" pitchFamily="34" charset="0"/>
              </a:rPr>
              <a:t>ϐ Δ</a:t>
            </a:r>
            <a:r>
              <a:rPr lang="vi-VN" sz="3200" b="1" dirty="0">
                <a:latin typeface="HP001 4 hàng" pitchFamily="34" charset="0"/>
                <a:ea typeface="Arial-Rounded" panose="020B0500000000000000" pitchFamily="34" charset="0"/>
                <a:cs typeface="Arial-Rounded" panose="020B0500000000000000" pitchFamily="34" charset="0"/>
              </a:rPr>
              <a:t>łn </a:t>
            </a:r>
            <a:r>
              <a:rPr lang="el-GR" sz="3200" b="1" dirty="0">
                <a:latin typeface="HP001 4 hàng" pitchFamily="34" charset="0"/>
                <a:ea typeface="Arial-Rounded" panose="020B0500000000000000" pitchFamily="34" charset="0"/>
                <a:cs typeface="Arial-Rounded" panose="020B0500000000000000" pitchFamily="34" charset="0"/>
              </a:rPr>
              <a:t>Όϛ</a:t>
            </a:r>
            <a:r>
              <a:rPr lang="vi-VN" sz="3200" b="1" dirty="0">
                <a:latin typeface="HP001 4 hàng" pitchFamily="34" charset="0"/>
                <a:ea typeface="Arial-Rounded" panose="020B0500000000000000" pitchFamily="34" charset="0"/>
                <a:cs typeface="Arial-Rounded" panose="020B0500000000000000" pitchFamily="34" charset="0"/>
              </a:rPr>
              <a:t>m </a:t>
            </a:r>
            <a:r>
              <a:rPr lang="el-GR" sz="3200" b="1" dirty="0">
                <a:latin typeface="HP001 4 hàng" pitchFamily="34" charset="0"/>
                <a:ea typeface="Arial-Rounded" panose="020B0500000000000000" pitchFamily="34" charset="0"/>
                <a:cs typeface="Arial-Rounded" panose="020B0500000000000000" pitchFamily="34" charset="0"/>
              </a:rPr>
              <a:t>η</a:t>
            </a:r>
            <a:r>
              <a:rPr lang="vi-VN" sz="3200" b="1" dirty="0">
                <a:latin typeface="HP001 4 hàng" pitchFamily="34" charset="0"/>
                <a:ea typeface="Arial-Rounded" panose="020B0500000000000000" pitchFamily="34" charset="0"/>
                <a:cs typeface="Arial-Rounded" panose="020B0500000000000000" pitchFamily="34" charset="0"/>
              </a:rPr>
              <a:t>à, </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Nǖấc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Ǖ</a:t>
            </a:r>
            <a:r>
              <a:rPr lang="el-GR" sz="3200" b="1" dirty="0">
                <a:latin typeface="HP001 4 hàng" pitchFamily="34" charset="0"/>
                <a:ea typeface="Arial-Rounded" panose="020B0500000000000000" pitchFamily="34" charset="0"/>
                <a:cs typeface="Arial-Rounded" panose="020B0500000000000000" pitchFamily="34" charset="0"/>
              </a:rPr>
              <a:t>ί</a:t>
            </a:r>
            <a:r>
              <a:rPr lang="vi-VN" sz="3200" b="1" dirty="0">
                <a:latin typeface="HP001 4 hàng" pitchFamily="34" charset="0"/>
                <a:ea typeface="Arial-Rounded" panose="020B0500000000000000" pitchFamily="34" charset="0"/>
                <a:cs typeface="Arial-Rounded" panose="020B0500000000000000" pitchFamily="34" charset="0"/>
              </a:rPr>
              <a:t>á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ó .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6479752" y="1986936"/>
            <a:ext cx="5202487" cy="255454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Thấy Ūg ηăn ηó</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VΗİΙ εΠ </a:t>
            </a:r>
            <a:r>
              <a:rPr lang="vi-VN" sz="3200" b="1" dirty="0" smtClean="0">
                <a:latin typeface="HP001 4 hàng" pitchFamily="34" charset="0"/>
                <a:ea typeface="Arial-Rounded" panose="020B0500000000000000" pitchFamily="34" charset="0"/>
                <a:cs typeface="Arial-Rounded" panose="020B0500000000000000" pitchFamily="34" charset="0"/>
              </a:rPr>
              <a:t>wg</a:t>
            </a:r>
            <a:r>
              <a:rPr lang="en-US" sz="3200" b="1" dirty="0" smtClean="0">
                <a:latin typeface="HP001 4 hàng" pitchFamily="34" charset="0"/>
                <a:ea typeface="Arial-Rounded" panose="020B0500000000000000" pitchFamily="34" charset="0"/>
                <a:cs typeface="Arial-Rounded" panose="020B0500000000000000" pitchFamily="34" charset="0"/>
              </a:rPr>
              <a:t>oài </a:t>
            </a:r>
            <a:r>
              <a:rPr lang="vi-VN" sz="3200" b="1" dirty="0" smtClean="0">
                <a:latin typeface="HP001 4 hàng" pitchFamily="34" charset="0"/>
                <a:ea typeface="Arial-Rounded" panose="020B0500000000000000" pitchFamily="34" charset="0"/>
                <a:cs typeface="Arial-Rounded" panose="020B0500000000000000" pitchFamily="34" charset="0"/>
              </a:rPr>
              <a:t>sân</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LΪ </a:t>
            </a:r>
            <a:r>
              <a:rPr lang="vi-VN" sz="3200" b="1" dirty="0">
                <a:latin typeface="HP001 4 hàng" pitchFamily="34" charset="0"/>
                <a:ea typeface="Arial-Rounded" panose="020B0500000000000000" pitchFamily="34" charset="0"/>
                <a:cs typeface="Arial-Rounded" panose="020B0500000000000000" pitchFamily="34" charset="0"/>
              </a:rPr>
              <a:t>ǇΪ lại gần</a:t>
            </a:r>
          </a:p>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Â</a:t>
            </a:r>
            <a:r>
              <a:rPr lang="vi-VN" sz="3200" b="1" dirty="0" smtClean="0">
                <a:latin typeface="HP001 4 hàng" pitchFamily="34" charset="0"/>
                <a:ea typeface="Arial-Rounded" panose="020B0500000000000000" pitchFamily="34" charset="0"/>
                <a:cs typeface="Arial-Rounded" panose="020B0500000000000000" pitchFamily="34" charset="0"/>
              </a:rPr>
              <a:t>u </a:t>
            </a:r>
            <a:r>
              <a:rPr lang="vi-VN" sz="3200" b="1" dirty="0">
                <a:latin typeface="HP001 4 hàng" pitchFamily="34" charset="0"/>
                <a:ea typeface="Arial-Rounded" panose="020B0500000000000000" pitchFamily="34" charset="0"/>
                <a:cs typeface="Arial-Rounded" panose="020B0500000000000000" pitchFamily="34" charset="0"/>
              </a:rPr>
              <a:t>ΐĞm ηaζ ηảu:</a:t>
            </a:r>
          </a:p>
          <a:p>
            <a:pPr indent="463550" algn="just"/>
            <a:r>
              <a:rPr lang="vi-VN" sz="3200" b="1" dirty="0">
                <a:latin typeface="HP001 4 hàng" pitchFamily="34" charset="0"/>
                <a:ea typeface="Arial-Rounded" panose="020B0500000000000000" pitchFamily="34" charset="0"/>
                <a:cs typeface="Arial-Rounded" panose="020B0500000000000000" pitchFamily="34" charset="0"/>
              </a:rPr>
              <a:t>“Ông ν΅n vai </a:t>
            </a:r>
            <a:r>
              <a:rPr lang="vi-VN" sz="3200" b="1" dirty="0" smtClean="0">
                <a:latin typeface="HP001 4 hàng" pitchFamily="34" charset="0"/>
                <a:ea typeface="Arial-Rounded" panose="020B0500000000000000" pitchFamily="34" charset="0"/>
                <a:cs typeface="Arial-Rounded" panose="020B0500000000000000" pitchFamily="34" charset="0"/>
              </a:rPr>
              <a:t>εáu!</a:t>
            </a:r>
            <a:r>
              <a:rPr lang="en-US" sz="3200" b="1" dirty="0" smtClean="0">
                <a:latin typeface="HP001 4 hàng" pitchFamily="34" charset="0"/>
                <a:ea typeface="Arial-Rounded" panose="020B0500000000000000" pitchFamily="34" charset="0"/>
                <a:cs typeface="Arial-Rounded" panose="020B0500000000000000" pitchFamily="34" charset="0"/>
              </a:rPr>
              <a:t>”</a:t>
            </a:r>
            <a:r>
              <a:rPr lang="vi-VN" sz="3200" b="1" dirty="0" smtClean="0">
                <a:latin typeface="HP001 4 hàng" pitchFamily="34" charset="0"/>
                <a:ea typeface="Arial-Rounded" panose="020B0500000000000000" pitchFamily="34" charset="0"/>
                <a:cs typeface="Arial-Rounded" panose="020B0500000000000000" pitchFamily="34" charset="0"/>
              </a:rPr>
              <a:t> </a:t>
            </a:r>
            <a:endParaRPr lang="en-US" sz="3200" b="1" dirty="0" smtClean="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1362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cstate="print"/>
          <a:srcRect l="13436" t="84985" r="12967" b="6114"/>
          <a:stretch/>
        </p:blipFill>
        <p:spPr>
          <a:xfrm>
            <a:off x="-57151" y="0"/>
            <a:ext cx="16370573" cy="312479"/>
          </a:xfrm>
          <a:prstGeom prst="rect">
            <a:avLst/>
          </a:prstGeom>
        </p:spPr>
      </p:pic>
      <p:sp>
        <p:nvSpPr>
          <p:cNvPr id="8" name="TextBox 7"/>
          <p:cNvSpPr txBox="1"/>
          <p:nvPr/>
        </p:nvSpPr>
        <p:spPr>
          <a:xfrm>
            <a:off x="1376005" y="191929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Từ ngữ nào trong bài thể hiện dáng vẻ của Việt?</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pic>
        <p:nvPicPr>
          <p:cNvPr id="17" name="Picture 16"/>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cstate="print"/>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xmlns="" val="0"/>
              </a:ext>
            </a:extLst>
          </a:blip>
          <a:srcRect t="33228" r="47031"/>
          <a:stretch/>
        </p:blipFill>
        <p:spPr>
          <a:xfrm>
            <a:off x="90491" y="71418"/>
            <a:ext cx="977643" cy="1232391"/>
          </a:xfrm>
          <a:prstGeom prst="rect">
            <a:avLst/>
          </a:prstGeom>
        </p:spPr>
      </p:pic>
      <p:pic>
        <p:nvPicPr>
          <p:cNvPr id="21" name="图片 8"/>
          <p:cNvPicPr>
            <a:picLocks noChangeAspect="1"/>
          </p:cNvPicPr>
          <p:nvPr/>
        </p:nvPicPr>
        <p:blipFill>
          <a:blip r:embed="rId7" cstate="print"/>
          <a:stretch>
            <a:fillRect/>
          </a:stretch>
        </p:blipFill>
        <p:spPr>
          <a:xfrm>
            <a:off x="10786464" y="5026951"/>
            <a:ext cx="1320274" cy="1824172"/>
          </a:xfrm>
          <a:prstGeom prst="rect">
            <a:avLst/>
          </a:prstGeom>
          <a:noFill/>
          <a:ln w="9525">
            <a:noFill/>
          </a:ln>
        </p:spPr>
      </p:pic>
      <p:grpSp>
        <p:nvGrpSpPr>
          <p:cNvPr id="23" name="Group 22"/>
          <p:cNvGrpSpPr/>
          <p:nvPr/>
        </p:nvGrpSpPr>
        <p:grpSpPr>
          <a:xfrm>
            <a:off x="579312" y="1917100"/>
            <a:ext cx="857619" cy="614181"/>
            <a:chOff x="2485459" y="1975436"/>
            <a:chExt cx="1772914" cy="1393004"/>
          </a:xfrm>
        </p:grpSpPr>
        <p:pic>
          <p:nvPicPr>
            <p:cNvPr id="25" name="图片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969695" y="2331298"/>
              <a:ext cx="596041" cy="841269"/>
            </a:xfrm>
            <a:prstGeom prst="rect">
              <a:avLst/>
            </a:prstGeom>
          </p:spPr>
        </p:pic>
      </p:grpSp>
      <p:sp>
        <p:nvSpPr>
          <p:cNvPr id="36" name="TextBox 35"/>
          <p:cNvSpPr txBox="1"/>
          <p:nvPr/>
        </p:nvSpPr>
        <p:spPr>
          <a:xfrm>
            <a:off x="2606046" y="2805929"/>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lon ton, âu yếm, nhanh nhảu.</a:t>
            </a:r>
          </a:p>
        </p:txBody>
      </p:sp>
      <p:sp>
        <p:nvSpPr>
          <p:cNvPr id="2" name="Cloud Callout 1"/>
          <p:cNvSpPr/>
          <p:nvPr/>
        </p:nvSpPr>
        <p:spPr>
          <a:xfrm>
            <a:off x="3870265" y="711073"/>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TextBox 50"/>
          <p:cNvSpPr txBox="1"/>
          <p:nvPr/>
        </p:nvSpPr>
        <p:spPr>
          <a:xfrm>
            <a:off x="4421402" y="886958"/>
            <a:ext cx="389274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Nội dung bài viết</a:t>
            </a:r>
          </a:p>
        </p:txBody>
      </p:sp>
    </p:spTree>
    <p:extLst>
      <p:ext uri="{BB962C8B-B14F-4D97-AF65-F5344CB8AC3E}">
        <p14:creationId xmlns:p14="http://schemas.microsoft.com/office/powerpoint/2010/main" xmlns="" val="30114803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cstate="print"/>
          <a:srcRect l="13436" t="84985" r="12967" b="6114"/>
          <a:stretch/>
        </p:blipFill>
        <p:spPr>
          <a:xfrm>
            <a:off x="-57151" y="0"/>
            <a:ext cx="16370573" cy="312479"/>
          </a:xfrm>
          <a:prstGeom prst="rect">
            <a:avLst/>
          </a:prstGeom>
        </p:spPr>
      </p:pic>
      <p:sp>
        <p:nvSpPr>
          <p:cNvPr id="7" name="TextBox 6"/>
          <p:cNvSpPr txBox="1"/>
          <p:nvPr/>
        </p:nvSpPr>
        <p:spPr>
          <a:xfrm>
            <a:off x="1481975" y="2653153"/>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Khi viết đoạn thơ cần viết như thế nào?</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Đoạn thơ có những chữ nào viết hoa?</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Các từ dễ viết sai trong bài: </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smtClean="0">
                <a:solidFill>
                  <a:srgbClr val="FF0000"/>
                </a:solidFill>
                <a:latin typeface="HP001 4 hàng" pitchFamily="34" charset="0"/>
                <a:ea typeface="Arial-Rounded" panose="020B0500000000000000" pitchFamily="34" charset="0"/>
                <a:cs typeface="Arial-Rounded" panose="020B0500000000000000" pitchFamily="34" charset="0"/>
              </a:rPr>
              <a:t>khập khiễng, khập khà, nhấc chân, âu yếm,...</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pic>
        <p:nvPicPr>
          <p:cNvPr id="17" name="Picture 16"/>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cstate="print"/>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xmlns=""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cstate="print"/>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 Viết hoa những chữ cái đầu dòng thơ, tên riêng: Việt.</a:t>
            </a:r>
          </a:p>
        </p:txBody>
      </p:sp>
      <p:sp>
        <p:nvSpPr>
          <p:cNvPr id="39" name="TextBox 38"/>
          <p:cNvSpPr txBox="1"/>
          <p:nvPr/>
        </p:nvSpPr>
        <p:spPr>
          <a:xfrm>
            <a:off x="1493786" y="3282679"/>
            <a:ext cx="10429913"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 Khi viết chú ý viết đúng chính tả, các dấu ngắt nghỉ câu.</a:t>
            </a:r>
          </a:p>
        </p:txBody>
      </p:sp>
    </p:spTree>
    <p:extLst>
      <p:ext uri="{BB962C8B-B14F-4D97-AF65-F5344CB8AC3E}">
        <p14:creationId xmlns:p14="http://schemas.microsoft.com/office/powerpoint/2010/main" xmlns="" val="76307280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cstate="print"/>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cstate="print"/>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cstate="print"/>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10" name="图片 8"/>
          <p:cNvPicPr>
            <a:picLocks noChangeAspect="1"/>
          </p:cNvPicPr>
          <p:nvPr/>
        </p:nvPicPr>
        <p:blipFill>
          <a:blip r:embed="rId6" cstate="print"/>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smtClean="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42786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4601469" y="487678"/>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Chính tả</a:t>
            </a:r>
          </a:p>
        </p:txBody>
      </p:sp>
      <p:sp>
        <p:nvSpPr>
          <p:cNvPr id="6" name="TextBox 5"/>
          <p:cNvSpPr txBox="1"/>
          <p:nvPr/>
        </p:nvSpPr>
        <p:spPr>
          <a:xfrm>
            <a:off x="4413073" y="1145143"/>
            <a:ext cx="5134082" cy="677044"/>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dirty="0" smtClean="0">
                <a:solidFill>
                  <a:srgbClr val="FF0000"/>
                </a:solidFill>
                <a:latin typeface="HP001 4 hàng" pitchFamily="34" charset="0"/>
                <a:ea typeface="Arial-Rounded" panose="020B0500000000000000" pitchFamily="34" charset="0"/>
                <a:cs typeface="Arial-Rounded" panose="020B0500000000000000" pitchFamily="34" charset="0"/>
              </a:rPr>
              <a:t>Thương ông</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2179957" y="2532905"/>
            <a:ext cx="5202487" cy="584775"/>
          </a:xfrm>
          <a:prstGeom prst="rect">
            <a:avLst/>
          </a:prstGeom>
        </p:spPr>
        <p:txBody>
          <a:bodyPr wrap="square">
            <a:spAutoFit/>
          </a:bodyPr>
          <a:lstStyle/>
          <a:p>
            <a:pPr indent="463550" algn="just"/>
            <a:r>
              <a:rPr lang="en-US" sz="3200" b="1" dirty="0">
                <a:latin typeface="HP001 4 hàng" pitchFamily="34" charset="0"/>
                <a:ea typeface="Arial-Rounded" panose="020B0500000000000000" pitchFamily="34" charset="0"/>
                <a:cs typeface="Arial-Rounded" panose="020B0500000000000000" pitchFamily="34" charset="0"/>
              </a:rPr>
              <a:t>Ô</a:t>
            </a:r>
            <a:r>
              <a:rPr lang="vi-VN" sz="3200" b="1" dirty="0" smtClean="0">
                <a:latin typeface="HP001 4 hàng" pitchFamily="34" charset="0"/>
                <a:ea typeface="Arial-Rounded" panose="020B0500000000000000" pitchFamily="34" charset="0"/>
                <a:cs typeface="Arial-Rounded" panose="020B0500000000000000" pitchFamily="34" charset="0"/>
              </a:rPr>
              <a:t>ng </a:t>
            </a:r>
            <a:r>
              <a:rPr lang="el-GR" sz="3200" b="1" dirty="0">
                <a:latin typeface="HP001 4 hàng" pitchFamily="34" charset="0"/>
                <a:ea typeface="Arial-Rounded" panose="020B0500000000000000" pitchFamily="34" charset="0"/>
                <a:cs typeface="Arial-Rounded" panose="020B0500000000000000" pitchFamily="34" charset="0"/>
              </a:rPr>
              <a:t>λ</a:t>
            </a:r>
            <a:r>
              <a:rPr lang="vi-VN" sz="3200" b="1" dirty="0">
                <a:latin typeface="HP001 4 hàng" pitchFamily="34" charset="0"/>
                <a:ea typeface="Arial-Rounded" panose="020B0500000000000000" pitchFamily="34" charset="0"/>
                <a:cs typeface="Arial-Rounded" panose="020B0500000000000000" pitchFamily="34" charset="0"/>
              </a:rPr>
              <a:t>Ż đau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a:t>
            </a:r>
          </a:p>
        </p:txBody>
      </p:sp>
      <p:sp>
        <p:nvSpPr>
          <p:cNvPr id="8" name="Rectangle 7"/>
          <p:cNvSpPr/>
          <p:nvPr/>
        </p:nvSpPr>
        <p:spPr>
          <a:xfrm>
            <a:off x="7499465" y="2532904"/>
            <a:ext cx="5202487"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Thấy Ūg ηăn </a:t>
            </a:r>
            <a:r>
              <a:rPr lang="vi-VN" sz="3200" b="1" dirty="0" smtClean="0">
                <a:latin typeface="HP001 4 hàng" pitchFamily="34" charset="0"/>
                <a:ea typeface="Arial-Rounded" panose="020B0500000000000000" pitchFamily="34" charset="0"/>
                <a:cs typeface="Arial-Rounded" panose="020B0500000000000000" pitchFamily="34" charset="0"/>
              </a:rPr>
              <a:t>ηó</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2179951" y="5879877"/>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Nǖấc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Ǖ</a:t>
            </a:r>
            <a:r>
              <a:rPr lang="el-GR" sz="3200" b="1" dirty="0">
                <a:latin typeface="HP001 4 hàng" pitchFamily="34" charset="0"/>
                <a:ea typeface="Arial-Rounded" panose="020B0500000000000000" pitchFamily="34" charset="0"/>
                <a:cs typeface="Arial-Rounded" panose="020B0500000000000000" pitchFamily="34" charset="0"/>
              </a:rPr>
              <a:t>ί</a:t>
            </a:r>
            <a:r>
              <a:rPr lang="vi-VN" sz="3200" b="1" dirty="0">
                <a:latin typeface="HP001 4 hàng" pitchFamily="34" charset="0"/>
                <a:ea typeface="Arial-Rounded" panose="020B0500000000000000" pitchFamily="34" charset="0"/>
                <a:cs typeface="Arial-Rounded" panose="020B0500000000000000" pitchFamily="34" charset="0"/>
              </a:rPr>
              <a:t>á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ó .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170431" y="3191110"/>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Nó </a:t>
            </a:r>
            <a:r>
              <a:rPr lang="vi-VN" sz="3200" b="1" dirty="0">
                <a:latin typeface="HP001 4 hàng" pitchFamily="34" charset="0"/>
                <a:ea typeface="Arial-Rounded" panose="020B0500000000000000" pitchFamily="34" charset="0"/>
                <a:cs typeface="Arial-Rounded" panose="020B0500000000000000" pitchFamily="34" charset="0"/>
              </a:rPr>
              <a:t>ǧ</a:t>
            </a:r>
            <a:r>
              <a:rPr lang="el-GR" sz="3200" b="1" dirty="0">
                <a:latin typeface="HP001 4 hàng" pitchFamily="34" charset="0"/>
                <a:ea typeface="Arial-Rounded" panose="020B0500000000000000" pitchFamily="34" charset="0"/>
                <a:cs typeface="Arial-Rounded" panose="020B0500000000000000" pitchFamily="34" charset="0"/>
              </a:rPr>
              <a:t>ΰ</a:t>
            </a:r>
            <a:r>
              <a:rPr lang="vi-VN" sz="3200" b="1" dirty="0">
                <a:latin typeface="HP001 4 hàng" pitchFamily="34" charset="0"/>
                <a:ea typeface="Arial-Rounded" panose="020B0500000000000000" pitchFamily="34" charset="0"/>
                <a:cs typeface="Arial-Rounded" panose="020B0500000000000000" pitchFamily="34" charset="0"/>
              </a:rPr>
              <a:t>ng wó </a:t>
            </a:r>
            <a:r>
              <a:rPr lang="vi-VN" sz="3200" b="1" dirty="0" smtClean="0">
                <a:latin typeface="HP001 4 hàng" pitchFamily="34" charset="0"/>
                <a:ea typeface="Arial-Rounded" panose="020B0500000000000000" pitchFamily="34" charset="0"/>
                <a:cs typeface="Arial-Rounded" panose="020B0500000000000000" pitchFamily="34" charset="0"/>
              </a:rPr>
              <a:t>Ǉấy</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1" name="Rectangle 10"/>
          <p:cNvSpPr/>
          <p:nvPr/>
        </p:nvSpPr>
        <p:spPr>
          <a:xfrm>
            <a:off x="2170428" y="3854683"/>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Đi </a:t>
            </a:r>
            <a:r>
              <a:rPr lang="el-GR" sz="3200" b="1" dirty="0">
                <a:latin typeface="HP001 4 hàng" pitchFamily="34" charset="0"/>
                <a:ea typeface="Arial-Rounded" panose="020B0500000000000000" pitchFamily="34" charset="0"/>
                <a:cs typeface="Arial-Rounded" panose="020B0500000000000000" pitchFamily="34" charset="0"/>
              </a:rPr>
              <a:t>ι</a:t>
            </a:r>
            <a:r>
              <a:rPr lang="vi-VN" sz="3200" b="1" dirty="0">
                <a:latin typeface="HP001 4 hàng" pitchFamily="34" charset="0"/>
                <a:ea typeface="Arial-Rounded" panose="020B0500000000000000" pitchFamily="34" charset="0"/>
                <a:cs typeface="Arial-Rounded" panose="020B0500000000000000" pitchFamily="34" charset="0"/>
              </a:rPr>
              <a:t>ải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ūg </a:t>
            </a:r>
            <a:r>
              <a:rPr lang="vi-VN" sz="3200" b="1" dirty="0" smtClean="0">
                <a:latin typeface="HP001 4 hàng" pitchFamily="34" charset="0"/>
                <a:ea typeface="Arial-Rounded" panose="020B0500000000000000" pitchFamily="34" charset="0"/>
                <a:cs typeface="Arial-Rounded" panose="020B0500000000000000" pitchFamily="34" charset="0"/>
              </a:rPr>
              <a:t>gậy</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180851" y="4548402"/>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Khập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à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ập </a:t>
            </a:r>
            <a:r>
              <a:rPr lang="el-GR" sz="3200" b="1" dirty="0">
                <a:latin typeface="HP001 4 hàng" pitchFamily="34" charset="0"/>
                <a:ea typeface="Arial-Rounded" panose="020B0500000000000000" pitchFamily="34" charset="0"/>
                <a:cs typeface="Arial-Rounded" panose="020B0500000000000000" pitchFamily="34" charset="0"/>
              </a:rPr>
              <a:t>δΗ</a:t>
            </a:r>
            <a:r>
              <a:rPr lang="vi-VN" sz="3200" b="1" dirty="0">
                <a:latin typeface="HP001 4 hàng" pitchFamily="34" charset="0"/>
                <a:ea typeface="Arial-Rounded" panose="020B0500000000000000" pitchFamily="34" charset="0"/>
                <a:cs typeface="Arial-Rounded" panose="020B0500000000000000" pitchFamily="34" charset="0"/>
              </a:rPr>
              <a:t>ğng, </a:t>
            </a:r>
          </a:p>
        </p:txBody>
      </p:sp>
      <p:sp>
        <p:nvSpPr>
          <p:cNvPr id="13" name="Rectangle 12"/>
          <p:cNvSpPr/>
          <p:nvPr/>
        </p:nvSpPr>
        <p:spPr>
          <a:xfrm>
            <a:off x="2160902" y="5209377"/>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Bư</a:t>
            </a:r>
            <a:r>
              <a:rPr lang="el-GR" sz="3200" b="1" dirty="0">
                <a:latin typeface="HP001 4 hàng" pitchFamily="34" charset="0"/>
                <a:ea typeface="Arial-Rounded" panose="020B0500000000000000" pitchFamily="34" charset="0"/>
                <a:cs typeface="Arial-Rounded" panose="020B0500000000000000" pitchFamily="34" charset="0"/>
              </a:rPr>
              <a:t>ϐ Δ</a:t>
            </a:r>
            <a:r>
              <a:rPr lang="vi-VN" sz="3200" b="1" dirty="0">
                <a:latin typeface="HP001 4 hàng" pitchFamily="34" charset="0"/>
                <a:ea typeface="Arial-Rounded" panose="020B0500000000000000" pitchFamily="34" charset="0"/>
                <a:cs typeface="Arial-Rounded" panose="020B0500000000000000" pitchFamily="34" charset="0"/>
              </a:rPr>
              <a:t>łn </a:t>
            </a:r>
            <a:r>
              <a:rPr lang="el-GR" sz="3200" b="1" dirty="0">
                <a:latin typeface="HP001 4 hàng" pitchFamily="34" charset="0"/>
                <a:ea typeface="Arial-Rounded" panose="020B0500000000000000" pitchFamily="34" charset="0"/>
                <a:cs typeface="Arial-Rounded" panose="020B0500000000000000" pitchFamily="34" charset="0"/>
              </a:rPr>
              <a:t>Όϛ</a:t>
            </a:r>
            <a:r>
              <a:rPr lang="vi-VN" sz="3200" b="1" dirty="0">
                <a:latin typeface="HP001 4 hàng" pitchFamily="34" charset="0"/>
                <a:ea typeface="Arial-Rounded" panose="020B0500000000000000" pitchFamily="34" charset="0"/>
                <a:cs typeface="Arial-Rounded" panose="020B0500000000000000" pitchFamily="34" charset="0"/>
              </a:rPr>
              <a:t>m </a:t>
            </a:r>
            <a:r>
              <a:rPr lang="el-GR" sz="3200" b="1" dirty="0">
                <a:latin typeface="HP001 4 hàng" pitchFamily="34" charset="0"/>
                <a:ea typeface="Arial-Rounded" panose="020B0500000000000000" pitchFamily="34" charset="0"/>
                <a:cs typeface="Arial-Rounded" panose="020B0500000000000000" pitchFamily="34" charset="0"/>
              </a:rPr>
              <a:t>η</a:t>
            </a:r>
            <a:r>
              <a:rPr lang="vi-VN" sz="3200" b="1" dirty="0">
                <a:latin typeface="HP001 4 hàng" pitchFamily="34" charset="0"/>
                <a:ea typeface="Arial-Rounded" panose="020B0500000000000000" pitchFamily="34" charset="0"/>
                <a:cs typeface="Arial-Rounded" panose="020B0500000000000000" pitchFamily="34" charset="0"/>
              </a:rPr>
              <a:t>à, </a:t>
            </a:r>
          </a:p>
        </p:txBody>
      </p:sp>
      <p:sp>
        <p:nvSpPr>
          <p:cNvPr id="14" name="Rectangle 13"/>
          <p:cNvSpPr/>
          <p:nvPr/>
        </p:nvSpPr>
        <p:spPr>
          <a:xfrm>
            <a:off x="7500038" y="5227469"/>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“Ông </a:t>
            </a:r>
            <a:r>
              <a:rPr lang="en-US" sz="3200" b="1" dirty="0" smtClean="0">
                <a:latin typeface="HP001 4 hàng" pitchFamily="34" charset="0"/>
                <a:ea typeface="Arial-Rounded" panose="020B0500000000000000" pitchFamily="34" charset="0"/>
                <a:cs typeface="Arial-Rounded" panose="020B0500000000000000" pitchFamily="34" charset="0"/>
              </a:rPr>
              <a:t>vịn </a:t>
            </a:r>
            <a:r>
              <a:rPr lang="vi-VN" sz="3200" b="1" dirty="0" smtClean="0">
                <a:latin typeface="HP001 4 hàng" pitchFamily="34" charset="0"/>
                <a:ea typeface="Arial-Rounded" panose="020B0500000000000000" pitchFamily="34" charset="0"/>
                <a:cs typeface="Arial-Rounded" panose="020B0500000000000000" pitchFamily="34" charset="0"/>
              </a:rPr>
              <a:t>vai εáu!</a:t>
            </a:r>
            <a:r>
              <a:rPr lang="en-US" sz="3200" b="1" dirty="0" smtClean="0">
                <a:latin typeface="HP001 4 hàng" pitchFamily="34" charset="0"/>
                <a:ea typeface="Arial-Rounded" panose="020B0500000000000000" pitchFamily="34" charset="0"/>
                <a:cs typeface="Arial-Rounded" panose="020B0500000000000000" pitchFamily="34" charset="0"/>
              </a:rPr>
              <a:t>”</a:t>
            </a:r>
            <a:r>
              <a:rPr lang="vi-VN" sz="3200" b="1" dirty="0" smtClean="0">
                <a:latin typeface="HP001 4 hàng" pitchFamily="34" charset="0"/>
                <a:ea typeface="Arial-Rounded" panose="020B0500000000000000" pitchFamily="34" charset="0"/>
                <a:cs typeface="Arial-Rounded" panose="020B0500000000000000" pitchFamily="34" charset="0"/>
              </a:rPr>
              <a:t> </a:t>
            </a:r>
            <a:endParaRPr lang="en-US" sz="3200" b="1" dirty="0" smtClean="0">
              <a:latin typeface="HP001 4 hàng"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7543009" y="3191109"/>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VΗİΙ </a:t>
            </a:r>
            <a:r>
              <a:rPr lang="vi-VN" sz="3200" b="1" dirty="0">
                <a:latin typeface="HP001 4 hàng" pitchFamily="34" charset="0"/>
                <a:ea typeface="Arial-Rounded" panose="020B0500000000000000" pitchFamily="34" charset="0"/>
                <a:cs typeface="Arial-Rounded" panose="020B0500000000000000" pitchFamily="34" charset="0"/>
              </a:rPr>
              <a:t>εΠ </a:t>
            </a:r>
            <a:r>
              <a:rPr lang="vi-VN" sz="3200" b="1" dirty="0" smtClean="0">
                <a:latin typeface="HP001 4 hàng" pitchFamily="34" charset="0"/>
                <a:ea typeface="Arial-Rounded" panose="020B0500000000000000" pitchFamily="34" charset="0"/>
                <a:cs typeface="Arial-Rounded" panose="020B0500000000000000" pitchFamily="34" charset="0"/>
              </a:rPr>
              <a:t>wg</a:t>
            </a:r>
            <a:r>
              <a:rPr lang="en-US" sz="3200" b="1" dirty="0" smtClean="0">
                <a:latin typeface="HP001 4 hàng" pitchFamily="34" charset="0"/>
                <a:ea typeface="Arial-Rounded" panose="020B0500000000000000" pitchFamily="34" charset="0"/>
                <a:cs typeface="Arial-Rounded" panose="020B0500000000000000" pitchFamily="34" charset="0"/>
              </a:rPr>
              <a:t>oài </a:t>
            </a:r>
            <a:r>
              <a:rPr lang="vi-VN" sz="3200" b="1" dirty="0" smtClean="0">
                <a:latin typeface="HP001 4 hàng" pitchFamily="34" charset="0"/>
                <a:ea typeface="Arial-Rounded" panose="020B0500000000000000" pitchFamily="34" charset="0"/>
                <a:cs typeface="Arial-Rounded" panose="020B0500000000000000" pitchFamily="34" charset="0"/>
              </a:rPr>
              <a:t>sân</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7532123" y="3370504"/>
            <a:ext cx="5202487" cy="1077218"/>
          </a:xfrm>
          <a:prstGeom prst="rect">
            <a:avLst/>
          </a:prstGeom>
        </p:spPr>
        <p:txBody>
          <a:bodyPr wrap="square">
            <a:spAutoFit/>
          </a:bodyPr>
          <a:lstStyle/>
          <a:p>
            <a:pPr indent="463550" algn="just"/>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LΪ </a:t>
            </a:r>
            <a:r>
              <a:rPr lang="vi-VN" sz="3200" b="1" dirty="0">
                <a:latin typeface="HP001 4 hàng" pitchFamily="34" charset="0"/>
                <a:ea typeface="Arial-Rounded" panose="020B0500000000000000" pitchFamily="34" charset="0"/>
                <a:cs typeface="Arial-Rounded" panose="020B0500000000000000" pitchFamily="34" charset="0"/>
              </a:rPr>
              <a:t>ǇΪ lại </a:t>
            </a:r>
            <a:r>
              <a:rPr lang="vi-VN" sz="3200" b="1" dirty="0" smtClean="0">
                <a:latin typeface="HP001 4 hàng" pitchFamily="34" charset="0"/>
                <a:ea typeface="Arial-Rounded" panose="020B0500000000000000" pitchFamily="34" charset="0"/>
                <a:cs typeface="Arial-Rounded" panose="020B0500000000000000" pitchFamily="34" charset="0"/>
              </a:rPr>
              <a:t>gần</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7551072" y="4530400"/>
            <a:ext cx="5202487" cy="584775"/>
          </a:xfrm>
          <a:prstGeom prst="rect">
            <a:avLst/>
          </a:prstGeom>
        </p:spPr>
        <p:txBody>
          <a:bodyPr wrap="square">
            <a:spAutoFit/>
          </a:bodyPr>
          <a:lstStyle/>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Â</a:t>
            </a:r>
            <a:r>
              <a:rPr lang="vi-VN" sz="3200" b="1" dirty="0" smtClean="0">
                <a:latin typeface="HP001 4 hàng" pitchFamily="34" charset="0"/>
                <a:ea typeface="Arial-Rounded" panose="020B0500000000000000" pitchFamily="34" charset="0"/>
                <a:cs typeface="Arial-Rounded" panose="020B0500000000000000" pitchFamily="34" charset="0"/>
              </a:rPr>
              <a:t>u </a:t>
            </a:r>
            <a:r>
              <a:rPr lang="vi-VN" sz="3200" b="1" dirty="0">
                <a:latin typeface="HP001 4 hàng" pitchFamily="34" charset="0"/>
                <a:ea typeface="Arial-Rounded" panose="020B0500000000000000" pitchFamily="34" charset="0"/>
                <a:cs typeface="Arial-Rounded" panose="020B0500000000000000" pitchFamily="34" charset="0"/>
              </a:rPr>
              <a:t>ΐĞm ηaζ </a:t>
            </a:r>
            <a:r>
              <a:rPr lang="vi-VN" sz="3200" b="1" dirty="0" smtClean="0">
                <a:latin typeface="HP001 4 hàng" pitchFamily="34" charset="0"/>
                <a:ea typeface="Arial-Rounded" panose="020B0500000000000000" pitchFamily="34" charset="0"/>
                <a:cs typeface="Arial-Rounded" panose="020B0500000000000000" pitchFamily="34" charset="0"/>
              </a:rPr>
              <a:t>ηảu</a:t>
            </a:r>
            <a:r>
              <a:rPr lang="en-US" sz="3200" b="1" dirty="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4155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cstate="print"/>
          <a:stretch>
            <a:fillRect/>
          </a:stretch>
        </p:blipFill>
        <p:spPr>
          <a:xfrm>
            <a:off x="22951" y="4851918"/>
            <a:ext cx="1508265" cy="1969498"/>
          </a:xfrm>
          <a:prstGeom prst="rect">
            <a:avLst/>
          </a:prstGeom>
          <a:noFill/>
          <a:ln w="9525">
            <a:noFill/>
          </a:ln>
        </p:spPr>
      </p:pic>
      <p:sp>
        <p:nvSpPr>
          <p:cNvPr id="7"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8" name="图片 8"/>
          <p:cNvPicPr>
            <a:picLocks noChangeAspect="1"/>
          </p:cNvPicPr>
          <p:nvPr/>
        </p:nvPicPr>
        <p:blipFill>
          <a:blip r:embed="rId5" cstate="print"/>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24" name="TextBox 23"/>
          <p:cNvSpPr txBox="1"/>
          <p:nvPr/>
        </p:nvSpPr>
        <p:spPr>
          <a:xfrm>
            <a:off x="173415" y="265342"/>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2. Chọn a hoặc b</a:t>
            </a:r>
          </a:p>
        </p:txBody>
      </p:sp>
      <p:sp>
        <p:nvSpPr>
          <p:cNvPr id="25" name="TextBox 24"/>
          <p:cNvSpPr txBox="1"/>
          <p:nvPr/>
        </p:nvSpPr>
        <p:spPr>
          <a:xfrm>
            <a:off x="777082" y="820005"/>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a. Chọn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FF0000"/>
                </a:solidFill>
                <a:latin typeface="Times New Roman" pitchFamily="18" charset="0"/>
                <a:ea typeface="Arial-Rounded" panose="020B0500000000000000" pitchFamily="34" charset="0"/>
                <a:cs typeface="Times New Roman" pitchFamily="18" charset="0"/>
              </a:rPr>
              <a:t>  thay cho ô vuông.</a:t>
            </a:r>
          </a:p>
        </p:txBody>
      </p:sp>
      <p:sp>
        <p:nvSpPr>
          <p:cNvPr id="26" name="TextBox 25"/>
          <p:cNvSpPr txBox="1"/>
          <p:nvPr/>
        </p:nvSpPr>
        <p:spPr>
          <a:xfrm>
            <a:off x="2161051" y="1774217"/>
            <a:ext cx="7862310" cy="3077701"/>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Lần đầu tiên học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ữ</a:t>
            </a:r>
          </a:p>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Bé tung tăng khắp nhà</a:t>
            </a:r>
          </a:p>
          <a:p>
            <a:pPr marL="457200" indent="-457200">
              <a:lnSpc>
                <a:spcPct val="150000"/>
              </a:lnSpc>
              <a:buFontTx/>
              <a:buChar char="-"/>
            </a:pP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ữ gì như quả  </a:t>
            </a:r>
            <a:r>
              <a:rPr lang="en-US" sz="3200" b="1"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ứng gà?</a:t>
            </a:r>
          </a:p>
          <a:p>
            <a:pPr>
              <a:lnSpc>
                <a:spcPct val="150000"/>
              </a:lnSpc>
            </a:pPr>
            <a:r>
              <a:rPr lang="en-US" sz="3200" b="1"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ống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oai nhanh nhảu đáp là:  “O....o!”</a:t>
            </a:r>
          </a:p>
        </p:txBody>
      </p:sp>
      <p:sp>
        <p:nvSpPr>
          <p:cNvPr id="27" name="Rounded Rectangle 26"/>
          <p:cNvSpPr/>
          <p:nvPr/>
        </p:nvSpPr>
        <p:spPr>
          <a:xfrm>
            <a:off x="5153024" y="2061549"/>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Rounded Rectangle 27"/>
          <p:cNvSpPr/>
          <p:nvPr/>
        </p:nvSpPr>
        <p:spPr>
          <a:xfrm>
            <a:off x="3314699" y="424277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9" name="Rounded Rectangle 28"/>
          <p:cNvSpPr/>
          <p:nvPr/>
        </p:nvSpPr>
        <p:spPr>
          <a:xfrm>
            <a:off x="5429250" y="3512843"/>
            <a:ext cx="376236" cy="36383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0" name="Rounded Rectangle 29"/>
          <p:cNvSpPr/>
          <p:nvPr/>
        </p:nvSpPr>
        <p:spPr>
          <a:xfrm>
            <a:off x="2161051" y="426040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1" name="Rounded Rectangle 30"/>
          <p:cNvSpPr/>
          <p:nvPr/>
        </p:nvSpPr>
        <p:spPr>
          <a:xfrm>
            <a:off x="2695575" y="3512843"/>
            <a:ext cx="537037"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7"/>
                                        </p:tgtEl>
                                      </p:cBhvr>
                                    </p:animEffect>
                                    <p:anim calcmode="lin" valueType="num">
                                      <p:cBhvr>
                                        <p:cTn id="33" dur="1000"/>
                                        <p:tgtEl>
                                          <p:spTgt spid="27"/>
                                        </p:tgtEl>
                                        <p:attrNameLst>
                                          <p:attrName>ppt_x</p:attrName>
                                        </p:attrNameLst>
                                      </p:cBhvr>
                                      <p:tavLst>
                                        <p:tav tm="0">
                                          <p:val>
                                            <p:strVal val="ppt_x"/>
                                          </p:val>
                                        </p:tav>
                                        <p:tav tm="100000">
                                          <p:val>
                                            <p:strVal val="ppt_x"/>
                                          </p:val>
                                        </p:tav>
                                      </p:tavLst>
                                    </p:anim>
                                    <p:anim calcmode="lin" valueType="num">
                                      <p:cBhvr>
                                        <p:cTn id="34" dur="1000"/>
                                        <p:tgtEl>
                                          <p:spTgt spid="27"/>
                                        </p:tgtEl>
                                        <p:attrNameLst>
                                          <p:attrName>ppt_y</p:attrName>
                                        </p:attrNameLst>
                                      </p:cBhvr>
                                      <p:tavLst>
                                        <p:tav tm="0">
                                          <p:val>
                                            <p:strVal val="ppt_y"/>
                                          </p:val>
                                        </p:tav>
                                        <p:tav tm="100000">
                                          <p:val>
                                            <p:strVal val="ppt_y+.1"/>
                                          </p:val>
                                        </p:tav>
                                      </p:tavLst>
                                    </p:anim>
                                    <p:set>
                                      <p:cBhvr>
                                        <p:cTn id="35" dur="1" fill="hold">
                                          <p:stCondLst>
                                            <p:cond delay="9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31"/>
                                        </p:tgtEl>
                                      </p:cBhvr>
                                    </p:animEffect>
                                    <p:anim calcmode="lin" valueType="num">
                                      <p:cBhvr>
                                        <p:cTn id="40" dur="1000"/>
                                        <p:tgtEl>
                                          <p:spTgt spid="31"/>
                                        </p:tgtEl>
                                        <p:attrNameLst>
                                          <p:attrName>ppt_x</p:attrName>
                                        </p:attrNameLst>
                                      </p:cBhvr>
                                      <p:tavLst>
                                        <p:tav tm="0">
                                          <p:val>
                                            <p:strVal val="ppt_x"/>
                                          </p:val>
                                        </p:tav>
                                        <p:tav tm="100000">
                                          <p:val>
                                            <p:strVal val="ppt_x"/>
                                          </p:val>
                                        </p:tav>
                                      </p:tavLst>
                                    </p:anim>
                                    <p:anim calcmode="lin" valueType="num">
                                      <p:cBhvr>
                                        <p:cTn id="41" dur="1000"/>
                                        <p:tgtEl>
                                          <p:spTgt spid="31"/>
                                        </p:tgtEl>
                                        <p:attrNameLst>
                                          <p:attrName>ppt_y</p:attrName>
                                        </p:attrNameLst>
                                      </p:cBhvr>
                                      <p:tavLst>
                                        <p:tav tm="0">
                                          <p:val>
                                            <p:strVal val="ppt_y"/>
                                          </p:val>
                                        </p:tav>
                                        <p:tav tm="100000">
                                          <p:val>
                                            <p:strVal val="ppt_y+.1"/>
                                          </p:val>
                                        </p:tav>
                                      </p:tavLst>
                                    </p:anim>
                                    <p:set>
                                      <p:cBhvr>
                                        <p:cTn id="42" dur="1" fill="hold">
                                          <p:stCondLst>
                                            <p:cond delay="9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29"/>
                                        </p:tgtEl>
                                      </p:cBhvr>
                                    </p:animEffect>
                                    <p:anim calcmode="lin" valueType="num">
                                      <p:cBhvr>
                                        <p:cTn id="47" dur="1000"/>
                                        <p:tgtEl>
                                          <p:spTgt spid="29"/>
                                        </p:tgtEl>
                                        <p:attrNameLst>
                                          <p:attrName>ppt_x</p:attrName>
                                        </p:attrNameLst>
                                      </p:cBhvr>
                                      <p:tavLst>
                                        <p:tav tm="0">
                                          <p:val>
                                            <p:strVal val="ppt_x"/>
                                          </p:val>
                                        </p:tav>
                                        <p:tav tm="100000">
                                          <p:val>
                                            <p:strVal val="ppt_x"/>
                                          </p:val>
                                        </p:tav>
                                      </p:tavLst>
                                    </p:anim>
                                    <p:anim calcmode="lin" valueType="num">
                                      <p:cBhvr>
                                        <p:cTn id="48" dur="1000"/>
                                        <p:tgtEl>
                                          <p:spTgt spid="29"/>
                                        </p:tgtEl>
                                        <p:attrNameLst>
                                          <p:attrName>ppt_y</p:attrName>
                                        </p:attrNameLst>
                                      </p:cBhvr>
                                      <p:tavLst>
                                        <p:tav tm="0">
                                          <p:val>
                                            <p:strVal val="ppt_y"/>
                                          </p:val>
                                        </p:tav>
                                        <p:tav tm="100000">
                                          <p:val>
                                            <p:strVal val="ppt_y+.1"/>
                                          </p:val>
                                        </p:tav>
                                      </p:tavLst>
                                    </p:anim>
                                    <p:set>
                                      <p:cBhvr>
                                        <p:cTn id="49" dur="1" fill="hold">
                                          <p:stCondLst>
                                            <p:cond delay="999"/>
                                          </p:stCondLst>
                                        </p:cTn>
                                        <p:tgtEl>
                                          <p:spTgt spid="2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1000"/>
                                        <p:tgtEl>
                                          <p:spTgt spid="30"/>
                                        </p:tgtEl>
                                      </p:cBhvr>
                                    </p:animEffect>
                                    <p:anim calcmode="lin" valueType="num">
                                      <p:cBhvr>
                                        <p:cTn id="54" dur="1000"/>
                                        <p:tgtEl>
                                          <p:spTgt spid="30"/>
                                        </p:tgtEl>
                                        <p:attrNameLst>
                                          <p:attrName>ppt_x</p:attrName>
                                        </p:attrNameLst>
                                      </p:cBhvr>
                                      <p:tavLst>
                                        <p:tav tm="0">
                                          <p:val>
                                            <p:strVal val="ppt_x"/>
                                          </p:val>
                                        </p:tav>
                                        <p:tav tm="100000">
                                          <p:val>
                                            <p:strVal val="ppt_x"/>
                                          </p:val>
                                        </p:tav>
                                      </p:tavLst>
                                    </p:anim>
                                    <p:anim calcmode="lin" valueType="num">
                                      <p:cBhvr>
                                        <p:cTn id="55" dur="1000"/>
                                        <p:tgtEl>
                                          <p:spTgt spid="30"/>
                                        </p:tgtEl>
                                        <p:attrNameLst>
                                          <p:attrName>ppt_y</p:attrName>
                                        </p:attrNameLst>
                                      </p:cBhvr>
                                      <p:tavLst>
                                        <p:tav tm="0">
                                          <p:val>
                                            <p:strVal val="ppt_y"/>
                                          </p:val>
                                        </p:tav>
                                        <p:tav tm="100000">
                                          <p:val>
                                            <p:strVal val="ppt_y+.1"/>
                                          </p:val>
                                        </p:tav>
                                      </p:tavLst>
                                    </p:anim>
                                    <p:set>
                                      <p:cBhvr>
                                        <p:cTn id="56" dur="1" fill="hold">
                                          <p:stCondLst>
                                            <p:cond delay="999"/>
                                          </p:stCondLst>
                                        </p:cTn>
                                        <p:tgtEl>
                                          <p:spTgt spid="3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childTnLst>
                                    <p:animEffect transition="out" filter="fade">
                                      <p:cBhvr>
                                        <p:cTn id="60" dur="1000"/>
                                        <p:tgtEl>
                                          <p:spTgt spid="28"/>
                                        </p:tgtEl>
                                      </p:cBhvr>
                                    </p:animEffect>
                                    <p:anim calcmode="lin" valueType="num">
                                      <p:cBhvr>
                                        <p:cTn id="61" dur="1000"/>
                                        <p:tgtEl>
                                          <p:spTgt spid="28"/>
                                        </p:tgtEl>
                                        <p:attrNameLst>
                                          <p:attrName>ppt_x</p:attrName>
                                        </p:attrNameLst>
                                      </p:cBhvr>
                                      <p:tavLst>
                                        <p:tav tm="0">
                                          <p:val>
                                            <p:strVal val="ppt_x"/>
                                          </p:val>
                                        </p:tav>
                                        <p:tav tm="100000">
                                          <p:val>
                                            <p:strVal val="ppt_x"/>
                                          </p:val>
                                        </p:tav>
                                      </p:tavLst>
                                    </p:anim>
                                    <p:anim calcmode="lin" valueType="num">
                                      <p:cBhvr>
                                        <p:cTn id="62" dur="1000"/>
                                        <p:tgtEl>
                                          <p:spTgt spid="28"/>
                                        </p:tgtEl>
                                        <p:attrNameLst>
                                          <p:attrName>ppt_y</p:attrName>
                                        </p:attrNameLst>
                                      </p:cBhvr>
                                      <p:tavLst>
                                        <p:tav tm="0">
                                          <p:val>
                                            <p:strVal val="ppt_y"/>
                                          </p:val>
                                        </p:tav>
                                        <p:tav tm="100000">
                                          <p:val>
                                            <p:strVal val="ppt_y+.1"/>
                                          </p:val>
                                        </p:tav>
                                      </p:tavLst>
                                    </p:anim>
                                    <p:set>
                                      <p:cBhvr>
                                        <p:cTn id="6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sp>
        <p:nvSpPr>
          <p:cNvPr id="7"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4" name="TextBox 13"/>
          <p:cNvSpPr txBox="1"/>
          <p:nvPr/>
        </p:nvSpPr>
        <p:spPr>
          <a:xfrm>
            <a:off x="295819" y="563732"/>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b. Chọn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ac</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at</a:t>
            </a:r>
            <a:r>
              <a:rPr lang="en-US" sz="3200" b="1" dirty="0" smtClean="0">
                <a:solidFill>
                  <a:srgbClr val="FF0000"/>
                </a:solidFill>
                <a:latin typeface="Times New Roman" pitchFamily="18" charset="0"/>
                <a:ea typeface="Arial-Rounded" panose="020B0500000000000000" pitchFamily="34" charset="0"/>
                <a:cs typeface="Times New Roman" pitchFamily="18" charset="0"/>
              </a:rPr>
              <a:t>  thay cho ô vuông.</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756" t="28070" r="58885" b="18812"/>
          <a:stretch/>
        </p:blipFill>
        <p:spPr bwMode="auto">
          <a:xfrm>
            <a:off x="520563" y="2101652"/>
            <a:ext cx="2795367" cy="2956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4030176" y="1671597"/>
            <a:ext cx="2387098" cy="1619693"/>
          </a:xfrm>
          <a:prstGeom prst="rect">
            <a:avLst/>
          </a:prstGeom>
        </p:spPr>
      </p:pic>
      <p:sp>
        <p:nvSpPr>
          <p:cNvPr id="26" name="TextBox 25"/>
          <p:cNvSpPr txBox="1"/>
          <p:nvPr/>
        </p:nvSpPr>
        <p:spPr>
          <a:xfrm>
            <a:off x="4344273" y="2173699"/>
            <a:ext cx="2185472"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múa h</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a:t>
            </a:r>
          </a:p>
        </p:txBody>
      </p:sp>
      <p:sp>
        <p:nvSpPr>
          <p:cNvPr id="27" name="Rounded Rectangle 26"/>
          <p:cNvSpPr/>
          <p:nvPr/>
        </p:nvSpPr>
        <p:spPr>
          <a:xfrm>
            <a:off x="5587083" y="2311971"/>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28"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6529745" y="1671597"/>
            <a:ext cx="2387098" cy="1619693"/>
          </a:xfrm>
          <a:prstGeom prst="rect">
            <a:avLst/>
          </a:prstGeom>
        </p:spPr>
      </p:pic>
      <p:pic>
        <p:nvPicPr>
          <p:cNvPr id="29"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9038208" y="1655555"/>
            <a:ext cx="2387098" cy="1619693"/>
          </a:xfrm>
          <a:prstGeom prst="rect">
            <a:avLst/>
          </a:prstGeom>
        </p:spPr>
      </p:pic>
      <p:pic>
        <p:nvPicPr>
          <p:cNvPr id="30"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4898657" y="3781088"/>
            <a:ext cx="2387098" cy="1619693"/>
          </a:xfrm>
          <a:prstGeom prst="rect">
            <a:avLst/>
          </a:prstGeom>
        </p:spPr>
      </p:pic>
      <p:pic>
        <p:nvPicPr>
          <p:cNvPr id="31"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7424188" y="3711511"/>
            <a:ext cx="2387098" cy="1619693"/>
          </a:xfrm>
          <a:prstGeom prst="rect">
            <a:avLst/>
          </a:prstGeom>
        </p:spPr>
      </p:pic>
      <p:pic>
        <p:nvPicPr>
          <p:cNvPr id="32"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l="47066" t="3793" r="30000" b="57807"/>
          <a:stretch/>
        </p:blipFill>
        <p:spPr>
          <a:xfrm>
            <a:off x="9763137" y="3711511"/>
            <a:ext cx="2387098" cy="1619693"/>
          </a:xfrm>
          <a:prstGeom prst="rect">
            <a:avLst/>
          </a:prstGeom>
        </p:spPr>
      </p:pic>
      <p:sp>
        <p:nvSpPr>
          <p:cNvPr id="33" name="TextBox 32"/>
          <p:cNvSpPr txBox="1"/>
          <p:nvPr/>
        </p:nvSpPr>
        <p:spPr>
          <a:xfrm>
            <a:off x="5351010" y="4283189"/>
            <a:ext cx="160602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cô b</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ác</a:t>
            </a:r>
          </a:p>
        </p:txBody>
      </p:sp>
      <p:sp>
        <p:nvSpPr>
          <p:cNvPr id="34" name="TextBox 33"/>
          <p:cNvSpPr txBox="1"/>
          <p:nvPr/>
        </p:nvSpPr>
        <p:spPr>
          <a:xfrm>
            <a:off x="7814723" y="4213612"/>
            <a:ext cx="160602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ca nh</a:t>
            </a:r>
            <a:r>
              <a:rPr lang="en-US" sz="3200" b="1" dirty="0" smtClean="0">
                <a:solidFill>
                  <a:srgbClr val="FF0000"/>
                </a:solidFill>
                <a:latin typeface="Times New Roman" pitchFamily="18" charset="0"/>
                <a:ea typeface="Arial-Rounded" panose="020B0500000000000000" pitchFamily="34" charset="0"/>
                <a:cs typeface="Times New Roman" pitchFamily="18" charset="0"/>
              </a:rPr>
              <a:t>ạc</a:t>
            </a:r>
          </a:p>
        </p:txBody>
      </p:sp>
      <p:sp>
        <p:nvSpPr>
          <p:cNvPr id="35" name="TextBox 34"/>
          <p:cNvSpPr txBox="1"/>
          <p:nvPr/>
        </p:nvSpPr>
        <p:spPr>
          <a:xfrm>
            <a:off x="10013501" y="4213612"/>
            <a:ext cx="190949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ph</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  </a:t>
            </a:r>
            <a:r>
              <a:rPr lang="en-US" sz="3200" b="1" dirty="0" smtClean="0">
                <a:solidFill>
                  <a:srgbClr val="002060"/>
                </a:solidFill>
                <a:latin typeface="Times New Roman" pitchFamily="18" charset="0"/>
                <a:ea typeface="Arial-Rounded" panose="020B0500000000000000" pitchFamily="34" charset="0"/>
                <a:cs typeface="Times New Roman" pitchFamily="18" charset="0"/>
              </a:rPr>
              <a:t>quà</a:t>
            </a:r>
          </a:p>
        </p:txBody>
      </p:sp>
      <p:sp>
        <p:nvSpPr>
          <p:cNvPr id="36" name="TextBox 35"/>
          <p:cNvSpPr txBox="1"/>
          <p:nvPr/>
        </p:nvSpPr>
        <p:spPr>
          <a:xfrm>
            <a:off x="6822197" y="2208209"/>
            <a:ext cx="1836373"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quét r</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ác</a:t>
            </a:r>
          </a:p>
        </p:txBody>
      </p:sp>
      <p:sp>
        <p:nvSpPr>
          <p:cNvPr id="37" name="TextBox 36"/>
          <p:cNvSpPr txBox="1"/>
          <p:nvPr/>
        </p:nvSpPr>
        <p:spPr>
          <a:xfrm>
            <a:off x="9420751" y="2215832"/>
            <a:ext cx="1836373"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rửa b</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a:t>
            </a:r>
          </a:p>
        </p:txBody>
      </p:sp>
      <p:sp>
        <p:nvSpPr>
          <p:cNvPr id="38" name="Rounded Rectangle 37"/>
          <p:cNvSpPr/>
          <p:nvPr/>
        </p:nvSpPr>
        <p:spPr>
          <a:xfrm>
            <a:off x="7942916" y="2365183"/>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9" name="Rounded Rectangle 38"/>
          <p:cNvSpPr/>
          <p:nvPr/>
        </p:nvSpPr>
        <p:spPr>
          <a:xfrm>
            <a:off x="10444899" y="238122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0" name="Rounded Rectangle 39"/>
          <p:cNvSpPr/>
          <p:nvPr/>
        </p:nvSpPr>
        <p:spPr>
          <a:xfrm>
            <a:off x="6209655" y="4421138"/>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1" name="Rounded Rectangle 40"/>
          <p:cNvSpPr/>
          <p:nvPr/>
        </p:nvSpPr>
        <p:spPr>
          <a:xfrm>
            <a:off x="8904764" y="4378879"/>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2" name="Rounded Rectangle 41"/>
          <p:cNvSpPr/>
          <p:nvPr/>
        </p:nvSpPr>
        <p:spPr>
          <a:xfrm>
            <a:off x="10611084" y="4352631"/>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43" name="图片 7"/>
          <p:cNvPicPr>
            <a:picLocks noChangeAspect="1"/>
          </p:cNvPicPr>
          <p:nvPr/>
        </p:nvPicPr>
        <p:blipFill>
          <a:blip r:embed="rId6" cstate="print"/>
          <a:stretch>
            <a:fillRect/>
          </a:stretch>
        </p:blipFill>
        <p:spPr>
          <a:xfrm>
            <a:off x="22951" y="5280296"/>
            <a:ext cx="1180207" cy="1541119"/>
          </a:xfrm>
          <a:prstGeom prst="rect">
            <a:avLst/>
          </a:prstGeom>
          <a:noFill/>
          <a:ln w="9525">
            <a:noFill/>
          </a:ln>
        </p:spPr>
      </p:pic>
      <p:pic>
        <p:nvPicPr>
          <p:cNvPr id="44" name="图片 8"/>
          <p:cNvPicPr>
            <a:picLocks noChangeAspect="1"/>
          </p:cNvPicPr>
          <p:nvPr/>
        </p:nvPicPr>
        <p:blipFill>
          <a:blip r:embed="rId7" cstate="print"/>
          <a:stretch>
            <a:fillRect/>
          </a:stretch>
        </p:blipFill>
        <p:spPr>
          <a:xfrm>
            <a:off x="11090859" y="5465496"/>
            <a:ext cx="1033105" cy="1427402"/>
          </a:xfrm>
          <a:prstGeom prst="rect">
            <a:avLst/>
          </a:prstGeom>
          <a:noFill/>
          <a:ln w="9525">
            <a:noFill/>
          </a:ln>
        </p:spPr>
      </p:pic>
    </p:spTree>
    <p:extLst>
      <p:ext uri="{BB962C8B-B14F-4D97-AF65-F5344CB8AC3E}">
        <p14:creationId xmlns:p14="http://schemas.microsoft.com/office/powerpoint/2010/main" xmlns="" val="35172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27"/>
                                        </p:tgtEl>
                                      </p:cBhvr>
                                    </p:animEffect>
                                    <p:anim calcmode="lin" valueType="num">
                                      <p:cBhvr>
                                        <p:cTn id="59" dur="1000"/>
                                        <p:tgtEl>
                                          <p:spTgt spid="27"/>
                                        </p:tgtEl>
                                        <p:attrNameLst>
                                          <p:attrName>ppt_x</p:attrName>
                                        </p:attrNameLst>
                                      </p:cBhvr>
                                      <p:tavLst>
                                        <p:tav tm="0">
                                          <p:val>
                                            <p:strVal val="ppt_x"/>
                                          </p:val>
                                        </p:tav>
                                        <p:tav tm="100000">
                                          <p:val>
                                            <p:strVal val="ppt_x"/>
                                          </p:val>
                                        </p:tav>
                                      </p:tavLst>
                                    </p:anim>
                                    <p:anim calcmode="lin" valueType="num">
                                      <p:cBhvr>
                                        <p:cTn id="60" dur="1000"/>
                                        <p:tgtEl>
                                          <p:spTgt spid="27"/>
                                        </p:tgtEl>
                                        <p:attrNameLst>
                                          <p:attrName>ppt_y</p:attrName>
                                        </p:attrNameLst>
                                      </p:cBhvr>
                                      <p:tavLst>
                                        <p:tav tm="0">
                                          <p:val>
                                            <p:strVal val="ppt_y"/>
                                          </p:val>
                                        </p:tav>
                                        <p:tav tm="100000">
                                          <p:val>
                                            <p:strVal val="ppt_y+.1"/>
                                          </p:val>
                                        </p:tav>
                                      </p:tavLst>
                                    </p:anim>
                                    <p:set>
                                      <p:cBhvr>
                                        <p:cTn id="61" dur="1" fill="hold">
                                          <p:stCondLst>
                                            <p:cond delay="999"/>
                                          </p:stCondLst>
                                        </p:cTn>
                                        <p:tgtEl>
                                          <p:spTgt spid="2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xit" presetSubtype="0" fill="hold" grpId="1" nodeType="clickEffect">
                                  <p:stCondLst>
                                    <p:cond delay="0"/>
                                  </p:stCondLst>
                                  <p:childTnLst>
                                    <p:animEffect transition="out" filter="fade">
                                      <p:cBhvr>
                                        <p:cTn id="65" dur="1000"/>
                                        <p:tgtEl>
                                          <p:spTgt spid="38"/>
                                        </p:tgtEl>
                                      </p:cBhvr>
                                    </p:animEffect>
                                    <p:anim calcmode="lin" valueType="num">
                                      <p:cBhvr>
                                        <p:cTn id="66" dur="1000"/>
                                        <p:tgtEl>
                                          <p:spTgt spid="38"/>
                                        </p:tgtEl>
                                        <p:attrNameLst>
                                          <p:attrName>ppt_x</p:attrName>
                                        </p:attrNameLst>
                                      </p:cBhvr>
                                      <p:tavLst>
                                        <p:tav tm="0">
                                          <p:val>
                                            <p:strVal val="ppt_x"/>
                                          </p:val>
                                        </p:tav>
                                        <p:tav tm="100000">
                                          <p:val>
                                            <p:strVal val="ppt_x"/>
                                          </p:val>
                                        </p:tav>
                                      </p:tavLst>
                                    </p:anim>
                                    <p:anim calcmode="lin" valueType="num">
                                      <p:cBhvr>
                                        <p:cTn id="67" dur="1000"/>
                                        <p:tgtEl>
                                          <p:spTgt spid="38"/>
                                        </p:tgtEl>
                                        <p:attrNameLst>
                                          <p:attrName>ppt_y</p:attrName>
                                        </p:attrNameLst>
                                      </p:cBhvr>
                                      <p:tavLst>
                                        <p:tav tm="0">
                                          <p:val>
                                            <p:strVal val="ppt_y"/>
                                          </p:val>
                                        </p:tav>
                                        <p:tav tm="100000">
                                          <p:val>
                                            <p:strVal val="ppt_y+.1"/>
                                          </p:val>
                                        </p:tav>
                                      </p:tavLst>
                                    </p:anim>
                                    <p:set>
                                      <p:cBhvr>
                                        <p:cTn id="68" dur="1" fill="hold">
                                          <p:stCondLst>
                                            <p:cond delay="9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39"/>
                                        </p:tgtEl>
                                      </p:cBhvr>
                                    </p:animEffect>
                                    <p:anim calcmode="lin" valueType="num">
                                      <p:cBhvr>
                                        <p:cTn id="73" dur="1000"/>
                                        <p:tgtEl>
                                          <p:spTgt spid="39"/>
                                        </p:tgtEl>
                                        <p:attrNameLst>
                                          <p:attrName>ppt_x</p:attrName>
                                        </p:attrNameLst>
                                      </p:cBhvr>
                                      <p:tavLst>
                                        <p:tav tm="0">
                                          <p:val>
                                            <p:strVal val="ppt_x"/>
                                          </p:val>
                                        </p:tav>
                                        <p:tav tm="100000">
                                          <p:val>
                                            <p:strVal val="ppt_x"/>
                                          </p:val>
                                        </p:tav>
                                      </p:tavLst>
                                    </p:anim>
                                    <p:anim calcmode="lin" valueType="num">
                                      <p:cBhvr>
                                        <p:cTn id="74" dur="1000"/>
                                        <p:tgtEl>
                                          <p:spTgt spid="39"/>
                                        </p:tgtEl>
                                        <p:attrNameLst>
                                          <p:attrName>ppt_y</p:attrName>
                                        </p:attrNameLst>
                                      </p:cBhvr>
                                      <p:tavLst>
                                        <p:tav tm="0">
                                          <p:val>
                                            <p:strVal val="ppt_y"/>
                                          </p:val>
                                        </p:tav>
                                        <p:tav tm="100000">
                                          <p:val>
                                            <p:strVal val="ppt_y+.1"/>
                                          </p:val>
                                        </p:tav>
                                      </p:tavLst>
                                    </p:anim>
                                    <p:set>
                                      <p:cBhvr>
                                        <p:cTn id="75" dur="1" fill="hold">
                                          <p:stCondLst>
                                            <p:cond delay="999"/>
                                          </p:stCondLst>
                                        </p:cTn>
                                        <p:tgtEl>
                                          <p:spTgt spid="3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40"/>
                                        </p:tgtEl>
                                      </p:cBhvr>
                                    </p:animEffect>
                                    <p:anim calcmode="lin" valueType="num">
                                      <p:cBhvr>
                                        <p:cTn id="80" dur="1000"/>
                                        <p:tgtEl>
                                          <p:spTgt spid="40"/>
                                        </p:tgtEl>
                                        <p:attrNameLst>
                                          <p:attrName>ppt_x</p:attrName>
                                        </p:attrNameLst>
                                      </p:cBhvr>
                                      <p:tavLst>
                                        <p:tav tm="0">
                                          <p:val>
                                            <p:strVal val="ppt_x"/>
                                          </p:val>
                                        </p:tav>
                                        <p:tav tm="100000">
                                          <p:val>
                                            <p:strVal val="ppt_x"/>
                                          </p:val>
                                        </p:tav>
                                      </p:tavLst>
                                    </p:anim>
                                    <p:anim calcmode="lin" valueType="num">
                                      <p:cBhvr>
                                        <p:cTn id="81" dur="1000"/>
                                        <p:tgtEl>
                                          <p:spTgt spid="40"/>
                                        </p:tgtEl>
                                        <p:attrNameLst>
                                          <p:attrName>ppt_y</p:attrName>
                                        </p:attrNameLst>
                                      </p:cBhvr>
                                      <p:tavLst>
                                        <p:tav tm="0">
                                          <p:val>
                                            <p:strVal val="ppt_y"/>
                                          </p:val>
                                        </p:tav>
                                        <p:tav tm="100000">
                                          <p:val>
                                            <p:strVal val="ppt_y+.1"/>
                                          </p:val>
                                        </p:tav>
                                      </p:tavLst>
                                    </p:anim>
                                    <p:set>
                                      <p:cBhvr>
                                        <p:cTn id="82" dur="1" fill="hold">
                                          <p:stCondLst>
                                            <p:cond delay="999"/>
                                          </p:stCondLst>
                                        </p:cTn>
                                        <p:tgtEl>
                                          <p:spTgt spid="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41"/>
                                        </p:tgtEl>
                                      </p:cBhvr>
                                    </p:animEffect>
                                    <p:anim calcmode="lin" valueType="num">
                                      <p:cBhvr>
                                        <p:cTn id="87" dur="1000"/>
                                        <p:tgtEl>
                                          <p:spTgt spid="41"/>
                                        </p:tgtEl>
                                        <p:attrNameLst>
                                          <p:attrName>ppt_x</p:attrName>
                                        </p:attrNameLst>
                                      </p:cBhvr>
                                      <p:tavLst>
                                        <p:tav tm="0">
                                          <p:val>
                                            <p:strVal val="ppt_x"/>
                                          </p:val>
                                        </p:tav>
                                        <p:tav tm="100000">
                                          <p:val>
                                            <p:strVal val="ppt_x"/>
                                          </p:val>
                                        </p:tav>
                                      </p:tavLst>
                                    </p:anim>
                                    <p:anim calcmode="lin" valueType="num">
                                      <p:cBhvr>
                                        <p:cTn id="88" dur="1000"/>
                                        <p:tgtEl>
                                          <p:spTgt spid="41"/>
                                        </p:tgtEl>
                                        <p:attrNameLst>
                                          <p:attrName>ppt_y</p:attrName>
                                        </p:attrNameLst>
                                      </p:cBhvr>
                                      <p:tavLst>
                                        <p:tav tm="0">
                                          <p:val>
                                            <p:strVal val="ppt_y"/>
                                          </p:val>
                                        </p:tav>
                                        <p:tav tm="100000">
                                          <p:val>
                                            <p:strVal val="ppt_y+.1"/>
                                          </p:val>
                                        </p:tav>
                                      </p:tavLst>
                                    </p:anim>
                                    <p:set>
                                      <p:cBhvr>
                                        <p:cTn id="89" dur="1" fill="hold">
                                          <p:stCondLst>
                                            <p:cond delay="999"/>
                                          </p:stCondLst>
                                        </p:cTn>
                                        <p:tgtEl>
                                          <p:spTgt spid="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exit" presetSubtype="0" fill="hold" grpId="1" nodeType="clickEffect">
                                  <p:stCondLst>
                                    <p:cond delay="0"/>
                                  </p:stCondLst>
                                  <p:childTnLst>
                                    <p:animEffect transition="out" filter="fade">
                                      <p:cBhvr>
                                        <p:cTn id="93" dur="1000"/>
                                        <p:tgtEl>
                                          <p:spTgt spid="42"/>
                                        </p:tgtEl>
                                      </p:cBhvr>
                                    </p:animEffect>
                                    <p:anim calcmode="lin" valueType="num">
                                      <p:cBhvr>
                                        <p:cTn id="94" dur="1000"/>
                                        <p:tgtEl>
                                          <p:spTgt spid="42"/>
                                        </p:tgtEl>
                                        <p:attrNameLst>
                                          <p:attrName>ppt_x</p:attrName>
                                        </p:attrNameLst>
                                      </p:cBhvr>
                                      <p:tavLst>
                                        <p:tav tm="0">
                                          <p:val>
                                            <p:strVal val="ppt_x"/>
                                          </p:val>
                                        </p:tav>
                                        <p:tav tm="100000">
                                          <p:val>
                                            <p:strVal val="ppt_x"/>
                                          </p:val>
                                        </p:tav>
                                      </p:tavLst>
                                    </p:anim>
                                    <p:anim calcmode="lin" valueType="num">
                                      <p:cBhvr>
                                        <p:cTn id="95" dur="1000"/>
                                        <p:tgtEl>
                                          <p:spTgt spid="42"/>
                                        </p:tgtEl>
                                        <p:attrNameLst>
                                          <p:attrName>ppt_y</p:attrName>
                                        </p:attrNameLst>
                                      </p:cBhvr>
                                      <p:tavLst>
                                        <p:tav tm="0">
                                          <p:val>
                                            <p:strVal val="ppt_y"/>
                                          </p:val>
                                        </p:tav>
                                        <p:tav tm="100000">
                                          <p:val>
                                            <p:strVal val="ppt_y+.1"/>
                                          </p:val>
                                        </p:tav>
                                      </p:tavLst>
                                    </p:anim>
                                    <p:set>
                                      <p:cBhvr>
                                        <p:cTn id="96"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animBg="1"/>
      <p:bldP spid="27" grpId="1" animBg="1"/>
      <p:bldP spid="33" grpId="0"/>
      <p:bldP spid="34" grpId="0"/>
      <p:bldP spid="35" grpId="0"/>
      <p:bldP spid="36" grpId="0"/>
      <p:bldP spid="37"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593</Words>
  <Application>Microsoft Office PowerPoint</Application>
  <PresentationFormat>Custom</PresentationFormat>
  <Paragraphs>79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7</cp:lastModifiedBy>
  <cp:revision>168</cp:revision>
  <dcterms:created xsi:type="dcterms:W3CDTF">2021-06-02T14:23:54Z</dcterms:created>
  <dcterms:modified xsi:type="dcterms:W3CDTF">2022-12-18T07:18:09Z</dcterms:modified>
</cp:coreProperties>
</file>